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39.xml" ContentType="application/vnd.openxmlformats-officedocument.presentationml.notesSlide+xml"/>
  <Override PartName="/ppt/notesSlides/notesSlide286.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notesSlides/notesSlide283.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slides/slide2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s/slide278.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notesSlides/notesSlide229.xml" ContentType="application/vnd.openxmlformats-officedocument.presentationml.notesSlide+xml"/>
  <Override PartName="/ppt/notesSlides/notesSlide265.xml" ContentType="application/vnd.openxmlformats-officedocument.presentationml.notesSlide+xml"/>
  <Override PartName="/ppt/notesSlides/notesSlide27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notesSlides/notesSlide24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48.xml" ContentType="application/vnd.openxmlformats-officedocument.presentationml.notesSlide+xml"/>
  <Override PartName="/ppt/notesSlides/notesSlide25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37.xml" ContentType="application/vnd.openxmlformats-officedocument.presentationml.notesSlide+xml"/>
  <Override PartName="/ppt/notesSlides/notesSlide28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40.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67.xml" ContentType="application/vnd.openxmlformats-officedocument.presentationml.notesSlide+xml"/>
  <Override PartName="/ppt/notesSlides/notesSlide27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notesSlides/notesSlide270.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269.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notesSlides/notesSlide288.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Default Extension="wav" ContentType="audio/wav"/>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notesSlides/notesSlide279.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29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Lst>
  <p:sldSz cx="9144000" cy="6858000" type="screen4x3"/>
  <p:notesSz cx="6858000" cy="9144000"/>
  <p:defaultTextStyle>
    <a:defPPr>
      <a:defRPr lang="en-GB"/>
    </a:defPPr>
    <a:lvl1pPr algn="l" defTabSz="449263" rtl="0" eaLnBrk="0" fontAlgn="base" hangingPunct="0">
      <a:spcBef>
        <a:spcPct val="0"/>
      </a:spcBef>
      <a:spcAft>
        <a:spcPct val="0"/>
      </a:spcAft>
      <a:buClr>
        <a:srgbClr val="FFFFFF"/>
      </a:buClr>
      <a:buSzPct val="100000"/>
      <a:buFont typeface="Arial" charset="0"/>
      <a:defRPr kern="1200">
        <a:solidFill>
          <a:schemeClr val="bg1"/>
        </a:solidFill>
        <a:latin typeface="Arial" charset="0"/>
        <a:ea typeface="+mn-ea"/>
        <a:cs typeface="+mn-cs"/>
      </a:defRPr>
    </a:lvl1pPr>
    <a:lvl2pPr marL="457200" algn="l" defTabSz="449263" rtl="0" eaLnBrk="0" fontAlgn="base" hangingPunct="0">
      <a:spcBef>
        <a:spcPct val="0"/>
      </a:spcBef>
      <a:spcAft>
        <a:spcPct val="0"/>
      </a:spcAft>
      <a:buClr>
        <a:srgbClr val="FFFFFF"/>
      </a:buClr>
      <a:buSzPct val="100000"/>
      <a:buFont typeface="Arial" charset="0"/>
      <a:defRPr kern="1200">
        <a:solidFill>
          <a:schemeClr val="bg1"/>
        </a:solidFill>
        <a:latin typeface="Arial" charset="0"/>
        <a:ea typeface="+mn-ea"/>
        <a:cs typeface="+mn-cs"/>
      </a:defRPr>
    </a:lvl2pPr>
    <a:lvl3pPr marL="914400" algn="l" defTabSz="449263" rtl="0" eaLnBrk="0" fontAlgn="base" hangingPunct="0">
      <a:spcBef>
        <a:spcPct val="0"/>
      </a:spcBef>
      <a:spcAft>
        <a:spcPct val="0"/>
      </a:spcAft>
      <a:buClr>
        <a:srgbClr val="FFFFFF"/>
      </a:buClr>
      <a:buSzPct val="100000"/>
      <a:buFont typeface="Arial" charset="0"/>
      <a:defRPr kern="1200">
        <a:solidFill>
          <a:schemeClr val="bg1"/>
        </a:solidFill>
        <a:latin typeface="Arial" charset="0"/>
        <a:ea typeface="+mn-ea"/>
        <a:cs typeface="+mn-cs"/>
      </a:defRPr>
    </a:lvl3pPr>
    <a:lvl4pPr marL="1371600" algn="l" defTabSz="449263" rtl="0" eaLnBrk="0" fontAlgn="base" hangingPunct="0">
      <a:spcBef>
        <a:spcPct val="0"/>
      </a:spcBef>
      <a:spcAft>
        <a:spcPct val="0"/>
      </a:spcAft>
      <a:buClr>
        <a:srgbClr val="FFFFFF"/>
      </a:buClr>
      <a:buSzPct val="100000"/>
      <a:buFont typeface="Arial" charset="0"/>
      <a:defRPr kern="1200">
        <a:solidFill>
          <a:schemeClr val="bg1"/>
        </a:solidFill>
        <a:latin typeface="Arial" charset="0"/>
        <a:ea typeface="+mn-ea"/>
        <a:cs typeface="+mn-cs"/>
      </a:defRPr>
    </a:lvl4pPr>
    <a:lvl5pPr marL="1828800" algn="l" defTabSz="449263" rtl="0" eaLnBrk="0" fontAlgn="base" hangingPunct="0">
      <a:spcBef>
        <a:spcPct val="0"/>
      </a:spcBef>
      <a:spcAft>
        <a:spcPct val="0"/>
      </a:spcAft>
      <a:buClr>
        <a:srgbClr val="FFFFFF"/>
      </a:buClr>
      <a:buSzPct val="100000"/>
      <a:buFont typeface="Arial" charset="0"/>
      <a:defRPr kern="1200">
        <a:solidFill>
          <a:schemeClr val="bg1"/>
        </a:solidFill>
        <a:latin typeface="Arial" charset="0"/>
        <a:ea typeface="+mn-ea"/>
        <a:cs typeface="+mn-cs"/>
      </a:defRPr>
    </a:lvl5pPr>
    <a:lvl6pPr marL="2286000" algn="l" defTabSz="914400" rtl="0" eaLnBrk="1" latinLnBrk="0" hangingPunct="1">
      <a:defRPr kern="1200">
        <a:solidFill>
          <a:schemeClr val="bg1"/>
        </a:solidFill>
        <a:latin typeface="Arial" charset="0"/>
        <a:ea typeface="+mn-ea"/>
        <a:cs typeface="+mn-cs"/>
      </a:defRPr>
    </a:lvl6pPr>
    <a:lvl7pPr marL="2743200" algn="l" defTabSz="914400" rtl="0" eaLnBrk="1" latinLnBrk="0" hangingPunct="1">
      <a:defRPr kern="1200">
        <a:solidFill>
          <a:schemeClr val="bg1"/>
        </a:solidFill>
        <a:latin typeface="Arial" charset="0"/>
        <a:ea typeface="+mn-ea"/>
        <a:cs typeface="+mn-cs"/>
      </a:defRPr>
    </a:lvl7pPr>
    <a:lvl8pPr marL="3200400" algn="l" defTabSz="914400" rtl="0" eaLnBrk="1" latinLnBrk="0" hangingPunct="1">
      <a:defRPr kern="1200">
        <a:solidFill>
          <a:schemeClr val="bg1"/>
        </a:solidFill>
        <a:latin typeface="Arial" charset="0"/>
        <a:ea typeface="+mn-ea"/>
        <a:cs typeface="+mn-cs"/>
      </a:defRPr>
    </a:lvl8pPr>
    <a:lvl9pPr marL="3657600" algn="l" defTabSz="914400" rtl="0" eaLnBrk="1" latinLnBrk="0" hangingPunct="1">
      <a:defRPr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1310" y="-8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notesMaster" Target="notesMasters/notesMaster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tableStyles" Target="tableStyle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pPr>
              <a:defRPr/>
            </a:pPr>
            <a:endParaRPr lang="en-IN"/>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defRPr/>
            </a:pPr>
            <a:endParaRPr lang="en-IN"/>
          </a:p>
        </p:txBody>
      </p:sp>
      <p:sp>
        <p:nvSpPr>
          <p:cNvPr id="3075" name="Rectangle 3"/>
          <p:cNvSpPr>
            <a:spLocks noGrp="1" noChangeArrowheads="1"/>
          </p:cNvSpPr>
          <p:nvPr>
            <p:ph type="hdr"/>
          </p:nvPr>
        </p:nvSpPr>
        <p:spPr bwMode="auto">
          <a:xfrm>
            <a:off x="0"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a:buClr>
                <a:srgbClr val="000000"/>
              </a:buClr>
              <a:buSzPct val="45000"/>
              <a:buFont typeface="Wingdings" charset="2"/>
              <a:buNone/>
              <a:tabLst>
                <a:tab pos="723900" algn="l"/>
                <a:tab pos="1447800" algn="l"/>
                <a:tab pos="2171700" algn="l"/>
                <a:tab pos="2895600" algn="l"/>
              </a:tabLst>
              <a:defRPr sz="1200" smtClean="0">
                <a:solidFill>
                  <a:srgbClr val="000000"/>
                </a:solidFill>
                <a:latin typeface="Times New Roman" pitchFamily="16" charset="0"/>
              </a:defRPr>
            </a:lvl1pPr>
          </a:lstStyle>
          <a:p>
            <a:pPr>
              <a:defRPr/>
            </a:pPr>
            <a:endParaRPr lang="en-GB"/>
          </a:p>
        </p:txBody>
      </p:sp>
      <p:sp>
        <p:nvSpPr>
          <p:cNvPr id="3076" name="Rectangle 4"/>
          <p:cNvSpPr>
            <a:spLocks noGrp="1" noChangeArrowheads="1"/>
          </p:cNvSpPr>
          <p:nvPr>
            <p:ph type="dt"/>
          </p:nvPr>
        </p:nvSpPr>
        <p:spPr bwMode="auto">
          <a:xfrm>
            <a:off x="3884613"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a:buClr>
                <a:srgbClr val="000000"/>
              </a:buClr>
              <a:buSzPct val="45000"/>
              <a:buFont typeface="Wingdings" charset="2"/>
              <a:buNone/>
              <a:tabLst>
                <a:tab pos="723900" algn="l"/>
                <a:tab pos="1447800" algn="l"/>
                <a:tab pos="2171700" algn="l"/>
                <a:tab pos="2895600" algn="l"/>
              </a:tabLst>
              <a:defRPr sz="1200" smtClean="0">
                <a:solidFill>
                  <a:srgbClr val="000000"/>
                </a:solidFill>
                <a:latin typeface="Times New Roman" pitchFamily="16" charset="0"/>
              </a:defRPr>
            </a:lvl1pPr>
          </a:lstStyle>
          <a:p>
            <a:pPr>
              <a:defRPr/>
            </a:pPr>
            <a:endParaRPr lang="en-GB"/>
          </a:p>
        </p:txBody>
      </p:sp>
      <p:sp>
        <p:nvSpPr>
          <p:cNvPr id="299014" name="Rectangle 5"/>
          <p:cNvSpPr>
            <a:spLocks noGrp="1" noChangeArrowheads="1"/>
          </p:cNvSpPr>
          <p:nvPr>
            <p:ph type="sldImg"/>
          </p:nvPr>
        </p:nvSpPr>
        <p:spPr bwMode="auto">
          <a:xfrm>
            <a:off x="1143000" y="685800"/>
            <a:ext cx="4568825" cy="3425825"/>
          </a:xfrm>
          <a:prstGeom prst="rect">
            <a:avLst/>
          </a:prstGeom>
          <a:solidFill>
            <a:srgbClr val="FFFFFF"/>
          </a:solidFill>
          <a:ln w="9360">
            <a:solidFill>
              <a:srgbClr val="000000"/>
            </a:solidFill>
            <a:miter lim="800000"/>
            <a:headEnd/>
            <a:tailEnd/>
          </a:ln>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3079" name="Rectangle 7"/>
          <p:cNvSpPr>
            <a:spLocks noGrp="1" noChangeArrowheads="1"/>
          </p:cNvSpPr>
          <p:nvPr>
            <p:ph type="ftr"/>
          </p:nvPr>
        </p:nvSpPr>
        <p:spPr bwMode="auto">
          <a:xfrm>
            <a:off x="0"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eaLnBrk="1">
              <a:buClr>
                <a:srgbClr val="000000"/>
              </a:buClr>
              <a:buSzPct val="45000"/>
              <a:buFont typeface="Wingdings" charset="2"/>
              <a:buNone/>
              <a:tabLst>
                <a:tab pos="723900" algn="l"/>
                <a:tab pos="1447800" algn="l"/>
                <a:tab pos="2171700" algn="l"/>
                <a:tab pos="2895600" algn="l"/>
              </a:tabLst>
              <a:defRPr sz="1200" smtClean="0">
                <a:solidFill>
                  <a:srgbClr val="000000"/>
                </a:solidFill>
                <a:latin typeface="Times New Roman" pitchFamily="16" charset="0"/>
              </a:defRPr>
            </a:lvl1pPr>
          </a:lstStyle>
          <a:p>
            <a:pPr>
              <a:defRPr/>
            </a:pPr>
            <a:endParaRPr lang="en-GB"/>
          </a:p>
        </p:txBody>
      </p:sp>
      <p:sp>
        <p:nvSpPr>
          <p:cNvPr id="3080" name="Rectangle 8"/>
          <p:cNvSpPr>
            <a:spLocks noGrp="1" noChangeArrowheads="1"/>
          </p:cNvSpPr>
          <p:nvPr>
            <p:ph type="sldNum"/>
          </p:nvPr>
        </p:nvSpPr>
        <p:spPr bwMode="auto">
          <a:xfrm>
            <a:off x="3884613"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1">
              <a:buClr>
                <a:srgbClr val="000000"/>
              </a:buClr>
              <a:buSzPct val="45000"/>
              <a:buFont typeface="Wingdings" charset="2"/>
              <a:buNone/>
              <a:tabLst>
                <a:tab pos="723900" algn="l"/>
                <a:tab pos="1447800" algn="l"/>
                <a:tab pos="2171700" algn="l"/>
                <a:tab pos="2895600" algn="l"/>
              </a:tabLst>
              <a:defRPr sz="1200" smtClean="0">
                <a:solidFill>
                  <a:srgbClr val="000000"/>
                </a:solidFill>
                <a:latin typeface="Times New Roman" pitchFamily="16" charset="0"/>
              </a:defRPr>
            </a:lvl1pPr>
          </a:lstStyle>
          <a:p>
            <a:pPr>
              <a:defRPr/>
            </a:pPr>
            <a:fld id="{B090D4BA-4B89-4B3D-BD3D-D868D99AA92F}"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0034" name="Rectangle 8"/>
          <p:cNvSpPr>
            <a:spLocks noGrp="1" noChangeArrowheads="1"/>
          </p:cNvSpPr>
          <p:nvPr>
            <p:ph type="sldNum" sz="quarter"/>
          </p:nvPr>
        </p:nvSpPr>
        <p:spPr>
          <a:noFill/>
        </p:spPr>
        <p:txBody>
          <a:bodyPr/>
          <a:lstStyle/>
          <a:p>
            <a:fld id="{00C7EF47-CA89-4082-B565-E5E59A9C879C}" type="slidenum">
              <a:rPr lang="en-GB"/>
              <a:pPr/>
              <a:t>1</a:t>
            </a:fld>
            <a:endParaRPr lang="en-GB"/>
          </a:p>
        </p:txBody>
      </p:sp>
      <p:sp>
        <p:nvSpPr>
          <p:cNvPr id="3000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00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250" name="Rectangle 8"/>
          <p:cNvSpPr>
            <a:spLocks noGrp="1" noChangeArrowheads="1"/>
          </p:cNvSpPr>
          <p:nvPr>
            <p:ph type="sldNum" sz="quarter"/>
          </p:nvPr>
        </p:nvSpPr>
        <p:spPr>
          <a:noFill/>
        </p:spPr>
        <p:txBody>
          <a:bodyPr/>
          <a:lstStyle/>
          <a:p>
            <a:fld id="{FC8D01D0-244D-49C1-BE77-F22375A8D4DC}" type="slidenum">
              <a:rPr lang="en-GB"/>
              <a:pPr/>
              <a:t>10</a:t>
            </a:fld>
            <a:endParaRPr lang="en-GB"/>
          </a:p>
        </p:txBody>
      </p:sp>
      <p:sp>
        <p:nvSpPr>
          <p:cNvPr id="3092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92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1410" name="Rectangle 8"/>
          <p:cNvSpPr>
            <a:spLocks noGrp="1" noChangeArrowheads="1"/>
          </p:cNvSpPr>
          <p:nvPr>
            <p:ph type="sldNum" sz="quarter"/>
          </p:nvPr>
        </p:nvSpPr>
        <p:spPr>
          <a:noFill/>
        </p:spPr>
        <p:txBody>
          <a:bodyPr/>
          <a:lstStyle/>
          <a:p>
            <a:fld id="{04E3E5D8-82C5-4E42-AB86-1615E93AF5E1}" type="slidenum">
              <a:rPr lang="en-GB"/>
              <a:pPr/>
              <a:t>100</a:t>
            </a:fld>
            <a:endParaRPr lang="en-GB"/>
          </a:p>
        </p:txBody>
      </p:sp>
      <p:sp>
        <p:nvSpPr>
          <p:cNvPr id="4014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14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2434" name="Rectangle 8"/>
          <p:cNvSpPr>
            <a:spLocks noGrp="1" noChangeArrowheads="1"/>
          </p:cNvSpPr>
          <p:nvPr>
            <p:ph type="sldNum" sz="quarter"/>
          </p:nvPr>
        </p:nvSpPr>
        <p:spPr>
          <a:noFill/>
        </p:spPr>
        <p:txBody>
          <a:bodyPr/>
          <a:lstStyle/>
          <a:p>
            <a:fld id="{8BF710F0-DB0F-403C-B33E-867BB0509540}" type="slidenum">
              <a:rPr lang="en-GB"/>
              <a:pPr/>
              <a:t>101</a:t>
            </a:fld>
            <a:endParaRPr lang="en-GB"/>
          </a:p>
        </p:txBody>
      </p:sp>
      <p:sp>
        <p:nvSpPr>
          <p:cNvPr id="4024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24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3458" name="Rectangle 8"/>
          <p:cNvSpPr>
            <a:spLocks noGrp="1" noChangeArrowheads="1"/>
          </p:cNvSpPr>
          <p:nvPr>
            <p:ph type="sldNum" sz="quarter"/>
          </p:nvPr>
        </p:nvSpPr>
        <p:spPr>
          <a:noFill/>
        </p:spPr>
        <p:txBody>
          <a:bodyPr/>
          <a:lstStyle/>
          <a:p>
            <a:fld id="{4E35F203-3C14-4E34-9B1E-2D550D3189D6}" type="slidenum">
              <a:rPr lang="en-GB"/>
              <a:pPr/>
              <a:t>102</a:t>
            </a:fld>
            <a:endParaRPr lang="en-GB"/>
          </a:p>
        </p:txBody>
      </p:sp>
      <p:sp>
        <p:nvSpPr>
          <p:cNvPr id="4034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34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4482" name="Rectangle 8"/>
          <p:cNvSpPr>
            <a:spLocks noGrp="1" noChangeArrowheads="1"/>
          </p:cNvSpPr>
          <p:nvPr>
            <p:ph type="sldNum" sz="quarter"/>
          </p:nvPr>
        </p:nvSpPr>
        <p:spPr>
          <a:noFill/>
        </p:spPr>
        <p:txBody>
          <a:bodyPr/>
          <a:lstStyle/>
          <a:p>
            <a:fld id="{908F6B56-4F22-4799-9EC6-A2A8B93767F0}" type="slidenum">
              <a:rPr lang="en-GB"/>
              <a:pPr/>
              <a:t>103</a:t>
            </a:fld>
            <a:endParaRPr lang="en-GB"/>
          </a:p>
        </p:txBody>
      </p:sp>
      <p:sp>
        <p:nvSpPr>
          <p:cNvPr id="4044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44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5506" name="Rectangle 8"/>
          <p:cNvSpPr>
            <a:spLocks noGrp="1" noChangeArrowheads="1"/>
          </p:cNvSpPr>
          <p:nvPr>
            <p:ph type="sldNum" sz="quarter"/>
          </p:nvPr>
        </p:nvSpPr>
        <p:spPr>
          <a:noFill/>
        </p:spPr>
        <p:txBody>
          <a:bodyPr/>
          <a:lstStyle/>
          <a:p>
            <a:fld id="{77C0D04E-B036-4FA3-B265-AB4E1534A501}" type="slidenum">
              <a:rPr lang="en-GB"/>
              <a:pPr/>
              <a:t>104</a:t>
            </a:fld>
            <a:endParaRPr lang="en-GB"/>
          </a:p>
        </p:txBody>
      </p:sp>
      <p:sp>
        <p:nvSpPr>
          <p:cNvPr id="4055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55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6530" name="Rectangle 8"/>
          <p:cNvSpPr>
            <a:spLocks noGrp="1" noChangeArrowheads="1"/>
          </p:cNvSpPr>
          <p:nvPr>
            <p:ph type="sldNum" sz="quarter"/>
          </p:nvPr>
        </p:nvSpPr>
        <p:spPr>
          <a:noFill/>
        </p:spPr>
        <p:txBody>
          <a:bodyPr/>
          <a:lstStyle/>
          <a:p>
            <a:fld id="{F85AE5CF-AF2C-4A91-B46E-8DB666D54E30}" type="slidenum">
              <a:rPr lang="en-GB"/>
              <a:pPr/>
              <a:t>105</a:t>
            </a:fld>
            <a:endParaRPr lang="en-GB"/>
          </a:p>
        </p:txBody>
      </p:sp>
      <p:sp>
        <p:nvSpPr>
          <p:cNvPr id="4065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65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7554" name="Rectangle 8"/>
          <p:cNvSpPr>
            <a:spLocks noGrp="1" noChangeArrowheads="1"/>
          </p:cNvSpPr>
          <p:nvPr>
            <p:ph type="sldNum" sz="quarter"/>
          </p:nvPr>
        </p:nvSpPr>
        <p:spPr>
          <a:noFill/>
        </p:spPr>
        <p:txBody>
          <a:bodyPr/>
          <a:lstStyle/>
          <a:p>
            <a:fld id="{B8C58546-A858-44B2-8F9E-C6E8AAFFA83B}" type="slidenum">
              <a:rPr lang="en-GB"/>
              <a:pPr/>
              <a:t>106</a:t>
            </a:fld>
            <a:endParaRPr lang="en-GB"/>
          </a:p>
        </p:txBody>
      </p:sp>
      <p:sp>
        <p:nvSpPr>
          <p:cNvPr id="4075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75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8578" name="Rectangle 8"/>
          <p:cNvSpPr>
            <a:spLocks noGrp="1" noChangeArrowheads="1"/>
          </p:cNvSpPr>
          <p:nvPr>
            <p:ph type="sldNum" sz="quarter"/>
          </p:nvPr>
        </p:nvSpPr>
        <p:spPr>
          <a:noFill/>
        </p:spPr>
        <p:txBody>
          <a:bodyPr/>
          <a:lstStyle/>
          <a:p>
            <a:fld id="{918BBC34-B357-4105-ACDC-93CC449C15DA}" type="slidenum">
              <a:rPr lang="en-GB"/>
              <a:pPr/>
              <a:t>107</a:t>
            </a:fld>
            <a:endParaRPr lang="en-GB"/>
          </a:p>
        </p:txBody>
      </p:sp>
      <p:sp>
        <p:nvSpPr>
          <p:cNvPr id="4085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85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02" name="Rectangle 8"/>
          <p:cNvSpPr>
            <a:spLocks noGrp="1" noChangeArrowheads="1"/>
          </p:cNvSpPr>
          <p:nvPr>
            <p:ph type="sldNum" sz="quarter"/>
          </p:nvPr>
        </p:nvSpPr>
        <p:spPr>
          <a:noFill/>
        </p:spPr>
        <p:txBody>
          <a:bodyPr/>
          <a:lstStyle/>
          <a:p>
            <a:fld id="{A5C32E2A-B8A1-4F95-AF1A-A25BA5815985}" type="slidenum">
              <a:rPr lang="en-GB"/>
              <a:pPr/>
              <a:t>108</a:t>
            </a:fld>
            <a:endParaRPr lang="en-GB"/>
          </a:p>
        </p:txBody>
      </p:sp>
      <p:sp>
        <p:nvSpPr>
          <p:cNvPr id="4096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96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626" name="Rectangle 8"/>
          <p:cNvSpPr>
            <a:spLocks noGrp="1" noChangeArrowheads="1"/>
          </p:cNvSpPr>
          <p:nvPr>
            <p:ph type="sldNum" sz="quarter"/>
          </p:nvPr>
        </p:nvSpPr>
        <p:spPr>
          <a:noFill/>
        </p:spPr>
        <p:txBody>
          <a:bodyPr/>
          <a:lstStyle/>
          <a:p>
            <a:fld id="{9D640331-357B-4D71-93B7-264721EFA45B}" type="slidenum">
              <a:rPr lang="en-GB"/>
              <a:pPr/>
              <a:t>109</a:t>
            </a:fld>
            <a:endParaRPr lang="en-GB"/>
          </a:p>
        </p:txBody>
      </p:sp>
      <p:sp>
        <p:nvSpPr>
          <p:cNvPr id="4106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06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274" name="Rectangle 8"/>
          <p:cNvSpPr>
            <a:spLocks noGrp="1" noChangeArrowheads="1"/>
          </p:cNvSpPr>
          <p:nvPr>
            <p:ph type="sldNum" sz="quarter"/>
          </p:nvPr>
        </p:nvSpPr>
        <p:spPr>
          <a:noFill/>
        </p:spPr>
        <p:txBody>
          <a:bodyPr/>
          <a:lstStyle/>
          <a:p>
            <a:fld id="{58098875-5816-4A75-AAC6-29879D82D518}" type="slidenum">
              <a:rPr lang="en-GB"/>
              <a:pPr/>
              <a:t>11</a:t>
            </a:fld>
            <a:endParaRPr lang="en-GB"/>
          </a:p>
        </p:txBody>
      </p:sp>
      <p:sp>
        <p:nvSpPr>
          <p:cNvPr id="3102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02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650" name="Rectangle 8"/>
          <p:cNvSpPr>
            <a:spLocks noGrp="1" noChangeArrowheads="1"/>
          </p:cNvSpPr>
          <p:nvPr>
            <p:ph type="sldNum" sz="quarter"/>
          </p:nvPr>
        </p:nvSpPr>
        <p:spPr>
          <a:noFill/>
        </p:spPr>
        <p:txBody>
          <a:bodyPr/>
          <a:lstStyle/>
          <a:p>
            <a:fld id="{1AFD9D0A-265A-4E18-BC8A-39199E5D64C4}" type="slidenum">
              <a:rPr lang="en-GB"/>
              <a:pPr/>
              <a:t>110</a:t>
            </a:fld>
            <a:endParaRPr lang="en-GB"/>
          </a:p>
        </p:txBody>
      </p:sp>
      <p:sp>
        <p:nvSpPr>
          <p:cNvPr id="4116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16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2674" name="Rectangle 8"/>
          <p:cNvSpPr>
            <a:spLocks noGrp="1" noChangeArrowheads="1"/>
          </p:cNvSpPr>
          <p:nvPr>
            <p:ph type="sldNum" sz="quarter"/>
          </p:nvPr>
        </p:nvSpPr>
        <p:spPr>
          <a:noFill/>
        </p:spPr>
        <p:txBody>
          <a:bodyPr/>
          <a:lstStyle/>
          <a:p>
            <a:fld id="{AC45B68A-568F-4667-B047-BD8B93FE9797}" type="slidenum">
              <a:rPr lang="en-GB"/>
              <a:pPr/>
              <a:t>111</a:t>
            </a:fld>
            <a:endParaRPr lang="en-GB"/>
          </a:p>
        </p:txBody>
      </p:sp>
      <p:sp>
        <p:nvSpPr>
          <p:cNvPr id="4126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26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3698" name="Rectangle 8"/>
          <p:cNvSpPr>
            <a:spLocks noGrp="1" noChangeArrowheads="1"/>
          </p:cNvSpPr>
          <p:nvPr>
            <p:ph type="sldNum" sz="quarter"/>
          </p:nvPr>
        </p:nvSpPr>
        <p:spPr>
          <a:noFill/>
        </p:spPr>
        <p:txBody>
          <a:bodyPr/>
          <a:lstStyle/>
          <a:p>
            <a:fld id="{EF758E9C-D7BE-4374-86AF-D3E2E1AA4328}" type="slidenum">
              <a:rPr lang="en-GB"/>
              <a:pPr/>
              <a:t>112</a:t>
            </a:fld>
            <a:endParaRPr lang="en-GB"/>
          </a:p>
        </p:txBody>
      </p:sp>
      <p:sp>
        <p:nvSpPr>
          <p:cNvPr id="4136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37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4722" name="Rectangle 8"/>
          <p:cNvSpPr>
            <a:spLocks noGrp="1" noChangeArrowheads="1"/>
          </p:cNvSpPr>
          <p:nvPr>
            <p:ph type="sldNum" sz="quarter"/>
          </p:nvPr>
        </p:nvSpPr>
        <p:spPr>
          <a:noFill/>
        </p:spPr>
        <p:txBody>
          <a:bodyPr/>
          <a:lstStyle/>
          <a:p>
            <a:fld id="{29722933-0056-4423-8815-04ED41C66288}" type="slidenum">
              <a:rPr lang="en-GB"/>
              <a:pPr/>
              <a:t>113</a:t>
            </a:fld>
            <a:endParaRPr lang="en-GB"/>
          </a:p>
        </p:txBody>
      </p:sp>
      <p:sp>
        <p:nvSpPr>
          <p:cNvPr id="4147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47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5746" name="Rectangle 8"/>
          <p:cNvSpPr>
            <a:spLocks noGrp="1" noChangeArrowheads="1"/>
          </p:cNvSpPr>
          <p:nvPr>
            <p:ph type="sldNum" sz="quarter"/>
          </p:nvPr>
        </p:nvSpPr>
        <p:spPr>
          <a:noFill/>
        </p:spPr>
        <p:txBody>
          <a:bodyPr/>
          <a:lstStyle/>
          <a:p>
            <a:fld id="{586FA149-B0D3-41C6-9A2D-20C8F18B457C}" type="slidenum">
              <a:rPr lang="en-GB"/>
              <a:pPr/>
              <a:t>114</a:t>
            </a:fld>
            <a:endParaRPr lang="en-GB"/>
          </a:p>
        </p:txBody>
      </p:sp>
      <p:sp>
        <p:nvSpPr>
          <p:cNvPr id="4157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57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6770" name="Rectangle 8"/>
          <p:cNvSpPr>
            <a:spLocks noGrp="1" noChangeArrowheads="1"/>
          </p:cNvSpPr>
          <p:nvPr>
            <p:ph type="sldNum" sz="quarter"/>
          </p:nvPr>
        </p:nvSpPr>
        <p:spPr>
          <a:noFill/>
        </p:spPr>
        <p:txBody>
          <a:bodyPr/>
          <a:lstStyle/>
          <a:p>
            <a:fld id="{433A70BD-71EC-447C-8363-CA1ACD1E5209}" type="slidenum">
              <a:rPr lang="en-GB"/>
              <a:pPr/>
              <a:t>115</a:t>
            </a:fld>
            <a:endParaRPr lang="en-GB"/>
          </a:p>
        </p:txBody>
      </p:sp>
      <p:sp>
        <p:nvSpPr>
          <p:cNvPr id="4167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67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p:spPr>
        <p:txBody>
          <a:bodyPr/>
          <a:lstStyle/>
          <a:p>
            <a:fld id="{BE0B7D7A-EBCE-4DD6-B583-0EF1C9942D69}" type="slidenum">
              <a:rPr lang="en-GB"/>
              <a:pPr/>
              <a:t>116</a:t>
            </a:fld>
            <a:endParaRPr lang="en-GB"/>
          </a:p>
        </p:txBody>
      </p:sp>
      <p:sp>
        <p:nvSpPr>
          <p:cNvPr id="4177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77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8"/>
          <p:cNvSpPr>
            <a:spLocks noGrp="1" noChangeArrowheads="1"/>
          </p:cNvSpPr>
          <p:nvPr>
            <p:ph type="sldNum" sz="quarter"/>
          </p:nvPr>
        </p:nvSpPr>
        <p:spPr>
          <a:noFill/>
        </p:spPr>
        <p:txBody>
          <a:bodyPr/>
          <a:lstStyle/>
          <a:p>
            <a:fld id="{B76CA231-C37E-41EA-9DEA-3B684B605107}" type="slidenum">
              <a:rPr lang="en-GB"/>
              <a:pPr/>
              <a:t>117</a:t>
            </a:fld>
            <a:endParaRPr lang="en-GB"/>
          </a:p>
        </p:txBody>
      </p:sp>
      <p:sp>
        <p:nvSpPr>
          <p:cNvPr id="4188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88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8"/>
          <p:cNvSpPr>
            <a:spLocks noGrp="1" noChangeArrowheads="1"/>
          </p:cNvSpPr>
          <p:nvPr>
            <p:ph type="sldNum" sz="quarter"/>
          </p:nvPr>
        </p:nvSpPr>
        <p:spPr>
          <a:noFill/>
        </p:spPr>
        <p:txBody>
          <a:bodyPr/>
          <a:lstStyle/>
          <a:p>
            <a:fld id="{E65BD26B-506D-4886-B964-813A7C8ADAB5}" type="slidenum">
              <a:rPr lang="en-GB"/>
              <a:pPr/>
              <a:t>118</a:t>
            </a:fld>
            <a:endParaRPr lang="en-GB"/>
          </a:p>
        </p:txBody>
      </p:sp>
      <p:sp>
        <p:nvSpPr>
          <p:cNvPr id="4198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198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0866" name="Rectangle 8"/>
          <p:cNvSpPr>
            <a:spLocks noGrp="1" noChangeArrowheads="1"/>
          </p:cNvSpPr>
          <p:nvPr>
            <p:ph type="sldNum" sz="quarter"/>
          </p:nvPr>
        </p:nvSpPr>
        <p:spPr>
          <a:noFill/>
        </p:spPr>
        <p:txBody>
          <a:bodyPr/>
          <a:lstStyle/>
          <a:p>
            <a:fld id="{D3022527-28B7-4DCC-8858-2AB561091EAE}" type="slidenum">
              <a:rPr lang="en-GB"/>
              <a:pPr/>
              <a:t>119</a:t>
            </a:fld>
            <a:endParaRPr lang="en-GB"/>
          </a:p>
        </p:txBody>
      </p:sp>
      <p:sp>
        <p:nvSpPr>
          <p:cNvPr id="4208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08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8"/>
          <p:cNvSpPr>
            <a:spLocks noGrp="1" noChangeArrowheads="1"/>
          </p:cNvSpPr>
          <p:nvPr>
            <p:ph type="sldNum" sz="quarter"/>
          </p:nvPr>
        </p:nvSpPr>
        <p:spPr>
          <a:noFill/>
        </p:spPr>
        <p:txBody>
          <a:bodyPr/>
          <a:lstStyle/>
          <a:p>
            <a:fld id="{B5BF9EBC-0EB0-4F88-9657-D2EB1490003C}" type="slidenum">
              <a:rPr lang="en-GB"/>
              <a:pPr/>
              <a:t>12</a:t>
            </a:fld>
            <a:endParaRPr lang="en-GB"/>
          </a:p>
        </p:txBody>
      </p:sp>
      <p:sp>
        <p:nvSpPr>
          <p:cNvPr id="3112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13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8"/>
          <p:cNvSpPr>
            <a:spLocks noGrp="1" noChangeArrowheads="1"/>
          </p:cNvSpPr>
          <p:nvPr>
            <p:ph type="sldNum" sz="quarter"/>
          </p:nvPr>
        </p:nvSpPr>
        <p:spPr>
          <a:noFill/>
        </p:spPr>
        <p:txBody>
          <a:bodyPr/>
          <a:lstStyle/>
          <a:p>
            <a:fld id="{69430A01-8985-4E5D-9AB2-242C8319BB12}" type="slidenum">
              <a:rPr lang="en-GB"/>
              <a:pPr/>
              <a:t>120</a:t>
            </a:fld>
            <a:endParaRPr lang="en-GB"/>
          </a:p>
        </p:txBody>
      </p:sp>
      <p:sp>
        <p:nvSpPr>
          <p:cNvPr id="4218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18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8"/>
          <p:cNvSpPr>
            <a:spLocks noGrp="1" noChangeArrowheads="1"/>
          </p:cNvSpPr>
          <p:nvPr>
            <p:ph type="sldNum" sz="quarter"/>
          </p:nvPr>
        </p:nvSpPr>
        <p:spPr>
          <a:noFill/>
        </p:spPr>
        <p:txBody>
          <a:bodyPr/>
          <a:lstStyle/>
          <a:p>
            <a:fld id="{DA6BDC01-861C-4653-B558-1EAE37D7C12D}" type="slidenum">
              <a:rPr lang="en-GB"/>
              <a:pPr/>
              <a:t>121</a:t>
            </a:fld>
            <a:endParaRPr lang="en-GB"/>
          </a:p>
        </p:txBody>
      </p:sp>
      <p:sp>
        <p:nvSpPr>
          <p:cNvPr id="4229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29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p:cNvSpPr>
            <a:spLocks noGrp="1" noChangeArrowheads="1"/>
          </p:cNvSpPr>
          <p:nvPr>
            <p:ph type="sldNum" sz="quarter"/>
          </p:nvPr>
        </p:nvSpPr>
        <p:spPr>
          <a:noFill/>
        </p:spPr>
        <p:txBody>
          <a:bodyPr/>
          <a:lstStyle/>
          <a:p>
            <a:fld id="{81E04103-05EF-42F6-A3CA-99EF8E50CFDF}" type="slidenum">
              <a:rPr lang="en-GB"/>
              <a:pPr/>
              <a:t>122</a:t>
            </a:fld>
            <a:endParaRPr lang="en-GB"/>
          </a:p>
        </p:txBody>
      </p:sp>
      <p:sp>
        <p:nvSpPr>
          <p:cNvPr id="4239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39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4962" name="Rectangle 8"/>
          <p:cNvSpPr>
            <a:spLocks noGrp="1" noChangeArrowheads="1"/>
          </p:cNvSpPr>
          <p:nvPr>
            <p:ph type="sldNum" sz="quarter"/>
          </p:nvPr>
        </p:nvSpPr>
        <p:spPr>
          <a:noFill/>
        </p:spPr>
        <p:txBody>
          <a:bodyPr/>
          <a:lstStyle/>
          <a:p>
            <a:fld id="{7C021679-7710-4E5C-8F3B-C4F473179B79}" type="slidenum">
              <a:rPr lang="en-GB"/>
              <a:pPr/>
              <a:t>123</a:t>
            </a:fld>
            <a:endParaRPr lang="en-GB"/>
          </a:p>
        </p:txBody>
      </p:sp>
      <p:sp>
        <p:nvSpPr>
          <p:cNvPr id="4249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49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p:cNvSpPr>
            <a:spLocks noGrp="1" noChangeArrowheads="1"/>
          </p:cNvSpPr>
          <p:nvPr>
            <p:ph type="sldNum" sz="quarter"/>
          </p:nvPr>
        </p:nvSpPr>
        <p:spPr>
          <a:noFill/>
        </p:spPr>
        <p:txBody>
          <a:bodyPr/>
          <a:lstStyle/>
          <a:p>
            <a:fld id="{1672C78E-86AB-4E1A-9393-A08079590B7F}" type="slidenum">
              <a:rPr lang="en-GB"/>
              <a:pPr/>
              <a:t>124</a:t>
            </a:fld>
            <a:endParaRPr lang="en-GB"/>
          </a:p>
        </p:txBody>
      </p:sp>
      <p:sp>
        <p:nvSpPr>
          <p:cNvPr id="4259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59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7010" name="Rectangle 8"/>
          <p:cNvSpPr>
            <a:spLocks noGrp="1" noChangeArrowheads="1"/>
          </p:cNvSpPr>
          <p:nvPr>
            <p:ph type="sldNum" sz="quarter"/>
          </p:nvPr>
        </p:nvSpPr>
        <p:spPr>
          <a:noFill/>
        </p:spPr>
        <p:txBody>
          <a:bodyPr/>
          <a:lstStyle/>
          <a:p>
            <a:fld id="{3EB03327-451B-44A3-8069-B051C1652194}" type="slidenum">
              <a:rPr lang="en-GB"/>
              <a:pPr/>
              <a:t>125</a:t>
            </a:fld>
            <a:endParaRPr lang="en-GB"/>
          </a:p>
        </p:txBody>
      </p:sp>
      <p:sp>
        <p:nvSpPr>
          <p:cNvPr id="4270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70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8034" name="Rectangle 8"/>
          <p:cNvSpPr>
            <a:spLocks noGrp="1" noChangeArrowheads="1"/>
          </p:cNvSpPr>
          <p:nvPr>
            <p:ph type="sldNum" sz="quarter"/>
          </p:nvPr>
        </p:nvSpPr>
        <p:spPr>
          <a:noFill/>
        </p:spPr>
        <p:txBody>
          <a:bodyPr/>
          <a:lstStyle/>
          <a:p>
            <a:fld id="{48131471-BED2-482D-8AA9-F12691CADEAF}" type="slidenum">
              <a:rPr lang="en-GB"/>
              <a:pPr/>
              <a:t>126</a:t>
            </a:fld>
            <a:endParaRPr lang="en-GB"/>
          </a:p>
        </p:txBody>
      </p:sp>
      <p:sp>
        <p:nvSpPr>
          <p:cNvPr id="4280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80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9058" name="Rectangle 8"/>
          <p:cNvSpPr>
            <a:spLocks noGrp="1" noChangeArrowheads="1"/>
          </p:cNvSpPr>
          <p:nvPr>
            <p:ph type="sldNum" sz="quarter"/>
          </p:nvPr>
        </p:nvSpPr>
        <p:spPr>
          <a:noFill/>
        </p:spPr>
        <p:txBody>
          <a:bodyPr/>
          <a:lstStyle/>
          <a:p>
            <a:fld id="{A8A15E51-3C97-4800-872A-2CAFFF11EEAB}" type="slidenum">
              <a:rPr lang="en-GB"/>
              <a:pPr/>
              <a:t>127</a:t>
            </a:fld>
            <a:endParaRPr lang="en-GB"/>
          </a:p>
        </p:txBody>
      </p:sp>
      <p:sp>
        <p:nvSpPr>
          <p:cNvPr id="4290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290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p:cNvSpPr>
            <a:spLocks noGrp="1" noChangeArrowheads="1"/>
          </p:cNvSpPr>
          <p:nvPr>
            <p:ph type="sldNum" sz="quarter"/>
          </p:nvPr>
        </p:nvSpPr>
        <p:spPr>
          <a:noFill/>
        </p:spPr>
        <p:txBody>
          <a:bodyPr/>
          <a:lstStyle/>
          <a:p>
            <a:fld id="{227A1029-8C6E-42E3-9B2F-1CC861871EFE}" type="slidenum">
              <a:rPr lang="en-GB"/>
              <a:pPr/>
              <a:t>128</a:t>
            </a:fld>
            <a:endParaRPr lang="en-GB"/>
          </a:p>
        </p:txBody>
      </p:sp>
      <p:sp>
        <p:nvSpPr>
          <p:cNvPr id="4300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00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1106" name="Rectangle 8"/>
          <p:cNvSpPr>
            <a:spLocks noGrp="1" noChangeArrowheads="1"/>
          </p:cNvSpPr>
          <p:nvPr>
            <p:ph type="sldNum" sz="quarter"/>
          </p:nvPr>
        </p:nvSpPr>
        <p:spPr>
          <a:noFill/>
        </p:spPr>
        <p:txBody>
          <a:bodyPr/>
          <a:lstStyle/>
          <a:p>
            <a:fld id="{88CD318A-E04F-4B0A-B066-83681B83AED6}" type="slidenum">
              <a:rPr lang="en-GB"/>
              <a:pPr/>
              <a:t>129</a:t>
            </a:fld>
            <a:endParaRPr lang="en-GB"/>
          </a:p>
        </p:txBody>
      </p:sp>
      <p:sp>
        <p:nvSpPr>
          <p:cNvPr id="4311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11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2322" name="Rectangle 8"/>
          <p:cNvSpPr>
            <a:spLocks noGrp="1" noChangeArrowheads="1"/>
          </p:cNvSpPr>
          <p:nvPr>
            <p:ph type="sldNum" sz="quarter"/>
          </p:nvPr>
        </p:nvSpPr>
        <p:spPr>
          <a:noFill/>
        </p:spPr>
        <p:txBody>
          <a:bodyPr/>
          <a:lstStyle/>
          <a:p>
            <a:fld id="{AB639E92-A9F5-4D8B-82DB-4A09FC18A9F0}" type="slidenum">
              <a:rPr lang="en-GB"/>
              <a:pPr/>
              <a:t>13</a:t>
            </a:fld>
            <a:endParaRPr lang="en-GB"/>
          </a:p>
        </p:txBody>
      </p:sp>
      <p:sp>
        <p:nvSpPr>
          <p:cNvPr id="3123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23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p:cNvSpPr>
            <a:spLocks noGrp="1" noChangeArrowheads="1"/>
          </p:cNvSpPr>
          <p:nvPr>
            <p:ph type="sldNum" sz="quarter"/>
          </p:nvPr>
        </p:nvSpPr>
        <p:spPr>
          <a:noFill/>
        </p:spPr>
        <p:txBody>
          <a:bodyPr/>
          <a:lstStyle/>
          <a:p>
            <a:fld id="{CE0587E8-F039-41CF-A9E4-D349AAC6DE4D}" type="slidenum">
              <a:rPr lang="en-GB"/>
              <a:pPr/>
              <a:t>130</a:t>
            </a:fld>
            <a:endParaRPr lang="en-GB"/>
          </a:p>
        </p:txBody>
      </p:sp>
      <p:sp>
        <p:nvSpPr>
          <p:cNvPr id="4321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21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3154" name="Rectangle 8"/>
          <p:cNvSpPr>
            <a:spLocks noGrp="1" noChangeArrowheads="1"/>
          </p:cNvSpPr>
          <p:nvPr>
            <p:ph type="sldNum" sz="quarter"/>
          </p:nvPr>
        </p:nvSpPr>
        <p:spPr>
          <a:noFill/>
        </p:spPr>
        <p:txBody>
          <a:bodyPr/>
          <a:lstStyle/>
          <a:p>
            <a:fld id="{26439A00-2F5B-410E-90DD-1D63308DE260}" type="slidenum">
              <a:rPr lang="en-GB"/>
              <a:pPr/>
              <a:t>131</a:t>
            </a:fld>
            <a:endParaRPr lang="en-GB"/>
          </a:p>
        </p:txBody>
      </p:sp>
      <p:sp>
        <p:nvSpPr>
          <p:cNvPr id="4331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31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p:cNvSpPr>
            <a:spLocks noGrp="1" noChangeArrowheads="1"/>
          </p:cNvSpPr>
          <p:nvPr>
            <p:ph type="sldNum" sz="quarter"/>
          </p:nvPr>
        </p:nvSpPr>
        <p:spPr>
          <a:noFill/>
        </p:spPr>
        <p:txBody>
          <a:bodyPr/>
          <a:lstStyle/>
          <a:p>
            <a:fld id="{000B21C5-08F5-4CFF-B2A6-C83509E1AF1E}" type="slidenum">
              <a:rPr lang="en-GB"/>
              <a:pPr/>
              <a:t>132</a:t>
            </a:fld>
            <a:endParaRPr lang="en-GB"/>
          </a:p>
        </p:txBody>
      </p:sp>
      <p:sp>
        <p:nvSpPr>
          <p:cNvPr id="4341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41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5202" name="Rectangle 8"/>
          <p:cNvSpPr>
            <a:spLocks noGrp="1" noChangeArrowheads="1"/>
          </p:cNvSpPr>
          <p:nvPr>
            <p:ph type="sldNum" sz="quarter"/>
          </p:nvPr>
        </p:nvSpPr>
        <p:spPr>
          <a:noFill/>
        </p:spPr>
        <p:txBody>
          <a:bodyPr/>
          <a:lstStyle/>
          <a:p>
            <a:fld id="{9FE9C6EB-660E-4AF8-B5E1-54C4CB94E135}" type="slidenum">
              <a:rPr lang="en-GB"/>
              <a:pPr/>
              <a:t>133</a:t>
            </a:fld>
            <a:endParaRPr lang="en-GB"/>
          </a:p>
        </p:txBody>
      </p:sp>
      <p:sp>
        <p:nvSpPr>
          <p:cNvPr id="4352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52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6226" name="Rectangle 8"/>
          <p:cNvSpPr>
            <a:spLocks noGrp="1" noChangeArrowheads="1"/>
          </p:cNvSpPr>
          <p:nvPr>
            <p:ph type="sldNum" sz="quarter"/>
          </p:nvPr>
        </p:nvSpPr>
        <p:spPr>
          <a:noFill/>
        </p:spPr>
        <p:txBody>
          <a:bodyPr/>
          <a:lstStyle/>
          <a:p>
            <a:fld id="{BCBDAA3B-001B-4FFB-898F-0FE88DB82459}" type="slidenum">
              <a:rPr lang="en-GB"/>
              <a:pPr/>
              <a:t>134</a:t>
            </a:fld>
            <a:endParaRPr lang="en-GB"/>
          </a:p>
        </p:txBody>
      </p:sp>
      <p:sp>
        <p:nvSpPr>
          <p:cNvPr id="4362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62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7250" name="Rectangle 8"/>
          <p:cNvSpPr>
            <a:spLocks noGrp="1" noChangeArrowheads="1"/>
          </p:cNvSpPr>
          <p:nvPr>
            <p:ph type="sldNum" sz="quarter"/>
          </p:nvPr>
        </p:nvSpPr>
        <p:spPr>
          <a:noFill/>
        </p:spPr>
        <p:txBody>
          <a:bodyPr/>
          <a:lstStyle/>
          <a:p>
            <a:fld id="{F588FCC7-0536-40D0-B354-D9EE20A58512}" type="slidenum">
              <a:rPr lang="en-GB"/>
              <a:pPr/>
              <a:t>135</a:t>
            </a:fld>
            <a:endParaRPr lang="en-GB"/>
          </a:p>
        </p:txBody>
      </p:sp>
      <p:sp>
        <p:nvSpPr>
          <p:cNvPr id="4372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72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274" name="Rectangle 8"/>
          <p:cNvSpPr>
            <a:spLocks noGrp="1" noChangeArrowheads="1"/>
          </p:cNvSpPr>
          <p:nvPr>
            <p:ph type="sldNum" sz="quarter"/>
          </p:nvPr>
        </p:nvSpPr>
        <p:spPr>
          <a:noFill/>
        </p:spPr>
        <p:txBody>
          <a:bodyPr/>
          <a:lstStyle/>
          <a:p>
            <a:fld id="{F39E8F2D-4F60-4540-9F5F-8F39E8C10A88}" type="slidenum">
              <a:rPr lang="en-GB"/>
              <a:pPr/>
              <a:t>136</a:t>
            </a:fld>
            <a:endParaRPr lang="en-GB"/>
          </a:p>
        </p:txBody>
      </p:sp>
      <p:sp>
        <p:nvSpPr>
          <p:cNvPr id="4382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82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9298" name="Rectangle 8"/>
          <p:cNvSpPr>
            <a:spLocks noGrp="1" noChangeArrowheads="1"/>
          </p:cNvSpPr>
          <p:nvPr>
            <p:ph type="sldNum" sz="quarter"/>
          </p:nvPr>
        </p:nvSpPr>
        <p:spPr>
          <a:noFill/>
        </p:spPr>
        <p:txBody>
          <a:bodyPr/>
          <a:lstStyle/>
          <a:p>
            <a:fld id="{7CCCBEB6-9236-4C0C-9E89-0FA1EE2663E9}" type="slidenum">
              <a:rPr lang="en-GB"/>
              <a:pPr/>
              <a:t>137</a:t>
            </a:fld>
            <a:endParaRPr lang="en-GB"/>
          </a:p>
        </p:txBody>
      </p:sp>
      <p:sp>
        <p:nvSpPr>
          <p:cNvPr id="4392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393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22" name="Rectangle 8"/>
          <p:cNvSpPr>
            <a:spLocks noGrp="1" noChangeArrowheads="1"/>
          </p:cNvSpPr>
          <p:nvPr>
            <p:ph type="sldNum" sz="quarter"/>
          </p:nvPr>
        </p:nvSpPr>
        <p:spPr>
          <a:noFill/>
        </p:spPr>
        <p:txBody>
          <a:bodyPr/>
          <a:lstStyle/>
          <a:p>
            <a:fld id="{5D7CD1D5-D82E-4AD5-B087-C0683725280C}" type="slidenum">
              <a:rPr lang="en-GB"/>
              <a:pPr/>
              <a:t>138</a:t>
            </a:fld>
            <a:endParaRPr lang="en-GB"/>
          </a:p>
        </p:txBody>
      </p:sp>
      <p:sp>
        <p:nvSpPr>
          <p:cNvPr id="4403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03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1346" name="Rectangle 8"/>
          <p:cNvSpPr>
            <a:spLocks noGrp="1" noChangeArrowheads="1"/>
          </p:cNvSpPr>
          <p:nvPr>
            <p:ph type="sldNum" sz="quarter"/>
          </p:nvPr>
        </p:nvSpPr>
        <p:spPr>
          <a:noFill/>
        </p:spPr>
        <p:txBody>
          <a:bodyPr/>
          <a:lstStyle/>
          <a:p>
            <a:fld id="{A3286004-6F7A-4C2A-83BE-3EC8D8499493}" type="slidenum">
              <a:rPr lang="en-GB"/>
              <a:pPr/>
              <a:t>139</a:t>
            </a:fld>
            <a:endParaRPr lang="en-GB"/>
          </a:p>
        </p:txBody>
      </p:sp>
      <p:sp>
        <p:nvSpPr>
          <p:cNvPr id="4413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13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346" name="Rectangle 8"/>
          <p:cNvSpPr>
            <a:spLocks noGrp="1" noChangeArrowheads="1"/>
          </p:cNvSpPr>
          <p:nvPr>
            <p:ph type="sldNum" sz="quarter"/>
          </p:nvPr>
        </p:nvSpPr>
        <p:spPr>
          <a:noFill/>
        </p:spPr>
        <p:txBody>
          <a:bodyPr/>
          <a:lstStyle/>
          <a:p>
            <a:fld id="{41456A7D-DA27-477C-BA15-C081EADB189C}" type="slidenum">
              <a:rPr lang="en-GB"/>
              <a:pPr/>
              <a:t>14</a:t>
            </a:fld>
            <a:endParaRPr lang="en-GB"/>
          </a:p>
        </p:txBody>
      </p:sp>
      <p:sp>
        <p:nvSpPr>
          <p:cNvPr id="3133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33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p:cNvSpPr>
            <a:spLocks noGrp="1" noChangeArrowheads="1"/>
          </p:cNvSpPr>
          <p:nvPr>
            <p:ph type="sldNum" sz="quarter"/>
          </p:nvPr>
        </p:nvSpPr>
        <p:spPr>
          <a:noFill/>
        </p:spPr>
        <p:txBody>
          <a:bodyPr/>
          <a:lstStyle/>
          <a:p>
            <a:fld id="{F37B059F-C7D1-4FF5-BC0C-CD056DEA8F14}" type="slidenum">
              <a:rPr lang="en-GB"/>
              <a:pPr/>
              <a:t>140</a:t>
            </a:fld>
            <a:endParaRPr lang="en-GB"/>
          </a:p>
        </p:txBody>
      </p:sp>
      <p:sp>
        <p:nvSpPr>
          <p:cNvPr id="4423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23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3394" name="Rectangle 8"/>
          <p:cNvSpPr>
            <a:spLocks noGrp="1" noChangeArrowheads="1"/>
          </p:cNvSpPr>
          <p:nvPr>
            <p:ph type="sldNum" sz="quarter"/>
          </p:nvPr>
        </p:nvSpPr>
        <p:spPr>
          <a:noFill/>
        </p:spPr>
        <p:txBody>
          <a:bodyPr/>
          <a:lstStyle/>
          <a:p>
            <a:fld id="{B1447A78-FA04-4335-AEF9-E589D7962E27}" type="slidenum">
              <a:rPr lang="en-GB"/>
              <a:pPr/>
              <a:t>141</a:t>
            </a:fld>
            <a:endParaRPr lang="en-GB"/>
          </a:p>
        </p:txBody>
      </p:sp>
      <p:sp>
        <p:nvSpPr>
          <p:cNvPr id="4433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33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4418" name="Rectangle 8"/>
          <p:cNvSpPr>
            <a:spLocks noGrp="1" noChangeArrowheads="1"/>
          </p:cNvSpPr>
          <p:nvPr>
            <p:ph type="sldNum" sz="quarter"/>
          </p:nvPr>
        </p:nvSpPr>
        <p:spPr>
          <a:noFill/>
        </p:spPr>
        <p:txBody>
          <a:bodyPr/>
          <a:lstStyle/>
          <a:p>
            <a:fld id="{A3643820-1750-4AB1-9A9D-A28B72D86F46}" type="slidenum">
              <a:rPr lang="en-GB"/>
              <a:pPr/>
              <a:t>142</a:t>
            </a:fld>
            <a:endParaRPr lang="en-GB"/>
          </a:p>
        </p:txBody>
      </p:sp>
      <p:sp>
        <p:nvSpPr>
          <p:cNvPr id="4444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44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5442" name="Rectangle 8"/>
          <p:cNvSpPr>
            <a:spLocks noGrp="1" noChangeArrowheads="1"/>
          </p:cNvSpPr>
          <p:nvPr>
            <p:ph type="sldNum" sz="quarter"/>
          </p:nvPr>
        </p:nvSpPr>
        <p:spPr>
          <a:noFill/>
        </p:spPr>
        <p:txBody>
          <a:bodyPr/>
          <a:lstStyle/>
          <a:p>
            <a:fld id="{62466701-07AE-4DF7-9A8F-1A4FBE710245}" type="slidenum">
              <a:rPr lang="en-GB"/>
              <a:pPr/>
              <a:t>143</a:t>
            </a:fld>
            <a:endParaRPr lang="en-GB"/>
          </a:p>
        </p:txBody>
      </p:sp>
      <p:sp>
        <p:nvSpPr>
          <p:cNvPr id="4454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54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6466" name="Rectangle 8"/>
          <p:cNvSpPr>
            <a:spLocks noGrp="1" noChangeArrowheads="1"/>
          </p:cNvSpPr>
          <p:nvPr>
            <p:ph type="sldNum" sz="quarter"/>
          </p:nvPr>
        </p:nvSpPr>
        <p:spPr>
          <a:noFill/>
        </p:spPr>
        <p:txBody>
          <a:bodyPr/>
          <a:lstStyle/>
          <a:p>
            <a:fld id="{541FE575-EDD9-40B1-A3DC-25AE9DC987F7}" type="slidenum">
              <a:rPr lang="en-GB"/>
              <a:pPr/>
              <a:t>144</a:t>
            </a:fld>
            <a:endParaRPr lang="en-GB"/>
          </a:p>
        </p:txBody>
      </p:sp>
      <p:sp>
        <p:nvSpPr>
          <p:cNvPr id="4464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64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7490" name="Rectangle 8"/>
          <p:cNvSpPr>
            <a:spLocks noGrp="1" noChangeArrowheads="1"/>
          </p:cNvSpPr>
          <p:nvPr>
            <p:ph type="sldNum" sz="quarter"/>
          </p:nvPr>
        </p:nvSpPr>
        <p:spPr>
          <a:noFill/>
        </p:spPr>
        <p:txBody>
          <a:bodyPr/>
          <a:lstStyle/>
          <a:p>
            <a:fld id="{EF4C4ECC-8F3B-45DA-82DB-D3279A281EAE}" type="slidenum">
              <a:rPr lang="en-GB"/>
              <a:pPr/>
              <a:t>145</a:t>
            </a:fld>
            <a:endParaRPr lang="en-GB"/>
          </a:p>
        </p:txBody>
      </p:sp>
      <p:sp>
        <p:nvSpPr>
          <p:cNvPr id="4474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74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8514" name="Rectangle 8"/>
          <p:cNvSpPr>
            <a:spLocks noGrp="1" noChangeArrowheads="1"/>
          </p:cNvSpPr>
          <p:nvPr>
            <p:ph type="sldNum" sz="quarter"/>
          </p:nvPr>
        </p:nvSpPr>
        <p:spPr>
          <a:noFill/>
        </p:spPr>
        <p:txBody>
          <a:bodyPr/>
          <a:lstStyle/>
          <a:p>
            <a:fld id="{933029BE-A29F-4C61-967C-A75CCA7B2AC3}" type="slidenum">
              <a:rPr lang="en-GB"/>
              <a:pPr/>
              <a:t>146</a:t>
            </a:fld>
            <a:endParaRPr lang="en-GB"/>
          </a:p>
        </p:txBody>
      </p:sp>
      <p:sp>
        <p:nvSpPr>
          <p:cNvPr id="4485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85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9538" name="Rectangle 8"/>
          <p:cNvSpPr>
            <a:spLocks noGrp="1" noChangeArrowheads="1"/>
          </p:cNvSpPr>
          <p:nvPr>
            <p:ph type="sldNum" sz="quarter"/>
          </p:nvPr>
        </p:nvSpPr>
        <p:spPr>
          <a:noFill/>
        </p:spPr>
        <p:txBody>
          <a:bodyPr/>
          <a:lstStyle/>
          <a:p>
            <a:fld id="{031C9575-0702-4F75-A4FF-64D603BA5944}" type="slidenum">
              <a:rPr lang="en-GB"/>
              <a:pPr/>
              <a:t>147</a:t>
            </a:fld>
            <a:endParaRPr lang="en-GB"/>
          </a:p>
        </p:txBody>
      </p:sp>
      <p:sp>
        <p:nvSpPr>
          <p:cNvPr id="4495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495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62" name="Rectangle 8"/>
          <p:cNvSpPr>
            <a:spLocks noGrp="1" noChangeArrowheads="1"/>
          </p:cNvSpPr>
          <p:nvPr>
            <p:ph type="sldNum" sz="quarter"/>
          </p:nvPr>
        </p:nvSpPr>
        <p:spPr>
          <a:noFill/>
        </p:spPr>
        <p:txBody>
          <a:bodyPr/>
          <a:lstStyle/>
          <a:p>
            <a:fld id="{F0A241A1-33F1-470A-921D-8041B94C8E46}" type="slidenum">
              <a:rPr lang="en-GB"/>
              <a:pPr/>
              <a:t>148</a:t>
            </a:fld>
            <a:endParaRPr lang="en-GB"/>
          </a:p>
        </p:txBody>
      </p:sp>
      <p:sp>
        <p:nvSpPr>
          <p:cNvPr id="4505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05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1586" name="Rectangle 8"/>
          <p:cNvSpPr>
            <a:spLocks noGrp="1" noChangeArrowheads="1"/>
          </p:cNvSpPr>
          <p:nvPr>
            <p:ph type="sldNum" sz="quarter"/>
          </p:nvPr>
        </p:nvSpPr>
        <p:spPr>
          <a:noFill/>
        </p:spPr>
        <p:txBody>
          <a:bodyPr/>
          <a:lstStyle/>
          <a:p>
            <a:fld id="{47AA867F-9436-4146-B6E3-05CEEF702F13}" type="slidenum">
              <a:rPr lang="en-GB"/>
              <a:pPr/>
              <a:t>149</a:t>
            </a:fld>
            <a:endParaRPr lang="en-GB"/>
          </a:p>
        </p:txBody>
      </p:sp>
      <p:sp>
        <p:nvSpPr>
          <p:cNvPr id="4515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15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4370" name="Rectangle 8"/>
          <p:cNvSpPr>
            <a:spLocks noGrp="1" noChangeArrowheads="1"/>
          </p:cNvSpPr>
          <p:nvPr>
            <p:ph type="sldNum" sz="quarter"/>
          </p:nvPr>
        </p:nvSpPr>
        <p:spPr>
          <a:noFill/>
        </p:spPr>
        <p:txBody>
          <a:bodyPr/>
          <a:lstStyle/>
          <a:p>
            <a:fld id="{BE9B26F5-1D79-437C-BA81-4624AE5E3414}" type="slidenum">
              <a:rPr lang="en-GB"/>
              <a:pPr/>
              <a:t>15</a:t>
            </a:fld>
            <a:endParaRPr lang="en-GB"/>
          </a:p>
        </p:txBody>
      </p:sp>
      <p:sp>
        <p:nvSpPr>
          <p:cNvPr id="3143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43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2610" name="Rectangle 8"/>
          <p:cNvSpPr>
            <a:spLocks noGrp="1" noChangeArrowheads="1"/>
          </p:cNvSpPr>
          <p:nvPr>
            <p:ph type="sldNum" sz="quarter"/>
          </p:nvPr>
        </p:nvSpPr>
        <p:spPr>
          <a:noFill/>
        </p:spPr>
        <p:txBody>
          <a:bodyPr/>
          <a:lstStyle/>
          <a:p>
            <a:fld id="{60F65A0D-46DD-445C-8685-56A293B2CB2F}" type="slidenum">
              <a:rPr lang="en-GB"/>
              <a:pPr/>
              <a:t>150</a:t>
            </a:fld>
            <a:endParaRPr lang="en-GB"/>
          </a:p>
        </p:txBody>
      </p:sp>
      <p:sp>
        <p:nvSpPr>
          <p:cNvPr id="4526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26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3634" name="Rectangle 8"/>
          <p:cNvSpPr>
            <a:spLocks noGrp="1" noChangeArrowheads="1"/>
          </p:cNvSpPr>
          <p:nvPr>
            <p:ph type="sldNum" sz="quarter"/>
          </p:nvPr>
        </p:nvSpPr>
        <p:spPr>
          <a:noFill/>
        </p:spPr>
        <p:txBody>
          <a:bodyPr/>
          <a:lstStyle/>
          <a:p>
            <a:fld id="{5885A968-1619-4BCF-9C82-088D785FEF7E}" type="slidenum">
              <a:rPr lang="en-GB"/>
              <a:pPr/>
              <a:t>151</a:t>
            </a:fld>
            <a:endParaRPr lang="en-GB"/>
          </a:p>
        </p:txBody>
      </p:sp>
      <p:sp>
        <p:nvSpPr>
          <p:cNvPr id="4536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36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58" name="Rectangle 8"/>
          <p:cNvSpPr>
            <a:spLocks noGrp="1" noChangeArrowheads="1"/>
          </p:cNvSpPr>
          <p:nvPr>
            <p:ph type="sldNum" sz="quarter"/>
          </p:nvPr>
        </p:nvSpPr>
        <p:spPr>
          <a:noFill/>
        </p:spPr>
        <p:txBody>
          <a:bodyPr/>
          <a:lstStyle/>
          <a:p>
            <a:fld id="{B8F96C93-958E-4D4F-A7F5-2631B5C9F00C}" type="slidenum">
              <a:rPr lang="en-GB"/>
              <a:pPr/>
              <a:t>152</a:t>
            </a:fld>
            <a:endParaRPr lang="en-GB"/>
          </a:p>
        </p:txBody>
      </p:sp>
      <p:sp>
        <p:nvSpPr>
          <p:cNvPr id="4546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46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5682" name="Rectangle 8"/>
          <p:cNvSpPr>
            <a:spLocks noGrp="1" noChangeArrowheads="1"/>
          </p:cNvSpPr>
          <p:nvPr>
            <p:ph type="sldNum" sz="quarter"/>
          </p:nvPr>
        </p:nvSpPr>
        <p:spPr>
          <a:noFill/>
        </p:spPr>
        <p:txBody>
          <a:bodyPr/>
          <a:lstStyle/>
          <a:p>
            <a:fld id="{A37AE731-B951-4C37-9800-F87D3572F435}" type="slidenum">
              <a:rPr lang="en-GB"/>
              <a:pPr/>
              <a:t>153</a:t>
            </a:fld>
            <a:endParaRPr lang="en-GB"/>
          </a:p>
        </p:txBody>
      </p:sp>
      <p:sp>
        <p:nvSpPr>
          <p:cNvPr id="4556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56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p:cNvSpPr>
            <a:spLocks noGrp="1" noChangeArrowheads="1"/>
          </p:cNvSpPr>
          <p:nvPr>
            <p:ph type="sldNum" sz="quarter"/>
          </p:nvPr>
        </p:nvSpPr>
        <p:spPr>
          <a:noFill/>
        </p:spPr>
        <p:txBody>
          <a:bodyPr/>
          <a:lstStyle/>
          <a:p>
            <a:fld id="{DE29FD3C-C6DC-4BE5-B4F6-2CB206119DC4}" type="slidenum">
              <a:rPr lang="en-GB"/>
              <a:pPr/>
              <a:t>154</a:t>
            </a:fld>
            <a:endParaRPr lang="en-GB"/>
          </a:p>
        </p:txBody>
      </p:sp>
      <p:sp>
        <p:nvSpPr>
          <p:cNvPr id="4567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67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7730" name="Rectangle 8"/>
          <p:cNvSpPr>
            <a:spLocks noGrp="1" noChangeArrowheads="1"/>
          </p:cNvSpPr>
          <p:nvPr>
            <p:ph type="sldNum" sz="quarter"/>
          </p:nvPr>
        </p:nvSpPr>
        <p:spPr>
          <a:noFill/>
        </p:spPr>
        <p:txBody>
          <a:bodyPr/>
          <a:lstStyle/>
          <a:p>
            <a:fld id="{193FE150-BB5A-47B2-BE30-A5DCA306B64C}" type="slidenum">
              <a:rPr lang="en-GB"/>
              <a:pPr/>
              <a:t>155</a:t>
            </a:fld>
            <a:endParaRPr lang="en-GB"/>
          </a:p>
        </p:txBody>
      </p:sp>
      <p:sp>
        <p:nvSpPr>
          <p:cNvPr id="4577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77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8754" name="Rectangle 8"/>
          <p:cNvSpPr>
            <a:spLocks noGrp="1" noChangeArrowheads="1"/>
          </p:cNvSpPr>
          <p:nvPr>
            <p:ph type="sldNum" sz="quarter"/>
          </p:nvPr>
        </p:nvSpPr>
        <p:spPr>
          <a:noFill/>
        </p:spPr>
        <p:txBody>
          <a:bodyPr/>
          <a:lstStyle/>
          <a:p>
            <a:fld id="{BACE7657-4774-4061-BD4D-C68360500C9C}" type="slidenum">
              <a:rPr lang="en-GB"/>
              <a:pPr/>
              <a:t>156</a:t>
            </a:fld>
            <a:endParaRPr lang="en-GB"/>
          </a:p>
        </p:txBody>
      </p:sp>
      <p:sp>
        <p:nvSpPr>
          <p:cNvPr id="4587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87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9778" name="Rectangle 8"/>
          <p:cNvSpPr>
            <a:spLocks noGrp="1" noChangeArrowheads="1"/>
          </p:cNvSpPr>
          <p:nvPr>
            <p:ph type="sldNum" sz="quarter"/>
          </p:nvPr>
        </p:nvSpPr>
        <p:spPr>
          <a:noFill/>
        </p:spPr>
        <p:txBody>
          <a:bodyPr/>
          <a:lstStyle/>
          <a:p>
            <a:fld id="{D8996BCF-230B-41D3-BA3C-BDC9FA5828E7}" type="slidenum">
              <a:rPr lang="en-GB"/>
              <a:pPr/>
              <a:t>157</a:t>
            </a:fld>
            <a:endParaRPr lang="en-GB"/>
          </a:p>
        </p:txBody>
      </p:sp>
      <p:sp>
        <p:nvSpPr>
          <p:cNvPr id="4597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597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02" name="Rectangle 8"/>
          <p:cNvSpPr>
            <a:spLocks noGrp="1" noChangeArrowheads="1"/>
          </p:cNvSpPr>
          <p:nvPr>
            <p:ph type="sldNum" sz="quarter"/>
          </p:nvPr>
        </p:nvSpPr>
        <p:spPr>
          <a:noFill/>
        </p:spPr>
        <p:txBody>
          <a:bodyPr/>
          <a:lstStyle/>
          <a:p>
            <a:fld id="{189C7AD0-05A2-4891-8D8C-10EDD753C4FA}" type="slidenum">
              <a:rPr lang="en-GB"/>
              <a:pPr/>
              <a:t>158</a:t>
            </a:fld>
            <a:endParaRPr lang="en-GB"/>
          </a:p>
        </p:txBody>
      </p:sp>
      <p:sp>
        <p:nvSpPr>
          <p:cNvPr id="4608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08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1826" name="Rectangle 8"/>
          <p:cNvSpPr>
            <a:spLocks noGrp="1" noChangeArrowheads="1"/>
          </p:cNvSpPr>
          <p:nvPr>
            <p:ph type="sldNum" sz="quarter"/>
          </p:nvPr>
        </p:nvSpPr>
        <p:spPr>
          <a:noFill/>
        </p:spPr>
        <p:txBody>
          <a:bodyPr/>
          <a:lstStyle/>
          <a:p>
            <a:fld id="{F95EC516-5D38-47D1-ADDD-CE705C98674E}" type="slidenum">
              <a:rPr lang="en-GB"/>
              <a:pPr/>
              <a:t>159</a:t>
            </a:fld>
            <a:endParaRPr lang="en-GB"/>
          </a:p>
        </p:txBody>
      </p:sp>
      <p:sp>
        <p:nvSpPr>
          <p:cNvPr id="4618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18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394" name="Rectangle 8"/>
          <p:cNvSpPr>
            <a:spLocks noGrp="1" noChangeArrowheads="1"/>
          </p:cNvSpPr>
          <p:nvPr>
            <p:ph type="sldNum" sz="quarter"/>
          </p:nvPr>
        </p:nvSpPr>
        <p:spPr>
          <a:noFill/>
        </p:spPr>
        <p:txBody>
          <a:bodyPr/>
          <a:lstStyle/>
          <a:p>
            <a:fld id="{1EDA946E-D621-4886-8D48-1FF3F87047B2}" type="slidenum">
              <a:rPr lang="en-GB"/>
              <a:pPr/>
              <a:t>16</a:t>
            </a:fld>
            <a:endParaRPr lang="en-GB"/>
          </a:p>
        </p:txBody>
      </p:sp>
      <p:sp>
        <p:nvSpPr>
          <p:cNvPr id="3153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53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850" name="Rectangle 8"/>
          <p:cNvSpPr>
            <a:spLocks noGrp="1" noChangeArrowheads="1"/>
          </p:cNvSpPr>
          <p:nvPr>
            <p:ph type="sldNum" sz="quarter"/>
          </p:nvPr>
        </p:nvSpPr>
        <p:spPr>
          <a:noFill/>
        </p:spPr>
        <p:txBody>
          <a:bodyPr/>
          <a:lstStyle/>
          <a:p>
            <a:fld id="{5B3A1466-CF19-4C96-8DAC-5FE7CCA3AF9A}" type="slidenum">
              <a:rPr lang="en-GB"/>
              <a:pPr/>
              <a:t>160</a:t>
            </a:fld>
            <a:endParaRPr lang="en-GB"/>
          </a:p>
        </p:txBody>
      </p:sp>
      <p:sp>
        <p:nvSpPr>
          <p:cNvPr id="4628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28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3874" name="Rectangle 8"/>
          <p:cNvSpPr>
            <a:spLocks noGrp="1" noChangeArrowheads="1"/>
          </p:cNvSpPr>
          <p:nvPr>
            <p:ph type="sldNum" sz="quarter"/>
          </p:nvPr>
        </p:nvSpPr>
        <p:spPr>
          <a:noFill/>
        </p:spPr>
        <p:txBody>
          <a:bodyPr/>
          <a:lstStyle/>
          <a:p>
            <a:fld id="{F5D526F9-13E6-4613-A469-9812618274AE}" type="slidenum">
              <a:rPr lang="en-GB"/>
              <a:pPr/>
              <a:t>161</a:t>
            </a:fld>
            <a:endParaRPr lang="en-GB"/>
          </a:p>
        </p:txBody>
      </p:sp>
      <p:sp>
        <p:nvSpPr>
          <p:cNvPr id="4638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38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4898" name="Rectangle 8"/>
          <p:cNvSpPr>
            <a:spLocks noGrp="1" noChangeArrowheads="1"/>
          </p:cNvSpPr>
          <p:nvPr>
            <p:ph type="sldNum" sz="quarter"/>
          </p:nvPr>
        </p:nvSpPr>
        <p:spPr>
          <a:noFill/>
        </p:spPr>
        <p:txBody>
          <a:bodyPr/>
          <a:lstStyle/>
          <a:p>
            <a:fld id="{8BC28334-04BD-4C04-92E7-1559D1072005}" type="slidenum">
              <a:rPr lang="en-GB"/>
              <a:pPr/>
              <a:t>162</a:t>
            </a:fld>
            <a:endParaRPr lang="en-GB"/>
          </a:p>
        </p:txBody>
      </p:sp>
      <p:sp>
        <p:nvSpPr>
          <p:cNvPr id="4648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49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5922" name="Rectangle 8"/>
          <p:cNvSpPr>
            <a:spLocks noGrp="1" noChangeArrowheads="1"/>
          </p:cNvSpPr>
          <p:nvPr>
            <p:ph type="sldNum" sz="quarter"/>
          </p:nvPr>
        </p:nvSpPr>
        <p:spPr>
          <a:noFill/>
        </p:spPr>
        <p:txBody>
          <a:bodyPr/>
          <a:lstStyle/>
          <a:p>
            <a:fld id="{0519CFFB-3175-4573-B10B-E5F1B08AD85E}" type="slidenum">
              <a:rPr lang="en-GB"/>
              <a:pPr/>
              <a:t>163</a:t>
            </a:fld>
            <a:endParaRPr lang="en-GB"/>
          </a:p>
        </p:txBody>
      </p:sp>
      <p:sp>
        <p:nvSpPr>
          <p:cNvPr id="4659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59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6946" name="Rectangle 8"/>
          <p:cNvSpPr>
            <a:spLocks noGrp="1" noChangeArrowheads="1"/>
          </p:cNvSpPr>
          <p:nvPr>
            <p:ph type="sldNum" sz="quarter"/>
          </p:nvPr>
        </p:nvSpPr>
        <p:spPr>
          <a:noFill/>
        </p:spPr>
        <p:txBody>
          <a:bodyPr/>
          <a:lstStyle/>
          <a:p>
            <a:fld id="{B5356E98-0914-47FE-B160-BE1F198BFD3D}" type="slidenum">
              <a:rPr lang="en-GB"/>
              <a:pPr/>
              <a:t>164</a:t>
            </a:fld>
            <a:endParaRPr lang="en-GB"/>
          </a:p>
        </p:txBody>
      </p:sp>
      <p:sp>
        <p:nvSpPr>
          <p:cNvPr id="4669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69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7970" name="Rectangle 8"/>
          <p:cNvSpPr>
            <a:spLocks noGrp="1" noChangeArrowheads="1"/>
          </p:cNvSpPr>
          <p:nvPr>
            <p:ph type="sldNum" sz="quarter"/>
          </p:nvPr>
        </p:nvSpPr>
        <p:spPr>
          <a:noFill/>
        </p:spPr>
        <p:txBody>
          <a:bodyPr/>
          <a:lstStyle/>
          <a:p>
            <a:fld id="{DCAD709B-1C0E-444F-A362-868421D7DDCF}" type="slidenum">
              <a:rPr lang="en-GB"/>
              <a:pPr/>
              <a:t>165</a:t>
            </a:fld>
            <a:endParaRPr lang="en-GB"/>
          </a:p>
        </p:txBody>
      </p:sp>
      <p:sp>
        <p:nvSpPr>
          <p:cNvPr id="4679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79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8994" name="Rectangle 8"/>
          <p:cNvSpPr>
            <a:spLocks noGrp="1" noChangeArrowheads="1"/>
          </p:cNvSpPr>
          <p:nvPr>
            <p:ph type="sldNum" sz="quarter"/>
          </p:nvPr>
        </p:nvSpPr>
        <p:spPr>
          <a:noFill/>
        </p:spPr>
        <p:txBody>
          <a:bodyPr/>
          <a:lstStyle/>
          <a:p>
            <a:fld id="{F0F2511A-EC82-4CA0-B2F8-3885740C24C4}" type="slidenum">
              <a:rPr lang="en-GB"/>
              <a:pPr/>
              <a:t>166</a:t>
            </a:fld>
            <a:endParaRPr lang="en-GB"/>
          </a:p>
        </p:txBody>
      </p:sp>
      <p:sp>
        <p:nvSpPr>
          <p:cNvPr id="4689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689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0018" name="Rectangle 8"/>
          <p:cNvSpPr>
            <a:spLocks noGrp="1" noChangeArrowheads="1"/>
          </p:cNvSpPr>
          <p:nvPr>
            <p:ph type="sldNum" sz="quarter"/>
          </p:nvPr>
        </p:nvSpPr>
        <p:spPr>
          <a:noFill/>
        </p:spPr>
        <p:txBody>
          <a:bodyPr/>
          <a:lstStyle/>
          <a:p>
            <a:fld id="{E775EE13-183F-48AF-B473-CD145C99CB0D}" type="slidenum">
              <a:rPr lang="en-GB"/>
              <a:pPr/>
              <a:t>167</a:t>
            </a:fld>
            <a:endParaRPr lang="en-GB"/>
          </a:p>
        </p:txBody>
      </p:sp>
      <p:sp>
        <p:nvSpPr>
          <p:cNvPr id="4700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00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42" name="Rectangle 8"/>
          <p:cNvSpPr>
            <a:spLocks noGrp="1" noChangeArrowheads="1"/>
          </p:cNvSpPr>
          <p:nvPr>
            <p:ph type="sldNum" sz="quarter"/>
          </p:nvPr>
        </p:nvSpPr>
        <p:spPr>
          <a:noFill/>
        </p:spPr>
        <p:txBody>
          <a:bodyPr/>
          <a:lstStyle/>
          <a:p>
            <a:fld id="{25B3DC69-3449-47ED-ADA7-388B8E411493}" type="slidenum">
              <a:rPr lang="en-GB"/>
              <a:pPr/>
              <a:t>168</a:t>
            </a:fld>
            <a:endParaRPr lang="en-GB"/>
          </a:p>
        </p:txBody>
      </p:sp>
      <p:sp>
        <p:nvSpPr>
          <p:cNvPr id="4710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10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066" name="Rectangle 8"/>
          <p:cNvSpPr>
            <a:spLocks noGrp="1" noChangeArrowheads="1"/>
          </p:cNvSpPr>
          <p:nvPr>
            <p:ph type="sldNum" sz="quarter"/>
          </p:nvPr>
        </p:nvSpPr>
        <p:spPr>
          <a:noFill/>
        </p:spPr>
        <p:txBody>
          <a:bodyPr/>
          <a:lstStyle/>
          <a:p>
            <a:fld id="{0A44E767-6A65-4F00-8B6A-08D8DB3EF58B}" type="slidenum">
              <a:rPr lang="en-GB"/>
              <a:pPr/>
              <a:t>169</a:t>
            </a:fld>
            <a:endParaRPr lang="en-GB"/>
          </a:p>
        </p:txBody>
      </p:sp>
      <p:sp>
        <p:nvSpPr>
          <p:cNvPr id="4720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20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418" name="Rectangle 8"/>
          <p:cNvSpPr>
            <a:spLocks noGrp="1" noChangeArrowheads="1"/>
          </p:cNvSpPr>
          <p:nvPr>
            <p:ph type="sldNum" sz="quarter"/>
          </p:nvPr>
        </p:nvSpPr>
        <p:spPr>
          <a:noFill/>
        </p:spPr>
        <p:txBody>
          <a:bodyPr/>
          <a:lstStyle/>
          <a:p>
            <a:fld id="{CED97879-693A-4AE4-8ACF-119F74B66982}" type="slidenum">
              <a:rPr lang="en-GB"/>
              <a:pPr/>
              <a:t>17</a:t>
            </a:fld>
            <a:endParaRPr lang="en-GB"/>
          </a:p>
        </p:txBody>
      </p:sp>
      <p:sp>
        <p:nvSpPr>
          <p:cNvPr id="3164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64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8"/>
          <p:cNvSpPr>
            <a:spLocks noGrp="1" noChangeArrowheads="1"/>
          </p:cNvSpPr>
          <p:nvPr>
            <p:ph type="sldNum" sz="quarter"/>
          </p:nvPr>
        </p:nvSpPr>
        <p:spPr>
          <a:noFill/>
        </p:spPr>
        <p:txBody>
          <a:bodyPr/>
          <a:lstStyle/>
          <a:p>
            <a:fld id="{415E8EBB-77FC-48B0-AAFF-7971A4A41A44}" type="slidenum">
              <a:rPr lang="en-GB"/>
              <a:pPr/>
              <a:t>170</a:t>
            </a:fld>
            <a:endParaRPr lang="en-GB"/>
          </a:p>
        </p:txBody>
      </p:sp>
      <p:sp>
        <p:nvSpPr>
          <p:cNvPr id="4730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30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4114" name="Rectangle 8"/>
          <p:cNvSpPr>
            <a:spLocks noGrp="1" noChangeArrowheads="1"/>
          </p:cNvSpPr>
          <p:nvPr>
            <p:ph type="sldNum" sz="quarter"/>
          </p:nvPr>
        </p:nvSpPr>
        <p:spPr>
          <a:noFill/>
        </p:spPr>
        <p:txBody>
          <a:bodyPr/>
          <a:lstStyle/>
          <a:p>
            <a:fld id="{2430FB00-4A08-4565-AEA3-55F2FAB2DD20}" type="slidenum">
              <a:rPr lang="en-GB"/>
              <a:pPr/>
              <a:t>171</a:t>
            </a:fld>
            <a:endParaRPr lang="en-GB"/>
          </a:p>
        </p:txBody>
      </p:sp>
      <p:sp>
        <p:nvSpPr>
          <p:cNvPr id="4741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41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138" name="Rectangle 8"/>
          <p:cNvSpPr>
            <a:spLocks noGrp="1" noChangeArrowheads="1"/>
          </p:cNvSpPr>
          <p:nvPr>
            <p:ph type="sldNum" sz="quarter"/>
          </p:nvPr>
        </p:nvSpPr>
        <p:spPr>
          <a:noFill/>
        </p:spPr>
        <p:txBody>
          <a:bodyPr/>
          <a:lstStyle/>
          <a:p>
            <a:fld id="{3E2FC1AA-325A-4B71-9D94-A11E49EBF531}" type="slidenum">
              <a:rPr lang="en-GB"/>
              <a:pPr/>
              <a:t>172</a:t>
            </a:fld>
            <a:endParaRPr lang="en-GB"/>
          </a:p>
        </p:txBody>
      </p:sp>
      <p:sp>
        <p:nvSpPr>
          <p:cNvPr id="4751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51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6162" name="Rectangle 8"/>
          <p:cNvSpPr>
            <a:spLocks noGrp="1" noChangeArrowheads="1"/>
          </p:cNvSpPr>
          <p:nvPr>
            <p:ph type="sldNum" sz="quarter"/>
          </p:nvPr>
        </p:nvSpPr>
        <p:spPr>
          <a:noFill/>
        </p:spPr>
        <p:txBody>
          <a:bodyPr/>
          <a:lstStyle/>
          <a:p>
            <a:fld id="{8822276E-E22D-4D9D-9DB2-F08964B83235}" type="slidenum">
              <a:rPr lang="en-GB"/>
              <a:pPr/>
              <a:t>173</a:t>
            </a:fld>
            <a:endParaRPr lang="en-GB"/>
          </a:p>
        </p:txBody>
      </p:sp>
      <p:sp>
        <p:nvSpPr>
          <p:cNvPr id="4761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61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7186" name="Rectangle 8"/>
          <p:cNvSpPr>
            <a:spLocks noGrp="1" noChangeArrowheads="1"/>
          </p:cNvSpPr>
          <p:nvPr>
            <p:ph type="sldNum" sz="quarter"/>
          </p:nvPr>
        </p:nvSpPr>
        <p:spPr>
          <a:noFill/>
        </p:spPr>
        <p:txBody>
          <a:bodyPr/>
          <a:lstStyle/>
          <a:p>
            <a:fld id="{A9F7B85C-F798-4C9E-A4B2-D8F78536149C}" type="slidenum">
              <a:rPr lang="en-GB"/>
              <a:pPr/>
              <a:t>174</a:t>
            </a:fld>
            <a:endParaRPr lang="en-GB"/>
          </a:p>
        </p:txBody>
      </p:sp>
      <p:sp>
        <p:nvSpPr>
          <p:cNvPr id="4771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71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8210" name="Rectangle 8"/>
          <p:cNvSpPr>
            <a:spLocks noGrp="1" noChangeArrowheads="1"/>
          </p:cNvSpPr>
          <p:nvPr>
            <p:ph type="sldNum" sz="quarter"/>
          </p:nvPr>
        </p:nvSpPr>
        <p:spPr>
          <a:noFill/>
        </p:spPr>
        <p:txBody>
          <a:bodyPr/>
          <a:lstStyle/>
          <a:p>
            <a:fld id="{8BF3FC87-29E4-448B-8B7B-05E5B7A8A3E2}" type="slidenum">
              <a:rPr lang="en-GB"/>
              <a:pPr/>
              <a:t>175</a:t>
            </a:fld>
            <a:endParaRPr lang="en-GB"/>
          </a:p>
        </p:txBody>
      </p:sp>
      <p:sp>
        <p:nvSpPr>
          <p:cNvPr id="4782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82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p:cNvSpPr>
            <a:spLocks noGrp="1" noChangeArrowheads="1"/>
          </p:cNvSpPr>
          <p:nvPr>
            <p:ph type="sldNum" sz="quarter"/>
          </p:nvPr>
        </p:nvSpPr>
        <p:spPr>
          <a:noFill/>
        </p:spPr>
        <p:txBody>
          <a:bodyPr/>
          <a:lstStyle/>
          <a:p>
            <a:fld id="{8E2C695B-7940-4F4C-9245-83CAE8FD4B04}" type="slidenum">
              <a:rPr lang="en-GB"/>
              <a:pPr/>
              <a:t>176</a:t>
            </a:fld>
            <a:endParaRPr lang="en-GB"/>
          </a:p>
        </p:txBody>
      </p:sp>
      <p:sp>
        <p:nvSpPr>
          <p:cNvPr id="4792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792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0258" name="Rectangle 8"/>
          <p:cNvSpPr>
            <a:spLocks noGrp="1" noChangeArrowheads="1"/>
          </p:cNvSpPr>
          <p:nvPr>
            <p:ph type="sldNum" sz="quarter"/>
          </p:nvPr>
        </p:nvSpPr>
        <p:spPr>
          <a:noFill/>
        </p:spPr>
        <p:txBody>
          <a:bodyPr/>
          <a:lstStyle/>
          <a:p>
            <a:fld id="{839F4201-AF7D-4214-A1B4-D16E32E9E649}" type="slidenum">
              <a:rPr lang="en-GB"/>
              <a:pPr/>
              <a:t>177</a:t>
            </a:fld>
            <a:endParaRPr lang="en-GB"/>
          </a:p>
        </p:txBody>
      </p:sp>
      <p:sp>
        <p:nvSpPr>
          <p:cNvPr id="4802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02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8"/>
          <p:cNvSpPr>
            <a:spLocks noGrp="1" noChangeArrowheads="1"/>
          </p:cNvSpPr>
          <p:nvPr>
            <p:ph type="sldNum" sz="quarter"/>
          </p:nvPr>
        </p:nvSpPr>
        <p:spPr>
          <a:noFill/>
        </p:spPr>
        <p:txBody>
          <a:bodyPr/>
          <a:lstStyle/>
          <a:p>
            <a:fld id="{1C9E3F17-B61C-4241-9B20-AE3D2DF3F562}" type="slidenum">
              <a:rPr lang="en-GB"/>
              <a:pPr/>
              <a:t>178</a:t>
            </a:fld>
            <a:endParaRPr lang="en-GB"/>
          </a:p>
        </p:txBody>
      </p:sp>
      <p:sp>
        <p:nvSpPr>
          <p:cNvPr id="4812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12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2306" name="Rectangle 8"/>
          <p:cNvSpPr>
            <a:spLocks noGrp="1" noChangeArrowheads="1"/>
          </p:cNvSpPr>
          <p:nvPr>
            <p:ph type="sldNum" sz="quarter"/>
          </p:nvPr>
        </p:nvSpPr>
        <p:spPr>
          <a:noFill/>
        </p:spPr>
        <p:txBody>
          <a:bodyPr/>
          <a:lstStyle/>
          <a:p>
            <a:fld id="{0BE9106C-C981-45BF-AEAD-3D3B6D892645}" type="slidenum">
              <a:rPr lang="en-GB"/>
              <a:pPr/>
              <a:t>179</a:t>
            </a:fld>
            <a:endParaRPr lang="en-GB"/>
          </a:p>
        </p:txBody>
      </p:sp>
      <p:sp>
        <p:nvSpPr>
          <p:cNvPr id="4823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23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8"/>
          <p:cNvSpPr>
            <a:spLocks noGrp="1" noChangeArrowheads="1"/>
          </p:cNvSpPr>
          <p:nvPr>
            <p:ph type="sldNum" sz="quarter"/>
          </p:nvPr>
        </p:nvSpPr>
        <p:spPr>
          <a:noFill/>
        </p:spPr>
        <p:txBody>
          <a:bodyPr/>
          <a:lstStyle/>
          <a:p>
            <a:fld id="{D132A266-97B5-448F-B482-D1CA56754CA0}" type="slidenum">
              <a:rPr lang="en-GB"/>
              <a:pPr/>
              <a:t>18</a:t>
            </a:fld>
            <a:endParaRPr lang="en-GB"/>
          </a:p>
        </p:txBody>
      </p:sp>
      <p:sp>
        <p:nvSpPr>
          <p:cNvPr id="3174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74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8"/>
          <p:cNvSpPr>
            <a:spLocks noGrp="1" noChangeArrowheads="1"/>
          </p:cNvSpPr>
          <p:nvPr>
            <p:ph type="sldNum" sz="quarter"/>
          </p:nvPr>
        </p:nvSpPr>
        <p:spPr>
          <a:noFill/>
        </p:spPr>
        <p:txBody>
          <a:bodyPr/>
          <a:lstStyle/>
          <a:p>
            <a:fld id="{5821E2C7-EB14-47BB-A3F7-D09937563EA3}" type="slidenum">
              <a:rPr lang="en-GB"/>
              <a:pPr/>
              <a:t>180</a:t>
            </a:fld>
            <a:endParaRPr lang="en-GB"/>
          </a:p>
        </p:txBody>
      </p:sp>
      <p:sp>
        <p:nvSpPr>
          <p:cNvPr id="4833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33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4354" name="Rectangle 8"/>
          <p:cNvSpPr>
            <a:spLocks noGrp="1" noChangeArrowheads="1"/>
          </p:cNvSpPr>
          <p:nvPr>
            <p:ph type="sldNum" sz="quarter"/>
          </p:nvPr>
        </p:nvSpPr>
        <p:spPr>
          <a:noFill/>
        </p:spPr>
        <p:txBody>
          <a:bodyPr/>
          <a:lstStyle/>
          <a:p>
            <a:fld id="{D6450F2A-FD80-4D0F-9FC3-EE226CC17EB7}" type="slidenum">
              <a:rPr lang="en-GB"/>
              <a:pPr/>
              <a:t>181</a:t>
            </a:fld>
            <a:endParaRPr lang="en-GB"/>
          </a:p>
        </p:txBody>
      </p:sp>
      <p:sp>
        <p:nvSpPr>
          <p:cNvPr id="4843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43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5378" name="Rectangle 8"/>
          <p:cNvSpPr>
            <a:spLocks noGrp="1" noChangeArrowheads="1"/>
          </p:cNvSpPr>
          <p:nvPr>
            <p:ph type="sldNum" sz="quarter"/>
          </p:nvPr>
        </p:nvSpPr>
        <p:spPr>
          <a:noFill/>
        </p:spPr>
        <p:txBody>
          <a:bodyPr/>
          <a:lstStyle/>
          <a:p>
            <a:fld id="{5B0FD9BB-B01B-4B1A-A874-EDDF690886A7}" type="slidenum">
              <a:rPr lang="en-GB"/>
              <a:pPr/>
              <a:t>182</a:t>
            </a:fld>
            <a:endParaRPr lang="en-GB"/>
          </a:p>
        </p:txBody>
      </p:sp>
      <p:sp>
        <p:nvSpPr>
          <p:cNvPr id="4853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53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6402" name="Rectangle 8"/>
          <p:cNvSpPr>
            <a:spLocks noGrp="1" noChangeArrowheads="1"/>
          </p:cNvSpPr>
          <p:nvPr>
            <p:ph type="sldNum" sz="quarter"/>
          </p:nvPr>
        </p:nvSpPr>
        <p:spPr>
          <a:noFill/>
        </p:spPr>
        <p:txBody>
          <a:bodyPr/>
          <a:lstStyle/>
          <a:p>
            <a:fld id="{392ADD86-ED99-45A2-8630-5E850C54B88D}" type="slidenum">
              <a:rPr lang="en-GB"/>
              <a:pPr/>
              <a:t>183</a:t>
            </a:fld>
            <a:endParaRPr lang="en-GB"/>
          </a:p>
        </p:txBody>
      </p:sp>
      <p:sp>
        <p:nvSpPr>
          <p:cNvPr id="4864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64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p:cNvSpPr>
            <a:spLocks noGrp="1" noChangeArrowheads="1"/>
          </p:cNvSpPr>
          <p:nvPr>
            <p:ph type="sldNum" sz="quarter"/>
          </p:nvPr>
        </p:nvSpPr>
        <p:spPr>
          <a:noFill/>
        </p:spPr>
        <p:txBody>
          <a:bodyPr/>
          <a:lstStyle/>
          <a:p>
            <a:fld id="{3221B119-72B9-4E65-A98C-71384B4FC577}" type="slidenum">
              <a:rPr lang="en-GB"/>
              <a:pPr/>
              <a:t>184</a:t>
            </a:fld>
            <a:endParaRPr lang="en-GB"/>
          </a:p>
        </p:txBody>
      </p:sp>
      <p:sp>
        <p:nvSpPr>
          <p:cNvPr id="4874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74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8450" name="Rectangle 8"/>
          <p:cNvSpPr>
            <a:spLocks noGrp="1" noChangeArrowheads="1"/>
          </p:cNvSpPr>
          <p:nvPr>
            <p:ph type="sldNum" sz="quarter"/>
          </p:nvPr>
        </p:nvSpPr>
        <p:spPr>
          <a:noFill/>
        </p:spPr>
        <p:txBody>
          <a:bodyPr/>
          <a:lstStyle/>
          <a:p>
            <a:fld id="{69160E5E-D1B5-4D2E-B9E5-7A36D5928A8F}" type="slidenum">
              <a:rPr lang="en-GB"/>
              <a:pPr/>
              <a:t>185</a:t>
            </a:fld>
            <a:endParaRPr lang="en-GB"/>
          </a:p>
        </p:txBody>
      </p:sp>
      <p:sp>
        <p:nvSpPr>
          <p:cNvPr id="4884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84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8"/>
          <p:cNvSpPr>
            <a:spLocks noGrp="1" noChangeArrowheads="1"/>
          </p:cNvSpPr>
          <p:nvPr>
            <p:ph type="sldNum" sz="quarter"/>
          </p:nvPr>
        </p:nvSpPr>
        <p:spPr>
          <a:noFill/>
        </p:spPr>
        <p:txBody>
          <a:bodyPr/>
          <a:lstStyle/>
          <a:p>
            <a:fld id="{84DD17F8-FBBE-4902-B185-EFC0AB581D3E}" type="slidenum">
              <a:rPr lang="en-GB"/>
              <a:pPr/>
              <a:t>186</a:t>
            </a:fld>
            <a:endParaRPr lang="en-GB"/>
          </a:p>
        </p:txBody>
      </p:sp>
      <p:sp>
        <p:nvSpPr>
          <p:cNvPr id="4894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894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0498" name="Rectangle 8"/>
          <p:cNvSpPr>
            <a:spLocks noGrp="1" noChangeArrowheads="1"/>
          </p:cNvSpPr>
          <p:nvPr>
            <p:ph type="sldNum" sz="quarter"/>
          </p:nvPr>
        </p:nvSpPr>
        <p:spPr>
          <a:noFill/>
        </p:spPr>
        <p:txBody>
          <a:bodyPr/>
          <a:lstStyle/>
          <a:p>
            <a:fld id="{5AE90F00-685B-4B60-A9DE-BA3110D318CB}" type="slidenum">
              <a:rPr lang="en-GB"/>
              <a:pPr/>
              <a:t>187</a:t>
            </a:fld>
            <a:endParaRPr lang="en-GB"/>
          </a:p>
        </p:txBody>
      </p:sp>
      <p:sp>
        <p:nvSpPr>
          <p:cNvPr id="4904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05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22" name="Rectangle 8"/>
          <p:cNvSpPr>
            <a:spLocks noGrp="1" noChangeArrowheads="1"/>
          </p:cNvSpPr>
          <p:nvPr>
            <p:ph type="sldNum" sz="quarter"/>
          </p:nvPr>
        </p:nvSpPr>
        <p:spPr>
          <a:noFill/>
        </p:spPr>
        <p:txBody>
          <a:bodyPr/>
          <a:lstStyle/>
          <a:p>
            <a:fld id="{E87DB81E-ADC2-4356-9F60-3DB7501E3591}" type="slidenum">
              <a:rPr lang="en-GB"/>
              <a:pPr/>
              <a:t>188</a:t>
            </a:fld>
            <a:endParaRPr lang="en-GB"/>
          </a:p>
        </p:txBody>
      </p:sp>
      <p:sp>
        <p:nvSpPr>
          <p:cNvPr id="4915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15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546" name="Rectangle 8"/>
          <p:cNvSpPr>
            <a:spLocks noGrp="1" noChangeArrowheads="1"/>
          </p:cNvSpPr>
          <p:nvPr>
            <p:ph type="sldNum" sz="quarter"/>
          </p:nvPr>
        </p:nvSpPr>
        <p:spPr>
          <a:noFill/>
        </p:spPr>
        <p:txBody>
          <a:bodyPr/>
          <a:lstStyle/>
          <a:p>
            <a:fld id="{4A9D33FA-6E09-49E1-9668-5F331390C859}" type="slidenum">
              <a:rPr lang="en-GB"/>
              <a:pPr/>
              <a:t>189</a:t>
            </a:fld>
            <a:endParaRPr lang="en-GB"/>
          </a:p>
        </p:txBody>
      </p:sp>
      <p:sp>
        <p:nvSpPr>
          <p:cNvPr id="4925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25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8466" name="Rectangle 8"/>
          <p:cNvSpPr>
            <a:spLocks noGrp="1" noChangeArrowheads="1"/>
          </p:cNvSpPr>
          <p:nvPr>
            <p:ph type="sldNum" sz="quarter"/>
          </p:nvPr>
        </p:nvSpPr>
        <p:spPr>
          <a:noFill/>
        </p:spPr>
        <p:txBody>
          <a:bodyPr/>
          <a:lstStyle/>
          <a:p>
            <a:fld id="{5CFE960C-4FBB-4167-8F9E-F24259010D45}" type="slidenum">
              <a:rPr lang="en-GB"/>
              <a:pPr/>
              <a:t>19</a:t>
            </a:fld>
            <a:endParaRPr lang="en-GB"/>
          </a:p>
        </p:txBody>
      </p:sp>
      <p:sp>
        <p:nvSpPr>
          <p:cNvPr id="3184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84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p:cNvSpPr>
            <a:spLocks noGrp="1" noChangeArrowheads="1"/>
          </p:cNvSpPr>
          <p:nvPr>
            <p:ph type="sldNum" sz="quarter"/>
          </p:nvPr>
        </p:nvSpPr>
        <p:spPr>
          <a:noFill/>
        </p:spPr>
        <p:txBody>
          <a:bodyPr/>
          <a:lstStyle/>
          <a:p>
            <a:fld id="{2C84758F-0D6A-4F4D-BD4B-5E22A4699E90}" type="slidenum">
              <a:rPr lang="en-GB"/>
              <a:pPr/>
              <a:t>190</a:t>
            </a:fld>
            <a:endParaRPr lang="en-GB"/>
          </a:p>
        </p:txBody>
      </p:sp>
      <p:sp>
        <p:nvSpPr>
          <p:cNvPr id="4935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35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4594" name="Rectangle 8"/>
          <p:cNvSpPr>
            <a:spLocks noGrp="1" noChangeArrowheads="1"/>
          </p:cNvSpPr>
          <p:nvPr>
            <p:ph type="sldNum" sz="quarter"/>
          </p:nvPr>
        </p:nvSpPr>
        <p:spPr>
          <a:noFill/>
        </p:spPr>
        <p:txBody>
          <a:bodyPr/>
          <a:lstStyle/>
          <a:p>
            <a:fld id="{CED648E8-A6E6-45ED-A79A-2AEF8FAF683E}" type="slidenum">
              <a:rPr lang="en-GB"/>
              <a:pPr/>
              <a:t>191</a:t>
            </a:fld>
            <a:endParaRPr lang="en-GB"/>
          </a:p>
        </p:txBody>
      </p:sp>
      <p:sp>
        <p:nvSpPr>
          <p:cNvPr id="4945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45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8"/>
          <p:cNvSpPr>
            <a:spLocks noGrp="1" noChangeArrowheads="1"/>
          </p:cNvSpPr>
          <p:nvPr>
            <p:ph type="sldNum" sz="quarter"/>
          </p:nvPr>
        </p:nvSpPr>
        <p:spPr>
          <a:noFill/>
        </p:spPr>
        <p:txBody>
          <a:bodyPr/>
          <a:lstStyle/>
          <a:p>
            <a:fld id="{C338163D-6B7A-405C-82C8-181D7B8FB326}" type="slidenum">
              <a:rPr lang="en-GB"/>
              <a:pPr/>
              <a:t>192</a:t>
            </a:fld>
            <a:endParaRPr lang="en-GB"/>
          </a:p>
        </p:txBody>
      </p:sp>
      <p:sp>
        <p:nvSpPr>
          <p:cNvPr id="4956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56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6642" name="Rectangle 8"/>
          <p:cNvSpPr>
            <a:spLocks noGrp="1" noChangeArrowheads="1"/>
          </p:cNvSpPr>
          <p:nvPr>
            <p:ph type="sldNum" sz="quarter"/>
          </p:nvPr>
        </p:nvSpPr>
        <p:spPr>
          <a:noFill/>
        </p:spPr>
        <p:txBody>
          <a:bodyPr/>
          <a:lstStyle/>
          <a:p>
            <a:fld id="{680FC13F-1DBE-4B77-BABE-BA999C93D8B0}" type="slidenum">
              <a:rPr lang="en-GB"/>
              <a:pPr/>
              <a:t>193</a:t>
            </a:fld>
            <a:endParaRPr lang="en-GB"/>
          </a:p>
        </p:txBody>
      </p:sp>
      <p:sp>
        <p:nvSpPr>
          <p:cNvPr id="4966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66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7666" name="Rectangle 8"/>
          <p:cNvSpPr>
            <a:spLocks noGrp="1" noChangeArrowheads="1"/>
          </p:cNvSpPr>
          <p:nvPr>
            <p:ph type="sldNum" sz="quarter"/>
          </p:nvPr>
        </p:nvSpPr>
        <p:spPr>
          <a:noFill/>
        </p:spPr>
        <p:txBody>
          <a:bodyPr/>
          <a:lstStyle/>
          <a:p>
            <a:fld id="{3D5DCDDF-3B11-4C6F-BFEF-0755778B140A}" type="slidenum">
              <a:rPr lang="en-GB"/>
              <a:pPr/>
              <a:t>194</a:t>
            </a:fld>
            <a:endParaRPr lang="en-GB"/>
          </a:p>
        </p:txBody>
      </p:sp>
      <p:sp>
        <p:nvSpPr>
          <p:cNvPr id="4976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76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8690" name="Rectangle 8"/>
          <p:cNvSpPr>
            <a:spLocks noGrp="1" noChangeArrowheads="1"/>
          </p:cNvSpPr>
          <p:nvPr>
            <p:ph type="sldNum" sz="quarter"/>
          </p:nvPr>
        </p:nvSpPr>
        <p:spPr>
          <a:noFill/>
        </p:spPr>
        <p:txBody>
          <a:bodyPr/>
          <a:lstStyle/>
          <a:p>
            <a:fld id="{EFBA32D6-9606-42E6-9BBF-C404F2A5D7C4}" type="slidenum">
              <a:rPr lang="en-GB"/>
              <a:pPr/>
              <a:t>195</a:t>
            </a:fld>
            <a:endParaRPr lang="en-GB"/>
          </a:p>
        </p:txBody>
      </p:sp>
      <p:sp>
        <p:nvSpPr>
          <p:cNvPr id="4986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86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8"/>
          <p:cNvSpPr>
            <a:spLocks noGrp="1" noChangeArrowheads="1"/>
          </p:cNvSpPr>
          <p:nvPr>
            <p:ph type="sldNum" sz="quarter"/>
          </p:nvPr>
        </p:nvSpPr>
        <p:spPr>
          <a:noFill/>
        </p:spPr>
        <p:txBody>
          <a:bodyPr/>
          <a:lstStyle/>
          <a:p>
            <a:fld id="{213EA37F-52BB-4D69-8D60-DEC985F5E2C5}" type="slidenum">
              <a:rPr lang="en-GB"/>
              <a:pPr/>
              <a:t>196</a:t>
            </a:fld>
            <a:endParaRPr lang="en-GB"/>
          </a:p>
        </p:txBody>
      </p:sp>
      <p:sp>
        <p:nvSpPr>
          <p:cNvPr id="4997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997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0738" name="Rectangle 8"/>
          <p:cNvSpPr>
            <a:spLocks noGrp="1" noChangeArrowheads="1"/>
          </p:cNvSpPr>
          <p:nvPr>
            <p:ph type="sldNum" sz="quarter"/>
          </p:nvPr>
        </p:nvSpPr>
        <p:spPr>
          <a:noFill/>
        </p:spPr>
        <p:txBody>
          <a:bodyPr/>
          <a:lstStyle/>
          <a:p>
            <a:fld id="{ED16D4C6-0FB9-44B3-98C1-10BC8B4E70AC}" type="slidenum">
              <a:rPr lang="en-GB"/>
              <a:pPr/>
              <a:t>197</a:t>
            </a:fld>
            <a:endParaRPr lang="en-GB"/>
          </a:p>
        </p:txBody>
      </p:sp>
      <p:sp>
        <p:nvSpPr>
          <p:cNvPr id="5007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07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62" name="Rectangle 8"/>
          <p:cNvSpPr>
            <a:spLocks noGrp="1" noChangeArrowheads="1"/>
          </p:cNvSpPr>
          <p:nvPr>
            <p:ph type="sldNum" sz="quarter"/>
          </p:nvPr>
        </p:nvSpPr>
        <p:spPr>
          <a:noFill/>
        </p:spPr>
        <p:txBody>
          <a:bodyPr/>
          <a:lstStyle/>
          <a:p>
            <a:fld id="{F170060B-029C-4F89-8826-6F90917E273C}" type="slidenum">
              <a:rPr lang="en-GB"/>
              <a:pPr/>
              <a:t>198</a:t>
            </a:fld>
            <a:endParaRPr lang="en-GB"/>
          </a:p>
        </p:txBody>
      </p:sp>
      <p:sp>
        <p:nvSpPr>
          <p:cNvPr id="5017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17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2786" name="Rectangle 8"/>
          <p:cNvSpPr>
            <a:spLocks noGrp="1" noChangeArrowheads="1"/>
          </p:cNvSpPr>
          <p:nvPr>
            <p:ph type="sldNum" sz="quarter"/>
          </p:nvPr>
        </p:nvSpPr>
        <p:spPr>
          <a:noFill/>
        </p:spPr>
        <p:txBody>
          <a:bodyPr/>
          <a:lstStyle/>
          <a:p>
            <a:fld id="{6877E3BA-7FFE-42F9-B7CB-9C97E20340C5}" type="slidenum">
              <a:rPr lang="en-GB"/>
              <a:pPr/>
              <a:t>199</a:t>
            </a:fld>
            <a:endParaRPr lang="en-GB"/>
          </a:p>
        </p:txBody>
      </p:sp>
      <p:sp>
        <p:nvSpPr>
          <p:cNvPr id="5027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27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058" name="Rectangle 8"/>
          <p:cNvSpPr>
            <a:spLocks noGrp="1" noChangeArrowheads="1"/>
          </p:cNvSpPr>
          <p:nvPr>
            <p:ph type="sldNum" sz="quarter"/>
          </p:nvPr>
        </p:nvSpPr>
        <p:spPr>
          <a:noFill/>
        </p:spPr>
        <p:txBody>
          <a:bodyPr/>
          <a:lstStyle/>
          <a:p>
            <a:fld id="{9FD6E822-311E-4F59-BB25-28179B5DEA93}" type="slidenum">
              <a:rPr lang="en-GB"/>
              <a:pPr/>
              <a:t>2</a:t>
            </a:fld>
            <a:endParaRPr lang="en-GB"/>
          </a:p>
        </p:txBody>
      </p:sp>
      <p:sp>
        <p:nvSpPr>
          <p:cNvPr id="3010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10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8"/>
          <p:cNvSpPr>
            <a:spLocks noGrp="1" noChangeArrowheads="1"/>
          </p:cNvSpPr>
          <p:nvPr>
            <p:ph type="sldNum" sz="quarter"/>
          </p:nvPr>
        </p:nvSpPr>
        <p:spPr>
          <a:noFill/>
        </p:spPr>
        <p:txBody>
          <a:bodyPr/>
          <a:lstStyle/>
          <a:p>
            <a:fld id="{B93CB059-F129-4493-9947-356C7867DDCB}" type="slidenum">
              <a:rPr lang="en-GB"/>
              <a:pPr/>
              <a:t>20</a:t>
            </a:fld>
            <a:endParaRPr lang="en-GB"/>
          </a:p>
        </p:txBody>
      </p:sp>
      <p:sp>
        <p:nvSpPr>
          <p:cNvPr id="3194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194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3810" name="Rectangle 8"/>
          <p:cNvSpPr>
            <a:spLocks noGrp="1" noChangeArrowheads="1"/>
          </p:cNvSpPr>
          <p:nvPr>
            <p:ph type="sldNum" sz="quarter"/>
          </p:nvPr>
        </p:nvSpPr>
        <p:spPr>
          <a:noFill/>
        </p:spPr>
        <p:txBody>
          <a:bodyPr/>
          <a:lstStyle/>
          <a:p>
            <a:fld id="{14BFB264-1036-4CA7-B0E6-EC3EF3C4046A}" type="slidenum">
              <a:rPr lang="en-GB"/>
              <a:pPr/>
              <a:t>200</a:t>
            </a:fld>
            <a:endParaRPr lang="en-GB"/>
          </a:p>
        </p:txBody>
      </p:sp>
      <p:sp>
        <p:nvSpPr>
          <p:cNvPr id="5038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5038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4834" name="Rectangle 8"/>
          <p:cNvSpPr>
            <a:spLocks noGrp="1" noChangeArrowheads="1"/>
          </p:cNvSpPr>
          <p:nvPr>
            <p:ph type="sldNum" sz="quarter"/>
          </p:nvPr>
        </p:nvSpPr>
        <p:spPr>
          <a:noFill/>
        </p:spPr>
        <p:txBody>
          <a:bodyPr/>
          <a:lstStyle/>
          <a:p>
            <a:fld id="{07C349FF-BB83-4923-96F1-5448AE0BB449}" type="slidenum">
              <a:rPr lang="en-GB"/>
              <a:pPr/>
              <a:t>201</a:t>
            </a:fld>
            <a:endParaRPr lang="en-GB"/>
          </a:p>
        </p:txBody>
      </p:sp>
      <p:sp>
        <p:nvSpPr>
          <p:cNvPr id="5048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48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5858" name="Rectangle 8"/>
          <p:cNvSpPr>
            <a:spLocks noGrp="1" noChangeArrowheads="1"/>
          </p:cNvSpPr>
          <p:nvPr>
            <p:ph type="sldNum" sz="quarter"/>
          </p:nvPr>
        </p:nvSpPr>
        <p:spPr>
          <a:noFill/>
        </p:spPr>
        <p:txBody>
          <a:bodyPr/>
          <a:lstStyle/>
          <a:p>
            <a:fld id="{B3299389-80E8-4009-89CA-55C1D7E71AB9}" type="slidenum">
              <a:rPr lang="en-GB"/>
              <a:pPr/>
              <a:t>202</a:t>
            </a:fld>
            <a:endParaRPr lang="en-GB"/>
          </a:p>
        </p:txBody>
      </p:sp>
      <p:sp>
        <p:nvSpPr>
          <p:cNvPr id="5058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58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8"/>
          <p:cNvSpPr>
            <a:spLocks noGrp="1" noChangeArrowheads="1"/>
          </p:cNvSpPr>
          <p:nvPr>
            <p:ph type="sldNum" sz="quarter"/>
          </p:nvPr>
        </p:nvSpPr>
        <p:spPr>
          <a:noFill/>
        </p:spPr>
        <p:txBody>
          <a:bodyPr/>
          <a:lstStyle/>
          <a:p>
            <a:fld id="{0B7ABE3A-0CB6-42A6-A2BF-1C15A8B36171}" type="slidenum">
              <a:rPr lang="en-GB"/>
              <a:pPr/>
              <a:t>203</a:t>
            </a:fld>
            <a:endParaRPr lang="en-GB"/>
          </a:p>
        </p:txBody>
      </p:sp>
      <p:sp>
        <p:nvSpPr>
          <p:cNvPr id="5068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68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7906" name="Rectangle 8"/>
          <p:cNvSpPr>
            <a:spLocks noGrp="1" noChangeArrowheads="1"/>
          </p:cNvSpPr>
          <p:nvPr>
            <p:ph type="sldNum" sz="quarter"/>
          </p:nvPr>
        </p:nvSpPr>
        <p:spPr>
          <a:noFill/>
        </p:spPr>
        <p:txBody>
          <a:bodyPr/>
          <a:lstStyle/>
          <a:p>
            <a:fld id="{DAE38B7F-DA80-48A7-8713-EAEAB9DF6F41}" type="slidenum">
              <a:rPr lang="en-GB"/>
              <a:pPr/>
              <a:t>204</a:t>
            </a:fld>
            <a:endParaRPr lang="en-GB"/>
          </a:p>
        </p:txBody>
      </p:sp>
      <p:sp>
        <p:nvSpPr>
          <p:cNvPr id="5079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79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8930" name="Rectangle 8"/>
          <p:cNvSpPr>
            <a:spLocks noGrp="1" noChangeArrowheads="1"/>
          </p:cNvSpPr>
          <p:nvPr>
            <p:ph type="sldNum" sz="quarter"/>
          </p:nvPr>
        </p:nvSpPr>
        <p:spPr>
          <a:noFill/>
        </p:spPr>
        <p:txBody>
          <a:bodyPr/>
          <a:lstStyle/>
          <a:p>
            <a:fld id="{5CCB43C9-182E-4E5B-96EA-78642381E90E}" type="slidenum">
              <a:rPr lang="en-GB"/>
              <a:pPr/>
              <a:t>205</a:t>
            </a:fld>
            <a:endParaRPr lang="en-GB"/>
          </a:p>
        </p:txBody>
      </p:sp>
      <p:sp>
        <p:nvSpPr>
          <p:cNvPr id="5089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89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p:cNvSpPr>
            <a:spLocks noGrp="1" noChangeArrowheads="1"/>
          </p:cNvSpPr>
          <p:nvPr>
            <p:ph type="sldNum" sz="quarter"/>
          </p:nvPr>
        </p:nvSpPr>
        <p:spPr>
          <a:noFill/>
        </p:spPr>
        <p:txBody>
          <a:bodyPr/>
          <a:lstStyle/>
          <a:p>
            <a:fld id="{82F9DDB1-98A7-4C84-A8EF-571C45DBA014}" type="slidenum">
              <a:rPr lang="en-GB"/>
              <a:pPr/>
              <a:t>206</a:t>
            </a:fld>
            <a:endParaRPr lang="en-GB"/>
          </a:p>
        </p:txBody>
      </p:sp>
      <p:sp>
        <p:nvSpPr>
          <p:cNvPr id="5099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099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978" name="Rectangle 8"/>
          <p:cNvSpPr>
            <a:spLocks noGrp="1" noChangeArrowheads="1"/>
          </p:cNvSpPr>
          <p:nvPr>
            <p:ph type="sldNum" sz="quarter"/>
          </p:nvPr>
        </p:nvSpPr>
        <p:spPr>
          <a:noFill/>
        </p:spPr>
        <p:txBody>
          <a:bodyPr/>
          <a:lstStyle/>
          <a:p>
            <a:fld id="{FF508FD0-A253-4117-B0C4-CE7C687449C1}" type="slidenum">
              <a:rPr lang="en-GB"/>
              <a:pPr/>
              <a:t>207</a:t>
            </a:fld>
            <a:endParaRPr lang="en-GB"/>
          </a:p>
        </p:txBody>
      </p:sp>
      <p:sp>
        <p:nvSpPr>
          <p:cNvPr id="5109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09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p:cNvSpPr>
            <a:spLocks noGrp="1" noChangeArrowheads="1"/>
          </p:cNvSpPr>
          <p:nvPr>
            <p:ph type="sldNum" sz="quarter"/>
          </p:nvPr>
        </p:nvSpPr>
        <p:spPr>
          <a:noFill/>
        </p:spPr>
        <p:txBody>
          <a:bodyPr/>
          <a:lstStyle/>
          <a:p>
            <a:fld id="{67521B88-136D-429C-9ABD-09DBDA2E3F0B}" type="slidenum">
              <a:rPr lang="en-GB"/>
              <a:pPr/>
              <a:t>208</a:t>
            </a:fld>
            <a:endParaRPr lang="en-GB"/>
          </a:p>
        </p:txBody>
      </p:sp>
      <p:sp>
        <p:nvSpPr>
          <p:cNvPr id="5120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20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3026" name="Rectangle 8"/>
          <p:cNvSpPr>
            <a:spLocks noGrp="1" noChangeArrowheads="1"/>
          </p:cNvSpPr>
          <p:nvPr>
            <p:ph type="sldNum" sz="quarter"/>
          </p:nvPr>
        </p:nvSpPr>
        <p:spPr>
          <a:noFill/>
        </p:spPr>
        <p:txBody>
          <a:bodyPr/>
          <a:lstStyle/>
          <a:p>
            <a:fld id="{20734C0A-D799-4CEE-B61F-3FA676B1DD6C}" type="slidenum">
              <a:rPr lang="en-GB"/>
              <a:pPr/>
              <a:t>209</a:t>
            </a:fld>
            <a:endParaRPr lang="en-GB"/>
          </a:p>
        </p:txBody>
      </p:sp>
      <p:sp>
        <p:nvSpPr>
          <p:cNvPr id="5130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30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0514" name="Rectangle 8"/>
          <p:cNvSpPr>
            <a:spLocks noGrp="1" noChangeArrowheads="1"/>
          </p:cNvSpPr>
          <p:nvPr>
            <p:ph type="sldNum" sz="quarter"/>
          </p:nvPr>
        </p:nvSpPr>
        <p:spPr>
          <a:noFill/>
        </p:spPr>
        <p:txBody>
          <a:bodyPr/>
          <a:lstStyle/>
          <a:p>
            <a:fld id="{554CF080-FC3B-4EED-AD6A-2FA49FC9429C}" type="slidenum">
              <a:rPr lang="en-GB"/>
              <a:pPr/>
              <a:t>21</a:t>
            </a:fld>
            <a:endParaRPr lang="en-GB"/>
          </a:p>
        </p:txBody>
      </p:sp>
      <p:sp>
        <p:nvSpPr>
          <p:cNvPr id="3205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05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8"/>
          <p:cNvSpPr>
            <a:spLocks noGrp="1" noChangeArrowheads="1"/>
          </p:cNvSpPr>
          <p:nvPr>
            <p:ph type="sldNum" sz="quarter"/>
          </p:nvPr>
        </p:nvSpPr>
        <p:spPr>
          <a:noFill/>
        </p:spPr>
        <p:txBody>
          <a:bodyPr/>
          <a:lstStyle/>
          <a:p>
            <a:fld id="{D0B2E3AA-B337-400E-9813-D4605EB96CA2}" type="slidenum">
              <a:rPr lang="en-GB"/>
              <a:pPr/>
              <a:t>210</a:t>
            </a:fld>
            <a:endParaRPr lang="en-GB"/>
          </a:p>
        </p:txBody>
      </p:sp>
      <p:sp>
        <p:nvSpPr>
          <p:cNvPr id="5140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40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5074" name="Rectangle 8"/>
          <p:cNvSpPr>
            <a:spLocks noGrp="1" noChangeArrowheads="1"/>
          </p:cNvSpPr>
          <p:nvPr>
            <p:ph type="sldNum" sz="quarter"/>
          </p:nvPr>
        </p:nvSpPr>
        <p:spPr>
          <a:noFill/>
        </p:spPr>
        <p:txBody>
          <a:bodyPr/>
          <a:lstStyle/>
          <a:p>
            <a:fld id="{0C43CFE7-F1E1-4E37-AB49-A4DB9C19D125}" type="slidenum">
              <a:rPr lang="en-GB"/>
              <a:pPr/>
              <a:t>211</a:t>
            </a:fld>
            <a:endParaRPr lang="en-GB"/>
          </a:p>
        </p:txBody>
      </p:sp>
      <p:sp>
        <p:nvSpPr>
          <p:cNvPr id="5150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50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8"/>
          <p:cNvSpPr>
            <a:spLocks noGrp="1" noChangeArrowheads="1"/>
          </p:cNvSpPr>
          <p:nvPr>
            <p:ph type="sldNum" sz="quarter"/>
          </p:nvPr>
        </p:nvSpPr>
        <p:spPr>
          <a:noFill/>
        </p:spPr>
        <p:txBody>
          <a:bodyPr/>
          <a:lstStyle/>
          <a:p>
            <a:fld id="{CDA57FE6-DF2C-48D9-8A13-EDB96F55E3AF}" type="slidenum">
              <a:rPr lang="en-GB"/>
              <a:pPr/>
              <a:t>212</a:t>
            </a:fld>
            <a:endParaRPr lang="en-GB"/>
          </a:p>
        </p:txBody>
      </p:sp>
      <p:sp>
        <p:nvSpPr>
          <p:cNvPr id="5160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61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7122" name="Rectangle 8"/>
          <p:cNvSpPr>
            <a:spLocks noGrp="1" noChangeArrowheads="1"/>
          </p:cNvSpPr>
          <p:nvPr>
            <p:ph type="sldNum" sz="quarter"/>
          </p:nvPr>
        </p:nvSpPr>
        <p:spPr>
          <a:noFill/>
        </p:spPr>
        <p:txBody>
          <a:bodyPr/>
          <a:lstStyle/>
          <a:p>
            <a:fld id="{0C1F2704-7941-41F7-B8C5-FB1FFCFE70F9}" type="slidenum">
              <a:rPr lang="en-GB"/>
              <a:pPr/>
              <a:t>213</a:t>
            </a:fld>
            <a:endParaRPr lang="en-GB"/>
          </a:p>
        </p:txBody>
      </p:sp>
      <p:sp>
        <p:nvSpPr>
          <p:cNvPr id="5171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71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8"/>
          <p:cNvSpPr>
            <a:spLocks noGrp="1" noChangeArrowheads="1"/>
          </p:cNvSpPr>
          <p:nvPr>
            <p:ph type="sldNum" sz="quarter"/>
          </p:nvPr>
        </p:nvSpPr>
        <p:spPr>
          <a:noFill/>
        </p:spPr>
        <p:txBody>
          <a:bodyPr/>
          <a:lstStyle/>
          <a:p>
            <a:fld id="{40322122-D748-46F5-BB03-1ADE7656C632}" type="slidenum">
              <a:rPr lang="en-GB"/>
              <a:pPr/>
              <a:t>214</a:t>
            </a:fld>
            <a:endParaRPr lang="en-GB"/>
          </a:p>
        </p:txBody>
      </p:sp>
      <p:sp>
        <p:nvSpPr>
          <p:cNvPr id="5181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81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9170" name="Rectangle 8"/>
          <p:cNvSpPr>
            <a:spLocks noGrp="1" noChangeArrowheads="1"/>
          </p:cNvSpPr>
          <p:nvPr>
            <p:ph type="sldNum" sz="quarter"/>
          </p:nvPr>
        </p:nvSpPr>
        <p:spPr>
          <a:noFill/>
        </p:spPr>
        <p:txBody>
          <a:bodyPr/>
          <a:lstStyle/>
          <a:p>
            <a:fld id="{13060231-3DDB-4941-AB16-EFAF51A9821D}" type="slidenum">
              <a:rPr lang="en-GB"/>
              <a:pPr/>
              <a:t>215</a:t>
            </a:fld>
            <a:endParaRPr lang="en-GB"/>
          </a:p>
        </p:txBody>
      </p:sp>
      <p:sp>
        <p:nvSpPr>
          <p:cNvPr id="5191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191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0194" name="Rectangle 8"/>
          <p:cNvSpPr>
            <a:spLocks noGrp="1" noChangeArrowheads="1"/>
          </p:cNvSpPr>
          <p:nvPr>
            <p:ph type="sldNum" sz="quarter"/>
          </p:nvPr>
        </p:nvSpPr>
        <p:spPr>
          <a:noFill/>
        </p:spPr>
        <p:txBody>
          <a:bodyPr/>
          <a:lstStyle/>
          <a:p>
            <a:fld id="{B3E3F30F-71EA-4E1A-9A4B-5BFE0A398F51}" type="slidenum">
              <a:rPr lang="en-GB"/>
              <a:pPr/>
              <a:t>216</a:t>
            </a:fld>
            <a:endParaRPr lang="en-GB"/>
          </a:p>
        </p:txBody>
      </p:sp>
      <p:sp>
        <p:nvSpPr>
          <p:cNvPr id="5201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01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1218" name="Rectangle 8"/>
          <p:cNvSpPr>
            <a:spLocks noGrp="1" noChangeArrowheads="1"/>
          </p:cNvSpPr>
          <p:nvPr>
            <p:ph type="sldNum" sz="quarter"/>
          </p:nvPr>
        </p:nvSpPr>
        <p:spPr>
          <a:noFill/>
        </p:spPr>
        <p:txBody>
          <a:bodyPr/>
          <a:lstStyle/>
          <a:p>
            <a:fld id="{3768D2B0-0C4A-4958-859F-E89B93A3AE03}" type="slidenum">
              <a:rPr lang="en-GB"/>
              <a:pPr/>
              <a:t>217</a:t>
            </a:fld>
            <a:endParaRPr lang="en-GB"/>
          </a:p>
        </p:txBody>
      </p:sp>
      <p:sp>
        <p:nvSpPr>
          <p:cNvPr id="5212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12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42" name="Rectangle 8"/>
          <p:cNvSpPr>
            <a:spLocks noGrp="1" noChangeArrowheads="1"/>
          </p:cNvSpPr>
          <p:nvPr>
            <p:ph type="sldNum" sz="quarter"/>
          </p:nvPr>
        </p:nvSpPr>
        <p:spPr>
          <a:noFill/>
        </p:spPr>
        <p:txBody>
          <a:bodyPr/>
          <a:lstStyle/>
          <a:p>
            <a:fld id="{C2BAEFBE-A2DB-46C2-BEE7-F0535E57D819}" type="slidenum">
              <a:rPr lang="en-GB"/>
              <a:pPr/>
              <a:t>218</a:t>
            </a:fld>
            <a:endParaRPr lang="en-GB"/>
          </a:p>
        </p:txBody>
      </p:sp>
      <p:sp>
        <p:nvSpPr>
          <p:cNvPr id="5222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22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3266" name="Rectangle 8"/>
          <p:cNvSpPr>
            <a:spLocks noGrp="1" noChangeArrowheads="1"/>
          </p:cNvSpPr>
          <p:nvPr>
            <p:ph type="sldNum" sz="quarter"/>
          </p:nvPr>
        </p:nvSpPr>
        <p:spPr>
          <a:noFill/>
        </p:spPr>
        <p:txBody>
          <a:bodyPr/>
          <a:lstStyle/>
          <a:p>
            <a:fld id="{6F6FD9AD-7298-4212-B03A-A61F971F2A1C}" type="slidenum">
              <a:rPr lang="en-GB"/>
              <a:pPr/>
              <a:t>219</a:t>
            </a:fld>
            <a:endParaRPr lang="en-GB"/>
          </a:p>
        </p:txBody>
      </p:sp>
      <p:sp>
        <p:nvSpPr>
          <p:cNvPr id="5232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32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1538" name="Rectangle 8"/>
          <p:cNvSpPr>
            <a:spLocks noGrp="1" noChangeArrowheads="1"/>
          </p:cNvSpPr>
          <p:nvPr>
            <p:ph type="sldNum" sz="quarter"/>
          </p:nvPr>
        </p:nvSpPr>
        <p:spPr>
          <a:noFill/>
        </p:spPr>
        <p:txBody>
          <a:bodyPr/>
          <a:lstStyle/>
          <a:p>
            <a:fld id="{86C29AD8-7D64-4FFD-8299-8A9BDF4FEA53}" type="slidenum">
              <a:rPr lang="en-GB"/>
              <a:pPr/>
              <a:t>22</a:t>
            </a:fld>
            <a:endParaRPr lang="en-GB"/>
          </a:p>
        </p:txBody>
      </p:sp>
      <p:sp>
        <p:nvSpPr>
          <p:cNvPr id="3215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15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4290" name="Rectangle 8"/>
          <p:cNvSpPr>
            <a:spLocks noGrp="1" noChangeArrowheads="1"/>
          </p:cNvSpPr>
          <p:nvPr>
            <p:ph type="sldNum" sz="quarter"/>
          </p:nvPr>
        </p:nvSpPr>
        <p:spPr>
          <a:noFill/>
        </p:spPr>
        <p:txBody>
          <a:bodyPr/>
          <a:lstStyle/>
          <a:p>
            <a:fld id="{68FBFA17-CE5B-4559-BA6B-5F8D4A6D001F}" type="slidenum">
              <a:rPr lang="en-GB"/>
              <a:pPr/>
              <a:t>220</a:t>
            </a:fld>
            <a:endParaRPr lang="en-GB"/>
          </a:p>
        </p:txBody>
      </p:sp>
      <p:sp>
        <p:nvSpPr>
          <p:cNvPr id="5242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42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5314" name="Rectangle 8"/>
          <p:cNvSpPr>
            <a:spLocks noGrp="1" noChangeArrowheads="1"/>
          </p:cNvSpPr>
          <p:nvPr>
            <p:ph type="sldNum" sz="quarter"/>
          </p:nvPr>
        </p:nvSpPr>
        <p:spPr>
          <a:noFill/>
        </p:spPr>
        <p:txBody>
          <a:bodyPr/>
          <a:lstStyle/>
          <a:p>
            <a:fld id="{B8A1CA51-6BC2-4AF8-B6CF-A37D87C222CF}" type="slidenum">
              <a:rPr lang="en-GB"/>
              <a:pPr/>
              <a:t>221</a:t>
            </a:fld>
            <a:endParaRPr lang="en-GB"/>
          </a:p>
        </p:txBody>
      </p:sp>
      <p:sp>
        <p:nvSpPr>
          <p:cNvPr id="5253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53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6338" name="Rectangle 8"/>
          <p:cNvSpPr>
            <a:spLocks noGrp="1" noChangeArrowheads="1"/>
          </p:cNvSpPr>
          <p:nvPr>
            <p:ph type="sldNum" sz="quarter"/>
          </p:nvPr>
        </p:nvSpPr>
        <p:spPr>
          <a:noFill/>
        </p:spPr>
        <p:txBody>
          <a:bodyPr/>
          <a:lstStyle/>
          <a:p>
            <a:fld id="{85EA56E1-A1AE-4DBF-A230-47B57EB7B1F9}" type="slidenum">
              <a:rPr lang="en-GB"/>
              <a:pPr/>
              <a:t>222</a:t>
            </a:fld>
            <a:endParaRPr lang="en-GB"/>
          </a:p>
        </p:txBody>
      </p:sp>
      <p:sp>
        <p:nvSpPr>
          <p:cNvPr id="5263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63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7362" name="Rectangle 8"/>
          <p:cNvSpPr>
            <a:spLocks noGrp="1" noChangeArrowheads="1"/>
          </p:cNvSpPr>
          <p:nvPr>
            <p:ph type="sldNum" sz="quarter"/>
          </p:nvPr>
        </p:nvSpPr>
        <p:spPr>
          <a:noFill/>
        </p:spPr>
        <p:txBody>
          <a:bodyPr/>
          <a:lstStyle/>
          <a:p>
            <a:fld id="{E6F07DD3-B3B7-4A4B-BDB4-E4A1281A436D}" type="slidenum">
              <a:rPr lang="en-GB"/>
              <a:pPr/>
              <a:t>223</a:t>
            </a:fld>
            <a:endParaRPr lang="en-GB"/>
          </a:p>
        </p:txBody>
      </p:sp>
      <p:sp>
        <p:nvSpPr>
          <p:cNvPr id="52736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5273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8"/>
          <p:cNvSpPr>
            <a:spLocks noGrp="1" noChangeArrowheads="1"/>
          </p:cNvSpPr>
          <p:nvPr>
            <p:ph type="sldNum" sz="quarter"/>
          </p:nvPr>
        </p:nvSpPr>
        <p:spPr>
          <a:noFill/>
        </p:spPr>
        <p:txBody>
          <a:bodyPr/>
          <a:lstStyle/>
          <a:p>
            <a:fld id="{0C900901-3A0B-4369-9158-378CF063477E}" type="slidenum">
              <a:rPr lang="en-GB"/>
              <a:pPr/>
              <a:t>224</a:t>
            </a:fld>
            <a:endParaRPr lang="en-GB"/>
          </a:p>
        </p:txBody>
      </p:sp>
      <p:sp>
        <p:nvSpPr>
          <p:cNvPr id="5283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83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9410" name="Rectangle 8"/>
          <p:cNvSpPr>
            <a:spLocks noGrp="1" noChangeArrowheads="1"/>
          </p:cNvSpPr>
          <p:nvPr>
            <p:ph type="sldNum" sz="quarter"/>
          </p:nvPr>
        </p:nvSpPr>
        <p:spPr>
          <a:noFill/>
        </p:spPr>
        <p:txBody>
          <a:bodyPr/>
          <a:lstStyle/>
          <a:p>
            <a:fld id="{6A4BB534-18B8-4E45-821C-6C76558122E2}" type="slidenum">
              <a:rPr lang="en-GB"/>
              <a:pPr/>
              <a:t>225</a:t>
            </a:fld>
            <a:endParaRPr lang="en-GB"/>
          </a:p>
        </p:txBody>
      </p:sp>
      <p:sp>
        <p:nvSpPr>
          <p:cNvPr id="5294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294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0434" name="Rectangle 8"/>
          <p:cNvSpPr>
            <a:spLocks noGrp="1" noChangeArrowheads="1"/>
          </p:cNvSpPr>
          <p:nvPr>
            <p:ph type="sldNum" sz="quarter"/>
          </p:nvPr>
        </p:nvSpPr>
        <p:spPr>
          <a:noFill/>
        </p:spPr>
        <p:txBody>
          <a:bodyPr/>
          <a:lstStyle/>
          <a:p>
            <a:fld id="{320128C4-ADD5-4ED0-A3CC-90BE9089EEC2}" type="slidenum">
              <a:rPr lang="en-GB"/>
              <a:pPr/>
              <a:t>226</a:t>
            </a:fld>
            <a:endParaRPr lang="en-GB"/>
          </a:p>
        </p:txBody>
      </p:sp>
      <p:sp>
        <p:nvSpPr>
          <p:cNvPr id="53043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5304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1458" name="Rectangle 8"/>
          <p:cNvSpPr>
            <a:spLocks noGrp="1" noChangeArrowheads="1"/>
          </p:cNvSpPr>
          <p:nvPr>
            <p:ph type="sldNum" sz="quarter"/>
          </p:nvPr>
        </p:nvSpPr>
        <p:spPr>
          <a:noFill/>
        </p:spPr>
        <p:txBody>
          <a:bodyPr/>
          <a:lstStyle/>
          <a:p>
            <a:fld id="{5420E8F7-35D3-46D1-AE19-41D1FE957BFD}" type="slidenum">
              <a:rPr lang="en-GB"/>
              <a:pPr/>
              <a:t>227</a:t>
            </a:fld>
            <a:endParaRPr lang="en-GB"/>
          </a:p>
        </p:txBody>
      </p:sp>
      <p:sp>
        <p:nvSpPr>
          <p:cNvPr id="5314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14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8"/>
          <p:cNvSpPr>
            <a:spLocks noGrp="1" noChangeArrowheads="1"/>
          </p:cNvSpPr>
          <p:nvPr>
            <p:ph type="sldNum" sz="quarter"/>
          </p:nvPr>
        </p:nvSpPr>
        <p:spPr>
          <a:noFill/>
        </p:spPr>
        <p:txBody>
          <a:bodyPr/>
          <a:lstStyle/>
          <a:p>
            <a:fld id="{EDF8521A-B523-453F-A8D3-99ED215665CE}" type="slidenum">
              <a:rPr lang="en-GB"/>
              <a:pPr/>
              <a:t>228</a:t>
            </a:fld>
            <a:endParaRPr lang="en-GB"/>
          </a:p>
        </p:txBody>
      </p:sp>
      <p:sp>
        <p:nvSpPr>
          <p:cNvPr id="5324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24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3506" name="Rectangle 8"/>
          <p:cNvSpPr>
            <a:spLocks noGrp="1" noChangeArrowheads="1"/>
          </p:cNvSpPr>
          <p:nvPr>
            <p:ph type="sldNum" sz="quarter"/>
          </p:nvPr>
        </p:nvSpPr>
        <p:spPr>
          <a:noFill/>
        </p:spPr>
        <p:txBody>
          <a:bodyPr/>
          <a:lstStyle/>
          <a:p>
            <a:fld id="{CDBCC262-B93F-49ED-8D3E-9BBCE806382B}" type="slidenum">
              <a:rPr lang="en-GB"/>
              <a:pPr/>
              <a:t>229</a:t>
            </a:fld>
            <a:endParaRPr lang="en-GB"/>
          </a:p>
        </p:txBody>
      </p:sp>
      <p:sp>
        <p:nvSpPr>
          <p:cNvPr id="5335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35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2562" name="Rectangle 8"/>
          <p:cNvSpPr>
            <a:spLocks noGrp="1" noChangeArrowheads="1"/>
          </p:cNvSpPr>
          <p:nvPr>
            <p:ph type="sldNum" sz="quarter"/>
          </p:nvPr>
        </p:nvSpPr>
        <p:spPr>
          <a:noFill/>
        </p:spPr>
        <p:txBody>
          <a:bodyPr/>
          <a:lstStyle/>
          <a:p>
            <a:fld id="{2E1CD420-DD5C-4047-B559-D3595A4B9327}" type="slidenum">
              <a:rPr lang="en-GB"/>
              <a:pPr/>
              <a:t>23</a:t>
            </a:fld>
            <a:endParaRPr lang="en-GB"/>
          </a:p>
        </p:txBody>
      </p:sp>
      <p:sp>
        <p:nvSpPr>
          <p:cNvPr id="3225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25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530" name="Rectangle 8"/>
          <p:cNvSpPr>
            <a:spLocks noGrp="1" noChangeArrowheads="1"/>
          </p:cNvSpPr>
          <p:nvPr>
            <p:ph type="sldNum" sz="quarter"/>
          </p:nvPr>
        </p:nvSpPr>
        <p:spPr>
          <a:noFill/>
        </p:spPr>
        <p:txBody>
          <a:bodyPr/>
          <a:lstStyle/>
          <a:p>
            <a:fld id="{804429A6-B066-4D79-AEC5-3C1C0C13E616}" type="slidenum">
              <a:rPr lang="en-GB"/>
              <a:pPr/>
              <a:t>230</a:t>
            </a:fld>
            <a:endParaRPr lang="en-GB"/>
          </a:p>
        </p:txBody>
      </p:sp>
      <p:sp>
        <p:nvSpPr>
          <p:cNvPr id="5345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45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5554" name="Rectangle 8"/>
          <p:cNvSpPr>
            <a:spLocks noGrp="1" noChangeArrowheads="1"/>
          </p:cNvSpPr>
          <p:nvPr>
            <p:ph type="sldNum" sz="quarter"/>
          </p:nvPr>
        </p:nvSpPr>
        <p:spPr>
          <a:noFill/>
        </p:spPr>
        <p:txBody>
          <a:bodyPr/>
          <a:lstStyle/>
          <a:p>
            <a:fld id="{33D893AF-BE4C-4E97-9A77-07DACACF16D7}" type="slidenum">
              <a:rPr lang="en-GB"/>
              <a:pPr/>
              <a:t>231</a:t>
            </a:fld>
            <a:endParaRPr lang="en-GB"/>
          </a:p>
        </p:txBody>
      </p:sp>
      <p:sp>
        <p:nvSpPr>
          <p:cNvPr id="5355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55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6578" name="Rectangle 8"/>
          <p:cNvSpPr>
            <a:spLocks noGrp="1" noChangeArrowheads="1"/>
          </p:cNvSpPr>
          <p:nvPr>
            <p:ph type="sldNum" sz="quarter"/>
          </p:nvPr>
        </p:nvSpPr>
        <p:spPr>
          <a:noFill/>
        </p:spPr>
        <p:txBody>
          <a:bodyPr/>
          <a:lstStyle/>
          <a:p>
            <a:fld id="{BED47CEA-4A79-4DD1-AEB6-9DCE698D5D32}" type="slidenum">
              <a:rPr lang="en-GB"/>
              <a:pPr/>
              <a:t>232</a:t>
            </a:fld>
            <a:endParaRPr lang="en-GB"/>
          </a:p>
        </p:txBody>
      </p:sp>
      <p:sp>
        <p:nvSpPr>
          <p:cNvPr id="5365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65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7602" name="Rectangle 8"/>
          <p:cNvSpPr>
            <a:spLocks noGrp="1" noChangeArrowheads="1"/>
          </p:cNvSpPr>
          <p:nvPr>
            <p:ph type="sldNum" sz="quarter"/>
          </p:nvPr>
        </p:nvSpPr>
        <p:spPr>
          <a:noFill/>
        </p:spPr>
        <p:txBody>
          <a:bodyPr/>
          <a:lstStyle/>
          <a:p>
            <a:fld id="{DBA3B2BC-F0EE-4B20-94CF-4DD3C4E317F8}" type="slidenum">
              <a:rPr lang="en-GB"/>
              <a:pPr/>
              <a:t>233</a:t>
            </a:fld>
            <a:endParaRPr lang="en-GB"/>
          </a:p>
        </p:txBody>
      </p:sp>
      <p:sp>
        <p:nvSpPr>
          <p:cNvPr id="5376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76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p:cNvSpPr>
            <a:spLocks noGrp="1" noChangeArrowheads="1"/>
          </p:cNvSpPr>
          <p:nvPr>
            <p:ph type="sldNum" sz="quarter"/>
          </p:nvPr>
        </p:nvSpPr>
        <p:spPr>
          <a:noFill/>
        </p:spPr>
        <p:txBody>
          <a:bodyPr/>
          <a:lstStyle/>
          <a:p>
            <a:fld id="{D11BEEF2-4181-43A3-8F26-73E402FCBFF0}" type="slidenum">
              <a:rPr lang="en-GB"/>
              <a:pPr/>
              <a:t>234</a:t>
            </a:fld>
            <a:endParaRPr lang="en-GB"/>
          </a:p>
        </p:txBody>
      </p:sp>
      <p:sp>
        <p:nvSpPr>
          <p:cNvPr id="5386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86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9650" name="Rectangle 8"/>
          <p:cNvSpPr>
            <a:spLocks noGrp="1" noChangeArrowheads="1"/>
          </p:cNvSpPr>
          <p:nvPr>
            <p:ph type="sldNum" sz="quarter"/>
          </p:nvPr>
        </p:nvSpPr>
        <p:spPr>
          <a:noFill/>
        </p:spPr>
        <p:txBody>
          <a:bodyPr/>
          <a:lstStyle/>
          <a:p>
            <a:fld id="{32CE5121-2823-4734-A820-5E2E9028F525}" type="slidenum">
              <a:rPr lang="en-GB"/>
              <a:pPr/>
              <a:t>235</a:t>
            </a:fld>
            <a:endParaRPr lang="en-GB"/>
          </a:p>
        </p:txBody>
      </p:sp>
      <p:sp>
        <p:nvSpPr>
          <p:cNvPr id="5396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396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0674" name="Rectangle 8"/>
          <p:cNvSpPr>
            <a:spLocks noGrp="1" noChangeArrowheads="1"/>
          </p:cNvSpPr>
          <p:nvPr>
            <p:ph type="sldNum" sz="quarter"/>
          </p:nvPr>
        </p:nvSpPr>
        <p:spPr>
          <a:noFill/>
        </p:spPr>
        <p:txBody>
          <a:bodyPr/>
          <a:lstStyle/>
          <a:p>
            <a:fld id="{E33F1328-6778-4D0F-A35B-44D21195A76A}" type="slidenum">
              <a:rPr lang="en-GB"/>
              <a:pPr/>
              <a:t>236</a:t>
            </a:fld>
            <a:endParaRPr lang="en-GB"/>
          </a:p>
        </p:txBody>
      </p:sp>
      <p:sp>
        <p:nvSpPr>
          <p:cNvPr id="5406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06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1698" name="Rectangle 8"/>
          <p:cNvSpPr>
            <a:spLocks noGrp="1" noChangeArrowheads="1"/>
          </p:cNvSpPr>
          <p:nvPr>
            <p:ph type="sldNum" sz="quarter"/>
          </p:nvPr>
        </p:nvSpPr>
        <p:spPr>
          <a:noFill/>
        </p:spPr>
        <p:txBody>
          <a:bodyPr/>
          <a:lstStyle/>
          <a:p>
            <a:fld id="{4B7153D7-5E0F-45F9-8EC2-D0CFC74C6C35}" type="slidenum">
              <a:rPr lang="en-GB"/>
              <a:pPr/>
              <a:t>237</a:t>
            </a:fld>
            <a:endParaRPr lang="en-GB"/>
          </a:p>
        </p:txBody>
      </p:sp>
      <p:sp>
        <p:nvSpPr>
          <p:cNvPr id="5416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17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22" name="Rectangle 8"/>
          <p:cNvSpPr>
            <a:spLocks noGrp="1" noChangeArrowheads="1"/>
          </p:cNvSpPr>
          <p:nvPr>
            <p:ph type="sldNum" sz="quarter"/>
          </p:nvPr>
        </p:nvSpPr>
        <p:spPr>
          <a:noFill/>
        </p:spPr>
        <p:txBody>
          <a:bodyPr/>
          <a:lstStyle/>
          <a:p>
            <a:fld id="{8AE2074C-6624-4719-BA7F-BA9CE2C71E97}" type="slidenum">
              <a:rPr lang="en-GB"/>
              <a:pPr/>
              <a:t>238</a:t>
            </a:fld>
            <a:endParaRPr lang="en-GB"/>
          </a:p>
        </p:txBody>
      </p:sp>
      <p:sp>
        <p:nvSpPr>
          <p:cNvPr id="5427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27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3746" name="Rectangle 8"/>
          <p:cNvSpPr>
            <a:spLocks noGrp="1" noChangeArrowheads="1"/>
          </p:cNvSpPr>
          <p:nvPr>
            <p:ph type="sldNum" sz="quarter"/>
          </p:nvPr>
        </p:nvSpPr>
        <p:spPr>
          <a:noFill/>
        </p:spPr>
        <p:txBody>
          <a:bodyPr/>
          <a:lstStyle/>
          <a:p>
            <a:fld id="{EADBA08B-FEC7-4820-8BF1-B3073072E6A1}" type="slidenum">
              <a:rPr lang="en-GB"/>
              <a:pPr/>
              <a:t>239</a:t>
            </a:fld>
            <a:endParaRPr lang="en-GB"/>
          </a:p>
        </p:txBody>
      </p:sp>
      <p:sp>
        <p:nvSpPr>
          <p:cNvPr id="5437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37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p:cNvSpPr>
            <a:spLocks noGrp="1" noChangeArrowheads="1"/>
          </p:cNvSpPr>
          <p:nvPr>
            <p:ph type="sldNum" sz="quarter"/>
          </p:nvPr>
        </p:nvSpPr>
        <p:spPr>
          <a:noFill/>
        </p:spPr>
        <p:txBody>
          <a:bodyPr/>
          <a:lstStyle/>
          <a:p>
            <a:fld id="{540C59E2-8272-46FD-8CBF-7F587DC40A79}" type="slidenum">
              <a:rPr lang="en-GB"/>
              <a:pPr/>
              <a:t>24</a:t>
            </a:fld>
            <a:endParaRPr lang="en-GB"/>
          </a:p>
        </p:txBody>
      </p:sp>
      <p:sp>
        <p:nvSpPr>
          <p:cNvPr id="3235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35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4770" name="Rectangle 8"/>
          <p:cNvSpPr>
            <a:spLocks noGrp="1" noChangeArrowheads="1"/>
          </p:cNvSpPr>
          <p:nvPr>
            <p:ph type="sldNum" sz="quarter"/>
          </p:nvPr>
        </p:nvSpPr>
        <p:spPr>
          <a:noFill/>
        </p:spPr>
        <p:txBody>
          <a:bodyPr/>
          <a:lstStyle/>
          <a:p>
            <a:fld id="{1903FE9E-32BD-4744-AA03-78F5075215AA}" type="slidenum">
              <a:rPr lang="en-GB"/>
              <a:pPr/>
              <a:t>240</a:t>
            </a:fld>
            <a:endParaRPr lang="en-GB"/>
          </a:p>
        </p:txBody>
      </p:sp>
      <p:sp>
        <p:nvSpPr>
          <p:cNvPr id="5447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47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5794" name="Rectangle 8"/>
          <p:cNvSpPr>
            <a:spLocks noGrp="1" noChangeArrowheads="1"/>
          </p:cNvSpPr>
          <p:nvPr>
            <p:ph type="sldNum" sz="quarter"/>
          </p:nvPr>
        </p:nvSpPr>
        <p:spPr>
          <a:noFill/>
        </p:spPr>
        <p:txBody>
          <a:bodyPr/>
          <a:lstStyle/>
          <a:p>
            <a:fld id="{EBFE5D0D-E12C-4B9A-814E-EC55CD0156C5}" type="slidenum">
              <a:rPr lang="en-GB"/>
              <a:pPr/>
              <a:t>241</a:t>
            </a:fld>
            <a:endParaRPr lang="en-GB"/>
          </a:p>
        </p:txBody>
      </p:sp>
      <p:sp>
        <p:nvSpPr>
          <p:cNvPr id="5457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57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6818" name="Rectangle 8"/>
          <p:cNvSpPr>
            <a:spLocks noGrp="1" noChangeArrowheads="1"/>
          </p:cNvSpPr>
          <p:nvPr>
            <p:ph type="sldNum" sz="quarter"/>
          </p:nvPr>
        </p:nvSpPr>
        <p:spPr>
          <a:noFill/>
        </p:spPr>
        <p:txBody>
          <a:bodyPr/>
          <a:lstStyle/>
          <a:p>
            <a:fld id="{BEB5C778-E809-4AEC-ADE5-D962FF0F8901}" type="slidenum">
              <a:rPr lang="en-GB"/>
              <a:pPr/>
              <a:t>242</a:t>
            </a:fld>
            <a:endParaRPr lang="en-GB"/>
          </a:p>
        </p:txBody>
      </p:sp>
      <p:sp>
        <p:nvSpPr>
          <p:cNvPr id="5468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68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7842" name="Rectangle 8"/>
          <p:cNvSpPr>
            <a:spLocks noGrp="1" noChangeArrowheads="1"/>
          </p:cNvSpPr>
          <p:nvPr>
            <p:ph type="sldNum" sz="quarter"/>
          </p:nvPr>
        </p:nvSpPr>
        <p:spPr>
          <a:noFill/>
        </p:spPr>
        <p:txBody>
          <a:bodyPr/>
          <a:lstStyle/>
          <a:p>
            <a:fld id="{124442C5-B3BC-4EA1-BCC6-41D98141CB65}" type="slidenum">
              <a:rPr lang="en-GB"/>
              <a:pPr/>
              <a:t>243</a:t>
            </a:fld>
            <a:endParaRPr lang="en-GB"/>
          </a:p>
        </p:txBody>
      </p:sp>
      <p:sp>
        <p:nvSpPr>
          <p:cNvPr id="5478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78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8866" name="Rectangle 8"/>
          <p:cNvSpPr>
            <a:spLocks noGrp="1" noChangeArrowheads="1"/>
          </p:cNvSpPr>
          <p:nvPr>
            <p:ph type="sldNum" sz="quarter"/>
          </p:nvPr>
        </p:nvSpPr>
        <p:spPr>
          <a:noFill/>
        </p:spPr>
        <p:txBody>
          <a:bodyPr/>
          <a:lstStyle/>
          <a:p>
            <a:fld id="{47A95A0B-F4DC-48C5-9961-BD7A023A7D6C}" type="slidenum">
              <a:rPr lang="en-GB"/>
              <a:pPr/>
              <a:t>244</a:t>
            </a:fld>
            <a:endParaRPr lang="en-GB"/>
          </a:p>
        </p:txBody>
      </p:sp>
      <p:sp>
        <p:nvSpPr>
          <p:cNvPr id="5488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88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9890" name="Rectangle 8"/>
          <p:cNvSpPr>
            <a:spLocks noGrp="1" noChangeArrowheads="1"/>
          </p:cNvSpPr>
          <p:nvPr>
            <p:ph type="sldNum" sz="quarter"/>
          </p:nvPr>
        </p:nvSpPr>
        <p:spPr>
          <a:noFill/>
        </p:spPr>
        <p:txBody>
          <a:bodyPr/>
          <a:lstStyle/>
          <a:p>
            <a:fld id="{9A471B9A-6839-4311-B6AD-F4EEB235F208}" type="slidenum">
              <a:rPr lang="en-GB"/>
              <a:pPr/>
              <a:t>245</a:t>
            </a:fld>
            <a:endParaRPr lang="en-GB"/>
          </a:p>
        </p:txBody>
      </p:sp>
      <p:sp>
        <p:nvSpPr>
          <p:cNvPr id="5498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498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0914" name="Rectangle 8"/>
          <p:cNvSpPr>
            <a:spLocks noGrp="1" noChangeArrowheads="1"/>
          </p:cNvSpPr>
          <p:nvPr>
            <p:ph type="sldNum" sz="quarter"/>
          </p:nvPr>
        </p:nvSpPr>
        <p:spPr>
          <a:noFill/>
        </p:spPr>
        <p:txBody>
          <a:bodyPr/>
          <a:lstStyle/>
          <a:p>
            <a:fld id="{D0DC9A11-185E-4397-A80C-A7C752314E44}" type="slidenum">
              <a:rPr lang="en-GB"/>
              <a:pPr/>
              <a:t>246</a:t>
            </a:fld>
            <a:endParaRPr lang="en-GB"/>
          </a:p>
        </p:txBody>
      </p:sp>
      <p:sp>
        <p:nvSpPr>
          <p:cNvPr id="5509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09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1938" name="Rectangle 8"/>
          <p:cNvSpPr>
            <a:spLocks noGrp="1" noChangeArrowheads="1"/>
          </p:cNvSpPr>
          <p:nvPr>
            <p:ph type="sldNum" sz="quarter"/>
          </p:nvPr>
        </p:nvSpPr>
        <p:spPr>
          <a:noFill/>
        </p:spPr>
        <p:txBody>
          <a:bodyPr/>
          <a:lstStyle/>
          <a:p>
            <a:fld id="{E8CE89A5-23C5-4CBD-AA56-041BF9544792}" type="slidenum">
              <a:rPr lang="en-GB"/>
              <a:pPr/>
              <a:t>247</a:t>
            </a:fld>
            <a:endParaRPr lang="en-GB"/>
          </a:p>
        </p:txBody>
      </p:sp>
      <p:sp>
        <p:nvSpPr>
          <p:cNvPr id="5519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19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62" name="Rectangle 8"/>
          <p:cNvSpPr>
            <a:spLocks noGrp="1" noChangeArrowheads="1"/>
          </p:cNvSpPr>
          <p:nvPr>
            <p:ph type="sldNum" sz="quarter"/>
          </p:nvPr>
        </p:nvSpPr>
        <p:spPr>
          <a:noFill/>
        </p:spPr>
        <p:txBody>
          <a:bodyPr/>
          <a:lstStyle/>
          <a:p>
            <a:fld id="{DA1EE5AE-DC22-4EBB-AFEE-4A1D7B94B4B1}" type="slidenum">
              <a:rPr lang="en-GB"/>
              <a:pPr/>
              <a:t>248</a:t>
            </a:fld>
            <a:endParaRPr lang="en-GB"/>
          </a:p>
        </p:txBody>
      </p:sp>
      <p:sp>
        <p:nvSpPr>
          <p:cNvPr id="5529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29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3986" name="Rectangle 8"/>
          <p:cNvSpPr>
            <a:spLocks noGrp="1" noChangeArrowheads="1"/>
          </p:cNvSpPr>
          <p:nvPr>
            <p:ph type="sldNum" sz="quarter"/>
          </p:nvPr>
        </p:nvSpPr>
        <p:spPr>
          <a:noFill/>
        </p:spPr>
        <p:txBody>
          <a:bodyPr/>
          <a:lstStyle/>
          <a:p>
            <a:fld id="{AB9F6C17-816A-4953-89E2-6D27A812F71A}" type="slidenum">
              <a:rPr lang="en-GB"/>
              <a:pPr/>
              <a:t>249</a:t>
            </a:fld>
            <a:endParaRPr lang="en-GB"/>
          </a:p>
        </p:txBody>
      </p:sp>
      <p:sp>
        <p:nvSpPr>
          <p:cNvPr id="5539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39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4610" name="Rectangle 8"/>
          <p:cNvSpPr>
            <a:spLocks noGrp="1" noChangeArrowheads="1"/>
          </p:cNvSpPr>
          <p:nvPr>
            <p:ph type="sldNum" sz="quarter"/>
          </p:nvPr>
        </p:nvSpPr>
        <p:spPr>
          <a:noFill/>
        </p:spPr>
        <p:txBody>
          <a:bodyPr/>
          <a:lstStyle/>
          <a:p>
            <a:fld id="{15B198EC-E021-40F5-A14A-E8B3EEBF7B10}" type="slidenum">
              <a:rPr lang="en-GB"/>
              <a:pPr/>
              <a:t>25</a:t>
            </a:fld>
            <a:endParaRPr lang="en-GB"/>
          </a:p>
        </p:txBody>
      </p:sp>
      <p:sp>
        <p:nvSpPr>
          <p:cNvPr id="3246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46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5010" name="Rectangle 8"/>
          <p:cNvSpPr>
            <a:spLocks noGrp="1" noChangeArrowheads="1"/>
          </p:cNvSpPr>
          <p:nvPr>
            <p:ph type="sldNum" sz="quarter"/>
          </p:nvPr>
        </p:nvSpPr>
        <p:spPr>
          <a:noFill/>
        </p:spPr>
        <p:txBody>
          <a:bodyPr/>
          <a:lstStyle/>
          <a:p>
            <a:fld id="{9B2A18AF-D585-4269-8839-FA9A0A857DBA}" type="slidenum">
              <a:rPr lang="en-GB"/>
              <a:pPr/>
              <a:t>250</a:t>
            </a:fld>
            <a:endParaRPr lang="en-GB"/>
          </a:p>
        </p:txBody>
      </p:sp>
      <p:sp>
        <p:nvSpPr>
          <p:cNvPr id="5550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50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6034" name="Rectangle 8"/>
          <p:cNvSpPr>
            <a:spLocks noGrp="1" noChangeArrowheads="1"/>
          </p:cNvSpPr>
          <p:nvPr>
            <p:ph type="sldNum" sz="quarter"/>
          </p:nvPr>
        </p:nvSpPr>
        <p:spPr>
          <a:noFill/>
        </p:spPr>
        <p:txBody>
          <a:bodyPr/>
          <a:lstStyle/>
          <a:p>
            <a:fld id="{EC2457A4-E674-434A-A32E-646A370F9D15}" type="slidenum">
              <a:rPr lang="en-GB"/>
              <a:pPr/>
              <a:t>251</a:t>
            </a:fld>
            <a:endParaRPr lang="en-GB"/>
          </a:p>
        </p:txBody>
      </p:sp>
      <p:sp>
        <p:nvSpPr>
          <p:cNvPr id="5560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60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7058" name="Rectangle 8"/>
          <p:cNvSpPr>
            <a:spLocks noGrp="1" noChangeArrowheads="1"/>
          </p:cNvSpPr>
          <p:nvPr>
            <p:ph type="sldNum" sz="quarter"/>
          </p:nvPr>
        </p:nvSpPr>
        <p:spPr>
          <a:noFill/>
        </p:spPr>
        <p:txBody>
          <a:bodyPr/>
          <a:lstStyle/>
          <a:p>
            <a:fld id="{E6183BB8-D667-41C5-9C57-598534AC9A0D}" type="slidenum">
              <a:rPr lang="en-GB"/>
              <a:pPr/>
              <a:t>252</a:t>
            </a:fld>
            <a:endParaRPr lang="en-GB"/>
          </a:p>
        </p:txBody>
      </p:sp>
      <p:sp>
        <p:nvSpPr>
          <p:cNvPr id="5570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70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8082" name="Rectangle 8"/>
          <p:cNvSpPr>
            <a:spLocks noGrp="1" noChangeArrowheads="1"/>
          </p:cNvSpPr>
          <p:nvPr>
            <p:ph type="sldNum" sz="quarter"/>
          </p:nvPr>
        </p:nvSpPr>
        <p:spPr>
          <a:noFill/>
        </p:spPr>
        <p:txBody>
          <a:bodyPr/>
          <a:lstStyle/>
          <a:p>
            <a:fld id="{FDBDD8D5-7BD4-419F-9E4E-B3E1BEE02E01}" type="slidenum">
              <a:rPr lang="en-GB"/>
              <a:pPr/>
              <a:t>253</a:t>
            </a:fld>
            <a:endParaRPr lang="en-GB"/>
          </a:p>
        </p:txBody>
      </p:sp>
      <p:sp>
        <p:nvSpPr>
          <p:cNvPr id="5580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80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9106" name="Rectangle 8"/>
          <p:cNvSpPr>
            <a:spLocks noGrp="1" noChangeArrowheads="1"/>
          </p:cNvSpPr>
          <p:nvPr>
            <p:ph type="sldNum" sz="quarter"/>
          </p:nvPr>
        </p:nvSpPr>
        <p:spPr>
          <a:noFill/>
        </p:spPr>
        <p:txBody>
          <a:bodyPr/>
          <a:lstStyle/>
          <a:p>
            <a:fld id="{C5EE6481-1D81-4CBF-B015-DBC3B97139E6}" type="slidenum">
              <a:rPr lang="en-GB"/>
              <a:pPr/>
              <a:t>254</a:t>
            </a:fld>
            <a:endParaRPr lang="en-GB"/>
          </a:p>
        </p:txBody>
      </p:sp>
      <p:sp>
        <p:nvSpPr>
          <p:cNvPr id="5591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591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0130" name="Rectangle 8"/>
          <p:cNvSpPr>
            <a:spLocks noGrp="1" noChangeArrowheads="1"/>
          </p:cNvSpPr>
          <p:nvPr>
            <p:ph type="sldNum" sz="quarter"/>
          </p:nvPr>
        </p:nvSpPr>
        <p:spPr>
          <a:noFill/>
        </p:spPr>
        <p:txBody>
          <a:bodyPr/>
          <a:lstStyle/>
          <a:p>
            <a:fld id="{076535C9-2652-416B-8BF7-A063BFE91356}" type="slidenum">
              <a:rPr lang="en-GB"/>
              <a:pPr/>
              <a:t>255</a:t>
            </a:fld>
            <a:endParaRPr lang="en-GB"/>
          </a:p>
        </p:txBody>
      </p:sp>
      <p:sp>
        <p:nvSpPr>
          <p:cNvPr id="5601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01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1154" name="Rectangle 8"/>
          <p:cNvSpPr>
            <a:spLocks noGrp="1" noChangeArrowheads="1"/>
          </p:cNvSpPr>
          <p:nvPr>
            <p:ph type="sldNum" sz="quarter"/>
          </p:nvPr>
        </p:nvSpPr>
        <p:spPr>
          <a:noFill/>
        </p:spPr>
        <p:txBody>
          <a:bodyPr/>
          <a:lstStyle/>
          <a:p>
            <a:fld id="{F6E16FA1-2A2F-4EF9-A282-B0144B457783}" type="slidenum">
              <a:rPr lang="en-GB"/>
              <a:pPr/>
              <a:t>256</a:t>
            </a:fld>
            <a:endParaRPr lang="en-GB"/>
          </a:p>
        </p:txBody>
      </p:sp>
      <p:sp>
        <p:nvSpPr>
          <p:cNvPr id="5611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11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2178" name="Rectangle 8"/>
          <p:cNvSpPr>
            <a:spLocks noGrp="1" noChangeArrowheads="1"/>
          </p:cNvSpPr>
          <p:nvPr>
            <p:ph type="sldNum" sz="quarter"/>
          </p:nvPr>
        </p:nvSpPr>
        <p:spPr>
          <a:noFill/>
        </p:spPr>
        <p:txBody>
          <a:bodyPr/>
          <a:lstStyle/>
          <a:p>
            <a:fld id="{86632342-B979-4D6F-835F-70AA7F7DB766}" type="slidenum">
              <a:rPr lang="en-GB"/>
              <a:pPr/>
              <a:t>257</a:t>
            </a:fld>
            <a:endParaRPr lang="en-GB"/>
          </a:p>
        </p:txBody>
      </p:sp>
      <p:sp>
        <p:nvSpPr>
          <p:cNvPr id="5621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21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02" name="Rectangle 8"/>
          <p:cNvSpPr>
            <a:spLocks noGrp="1" noChangeArrowheads="1"/>
          </p:cNvSpPr>
          <p:nvPr>
            <p:ph type="sldNum" sz="quarter"/>
          </p:nvPr>
        </p:nvSpPr>
        <p:spPr>
          <a:noFill/>
        </p:spPr>
        <p:txBody>
          <a:bodyPr/>
          <a:lstStyle/>
          <a:p>
            <a:fld id="{18C4BD54-00F1-45CE-BC20-C7B502459398}" type="slidenum">
              <a:rPr lang="en-GB"/>
              <a:pPr/>
              <a:t>258</a:t>
            </a:fld>
            <a:endParaRPr lang="en-GB"/>
          </a:p>
        </p:txBody>
      </p:sp>
      <p:sp>
        <p:nvSpPr>
          <p:cNvPr id="5632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5632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4226" name="Rectangle 8"/>
          <p:cNvSpPr>
            <a:spLocks noGrp="1" noChangeArrowheads="1"/>
          </p:cNvSpPr>
          <p:nvPr>
            <p:ph type="sldNum" sz="quarter"/>
          </p:nvPr>
        </p:nvSpPr>
        <p:spPr>
          <a:noFill/>
        </p:spPr>
        <p:txBody>
          <a:bodyPr/>
          <a:lstStyle/>
          <a:p>
            <a:fld id="{0291406E-9E04-4FE7-BB2B-9E3E6366BC47}" type="slidenum">
              <a:rPr lang="en-GB"/>
              <a:pPr/>
              <a:t>259</a:t>
            </a:fld>
            <a:endParaRPr lang="en-GB"/>
          </a:p>
        </p:txBody>
      </p:sp>
      <p:sp>
        <p:nvSpPr>
          <p:cNvPr id="5642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42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5634" name="Rectangle 8"/>
          <p:cNvSpPr>
            <a:spLocks noGrp="1" noChangeArrowheads="1"/>
          </p:cNvSpPr>
          <p:nvPr>
            <p:ph type="sldNum" sz="quarter"/>
          </p:nvPr>
        </p:nvSpPr>
        <p:spPr>
          <a:noFill/>
        </p:spPr>
        <p:txBody>
          <a:bodyPr/>
          <a:lstStyle/>
          <a:p>
            <a:fld id="{43202EB9-D1DE-4767-BED3-D33D4EFAB2C7}" type="slidenum">
              <a:rPr lang="en-GB"/>
              <a:pPr/>
              <a:t>26</a:t>
            </a:fld>
            <a:endParaRPr lang="en-GB"/>
          </a:p>
        </p:txBody>
      </p:sp>
      <p:sp>
        <p:nvSpPr>
          <p:cNvPr id="3256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56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5250" name="Rectangle 8"/>
          <p:cNvSpPr>
            <a:spLocks noGrp="1" noChangeArrowheads="1"/>
          </p:cNvSpPr>
          <p:nvPr>
            <p:ph type="sldNum" sz="quarter"/>
          </p:nvPr>
        </p:nvSpPr>
        <p:spPr>
          <a:noFill/>
        </p:spPr>
        <p:txBody>
          <a:bodyPr/>
          <a:lstStyle/>
          <a:p>
            <a:fld id="{5D5046F5-CF2D-46E9-B13C-D7ED036570EF}" type="slidenum">
              <a:rPr lang="en-GB"/>
              <a:pPr/>
              <a:t>260</a:t>
            </a:fld>
            <a:endParaRPr lang="en-GB"/>
          </a:p>
        </p:txBody>
      </p:sp>
      <p:sp>
        <p:nvSpPr>
          <p:cNvPr id="5652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52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274" name="Rectangle 8"/>
          <p:cNvSpPr>
            <a:spLocks noGrp="1" noChangeArrowheads="1"/>
          </p:cNvSpPr>
          <p:nvPr>
            <p:ph type="sldNum" sz="quarter"/>
          </p:nvPr>
        </p:nvSpPr>
        <p:spPr>
          <a:noFill/>
        </p:spPr>
        <p:txBody>
          <a:bodyPr/>
          <a:lstStyle/>
          <a:p>
            <a:fld id="{8DFE019A-B041-4913-9D49-AF811CA0B696}" type="slidenum">
              <a:rPr lang="en-GB"/>
              <a:pPr/>
              <a:t>261</a:t>
            </a:fld>
            <a:endParaRPr lang="en-GB"/>
          </a:p>
        </p:txBody>
      </p:sp>
      <p:sp>
        <p:nvSpPr>
          <p:cNvPr id="5662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62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7298" name="Rectangle 8"/>
          <p:cNvSpPr>
            <a:spLocks noGrp="1" noChangeArrowheads="1"/>
          </p:cNvSpPr>
          <p:nvPr>
            <p:ph type="sldNum" sz="quarter"/>
          </p:nvPr>
        </p:nvSpPr>
        <p:spPr>
          <a:noFill/>
        </p:spPr>
        <p:txBody>
          <a:bodyPr/>
          <a:lstStyle/>
          <a:p>
            <a:fld id="{C5FC6F07-A51F-4600-9C30-FE5CB5F0C7AB}" type="slidenum">
              <a:rPr lang="en-GB"/>
              <a:pPr/>
              <a:t>262</a:t>
            </a:fld>
            <a:endParaRPr lang="en-GB"/>
          </a:p>
        </p:txBody>
      </p:sp>
      <p:sp>
        <p:nvSpPr>
          <p:cNvPr id="5672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73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8322" name="Rectangle 8"/>
          <p:cNvSpPr>
            <a:spLocks noGrp="1" noChangeArrowheads="1"/>
          </p:cNvSpPr>
          <p:nvPr>
            <p:ph type="sldNum" sz="quarter"/>
          </p:nvPr>
        </p:nvSpPr>
        <p:spPr>
          <a:noFill/>
        </p:spPr>
        <p:txBody>
          <a:bodyPr/>
          <a:lstStyle/>
          <a:p>
            <a:fld id="{F58F6274-D8A9-49D0-9FB4-A80E28B39A87}" type="slidenum">
              <a:rPr lang="en-GB"/>
              <a:pPr/>
              <a:t>263</a:t>
            </a:fld>
            <a:endParaRPr lang="en-GB"/>
          </a:p>
        </p:txBody>
      </p:sp>
      <p:sp>
        <p:nvSpPr>
          <p:cNvPr id="5683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83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9346" name="Rectangle 8"/>
          <p:cNvSpPr>
            <a:spLocks noGrp="1" noChangeArrowheads="1"/>
          </p:cNvSpPr>
          <p:nvPr>
            <p:ph type="sldNum" sz="quarter"/>
          </p:nvPr>
        </p:nvSpPr>
        <p:spPr>
          <a:noFill/>
        </p:spPr>
        <p:txBody>
          <a:bodyPr/>
          <a:lstStyle/>
          <a:p>
            <a:fld id="{D25F0FF2-67A9-49E5-B9E0-7D4A3F2F4E12}" type="slidenum">
              <a:rPr lang="en-GB"/>
              <a:pPr/>
              <a:t>264</a:t>
            </a:fld>
            <a:endParaRPr lang="en-GB"/>
          </a:p>
        </p:txBody>
      </p:sp>
      <p:sp>
        <p:nvSpPr>
          <p:cNvPr id="5693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693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0370" name="Rectangle 8"/>
          <p:cNvSpPr>
            <a:spLocks noGrp="1" noChangeArrowheads="1"/>
          </p:cNvSpPr>
          <p:nvPr>
            <p:ph type="sldNum" sz="quarter"/>
          </p:nvPr>
        </p:nvSpPr>
        <p:spPr>
          <a:noFill/>
        </p:spPr>
        <p:txBody>
          <a:bodyPr/>
          <a:lstStyle/>
          <a:p>
            <a:fld id="{806B078A-2D20-4124-BFAF-F363FFED76B4}" type="slidenum">
              <a:rPr lang="en-GB"/>
              <a:pPr/>
              <a:t>265</a:t>
            </a:fld>
            <a:endParaRPr lang="en-GB"/>
          </a:p>
        </p:txBody>
      </p:sp>
      <p:sp>
        <p:nvSpPr>
          <p:cNvPr id="5703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03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1394" name="Rectangle 8"/>
          <p:cNvSpPr>
            <a:spLocks noGrp="1" noChangeArrowheads="1"/>
          </p:cNvSpPr>
          <p:nvPr>
            <p:ph type="sldNum" sz="quarter"/>
          </p:nvPr>
        </p:nvSpPr>
        <p:spPr>
          <a:noFill/>
        </p:spPr>
        <p:txBody>
          <a:bodyPr/>
          <a:lstStyle/>
          <a:p>
            <a:fld id="{62296C56-1E8A-4E56-BAC3-669EA3D43C94}" type="slidenum">
              <a:rPr lang="en-GB"/>
              <a:pPr/>
              <a:t>266</a:t>
            </a:fld>
            <a:endParaRPr lang="en-GB"/>
          </a:p>
        </p:txBody>
      </p:sp>
      <p:sp>
        <p:nvSpPr>
          <p:cNvPr id="5713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5713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2418" name="Rectangle 8"/>
          <p:cNvSpPr>
            <a:spLocks noGrp="1" noChangeArrowheads="1"/>
          </p:cNvSpPr>
          <p:nvPr>
            <p:ph type="sldNum" sz="quarter"/>
          </p:nvPr>
        </p:nvSpPr>
        <p:spPr>
          <a:noFill/>
        </p:spPr>
        <p:txBody>
          <a:bodyPr/>
          <a:lstStyle/>
          <a:p>
            <a:fld id="{057BC878-DAA9-4F6F-BF2C-B727B1B782A4}" type="slidenum">
              <a:rPr lang="en-GB"/>
              <a:pPr/>
              <a:t>267</a:t>
            </a:fld>
            <a:endParaRPr lang="en-GB"/>
          </a:p>
        </p:txBody>
      </p:sp>
      <p:sp>
        <p:nvSpPr>
          <p:cNvPr id="5724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24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42" name="Rectangle 8"/>
          <p:cNvSpPr>
            <a:spLocks noGrp="1" noChangeArrowheads="1"/>
          </p:cNvSpPr>
          <p:nvPr>
            <p:ph type="sldNum" sz="quarter"/>
          </p:nvPr>
        </p:nvSpPr>
        <p:spPr>
          <a:noFill/>
        </p:spPr>
        <p:txBody>
          <a:bodyPr/>
          <a:lstStyle/>
          <a:p>
            <a:fld id="{0AAFB58D-4875-4D2A-BB61-342069B5C092}" type="slidenum">
              <a:rPr lang="en-GB"/>
              <a:pPr/>
              <a:t>268</a:t>
            </a:fld>
            <a:endParaRPr lang="en-GB"/>
          </a:p>
        </p:txBody>
      </p:sp>
      <p:sp>
        <p:nvSpPr>
          <p:cNvPr id="5734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34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4466" name="Rectangle 8"/>
          <p:cNvSpPr>
            <a:spLocks noGrp="1" noChangeArrowheads="1"/>
          </p:cNvSpPr>
          <p:nvPr>
            <p:ph type="sldNum" sz="quarter"/>
          </p:nvPr>
        </p:nvSpPr>
        <p:spPr>
          <a:noFill/>
        </p:spPr>
        <p:txBody>
          <a:bodyPr/>
          <a:lstStyle/>
          <a:p>
            <a:fld id="{C1CF514D-DD40-4B4F-BB86-C6FFE7FD5A5D}" type="slidenum">
              <a:rPr lang="en-GB"/>
              <a:pPr/>
              <a:t>269</a:t>
            </a:fld>
            <a:endParaRPr lang="en-GB"/>
          </a:p>
        </p:txBody>
      </p:sp>
      <p:sp>
        <p:nvSpPr>
          <p:cNvPr id="5744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44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6658" name="Rectangle 8"/>
          <p:cNvSpPr>
            <a:spLocks noGrp="1" noChangeArrowheads="1"/>
          </p:cNvSpPr>
          <p:nvPr>
            <p:ph type="sldNum" sz="quarter"/>
          </p:nvPr>
        </p:nvSpPr>
        <p:spPr>
          <a:noFill/>
        </p:spPr>
        <p:txBody>
          <a:bodyPr/>
          <a:lstStyle/>
          <a:p>
            <a:fld id="{E85EE4EE-84AD-4FB6-A5C2-1D2E4951FAC5}" type="slidenum">
              <a:rPr lang="en-GB"/>
              <a:pPr/>
              <a:t>27</a:t>
            </a:fld>
            <a:endParaRPr lang="en-GB"/>
          </a:p>
        </p:txBody>
      </p:sp>
      <p:sp>
        <p:nvSpPr>
          <p:cNvPr id="3266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66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5490" name="Rectangle 8"/>
          <p:cNvSpPr>
            <a:spLocks noGrp="1" noChangeArrowheads="1"/>
          </p:cNvSpPr>
          <p:nvPr>
            <p:ph type="sldNum" sz="quarter"/>
          </p:nvPr>
        </p:nvSpPr>
        <p:spPr>
          <a:noFill/>
        </p:spPr>
        <p:txBody>
          <a:bodyPr/>
          <a:lstStyle/>
          <a:p>
            <a:fld id="{A69540A5-D407-44F2-ABB0-879D6EFC9A44}" type="slidenum">
              <a:rPr lang="en-GB"/>
              <a:pPr/>
              <a:t>270</a:t>
            </a:fld>
            <a:endParaRPr lang="en-GB"/>
          </a:p>
        </p:txBody>
      </p:sp>
      <p:sp>
        <p:nvSpPr>
          <p:cNvPr id="5754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54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6514" name="Rectangle 8"/>
          <p:cNvSpPr>
            <a:spLocks noGrp="1" noChangeArrowheads="1"/>
          </p:cNvSpPr>
          <p:nvPr>
            <p:ph type="sldNum" sz="quarter"/>
          </p:nvPr>
        </p:nvSpPr>
        <p:spPr>
          <a:noFill/>
        </p:spPr>
        <p:txBody>
          <a:bodyPr/>
          <a:lstStyle/>
          <a:p>
            <a:fld id="{147C3B49-725B-4E66-8A0A-D4D3E42060B6}" type="slidenum">
              <a:rPr lang="en-GB"/>
              <a:pPr/>
              <a:t>271</a:t>
            </a:fld>
            <a:endParaRPr lang="en-GB"/>
          </a:p>
        </p:txBody>
      </p:sp>
      <p:sp>
        <p:nvSpPr>
          <p:cNvPr id="5765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65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7538" name="Rectangle 8"/>
          <p:cNvSpPr>
            <a:spLocks noGrp="1" noChangeArrowheads="1"/>
          </p:cNvSpPr>
          <p:nvPr>
            <p:ph type="sldNum" sz="quarter"/>
          </p:nvPr>
        </p:nvSpPr>
        <p:spPr>
          <a:noFill/>
        </p:spPr>
        <p:txBody>
          <a:bodyPr/>
          <a:lstStyle/>
          <a:p>
            <a:fld id="{1C708C6C-A8CD-4318-9BED-B92DFC210EDC}" type="slidenum">
              <a:rPr lang="en-GB"/>
              <a:pPr/>
              <a:t>272</a:t>
            </a:fld>
            <a:endParaRPr lang="en-GB"/>
          </a:p>
        </p:txBody>
      </p:sp>
      <p:sp>
        <p:nvSpPr>
          <p:cNvPr id="5775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75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8562" name="Rectangle 8"/>
          <p:cNvSpPr>
            <a:spLocks noGrp="1" noChangeArrowheads="1"/>
          </p:cNvSpPr>
          <p:nvPr>
            <p:ph type="sldNum" sz="quarter"/>
          </p:nvPr>
        </p:nvSpPr>
        <p:spPr>
          <a:noFill/>
        </p:spPr>
        <p:txBody>
          <a:bodyPr/>
          <a:lstStyle/>
          <a:p>
            <a:fld id="{B1B30C9C-5D24-4B77-B932-76D4F38765F6}" type="slidenum">
              <a:rPr lang="en-GB"/>
              <a:pPr/>
              <a:t>273</a:t>
            </a:fld>
            <a:endParaRPr lang="en-GB"/>
          </a:p>
        </p:txBody>
      </p:sp>
      <p:sp>
        <p:nvSpPr>
          <p:cNvPr id="5785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85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9586" name="Rectangle 8"/>
          <p:cNvSpPr>
            <a:spLocks noGrp="1" noChangeArrowheads="1"/>
          </p:cNvSpPr>
          <p:nvPr>
            <p:ph type="sldNum" sz="quarter"/>
          </p:nvPr>
        </p:nvSpPr>
        <p:spPr>
          <a:noFill/>
        </p:spPr>
        <p:txBody>
          <a:bodyPr/>
          <a:lstStyle/>
          <a:p>
            <a:fld id="{59BA44FF-53E1-40DD-A82B-19C85B27E519}" type="slidenum">
              <a:rPr lang="en-GB"/>
              <a:pPr/>
              <a:t>274</a:t>
            </a:fld>
            <a:endParaRPr lang="en-GB"/>
          </a:p>
        </p:txBody>
      </p:sp>
      <p:sp>
        <p:nvSpPr>
          <p:cNvPr id="5795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795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0610" name="Rectangle 8"/>
          <p:cNvSpPr>
            <a:spLocks noGrp="1" noChangeArrowheads="1"/>
          </p:cNvSpPr>
          <p:nvPr>
            <p:ph type="sldNum" sz="quarter"/>
          </p:nvPr>
        </p:nvSpPr>
        <p:spPr>
          <a:noFill/>
        </p:spPr>
        <p:txBody>
          <a:bodyPr/>
          <a:lstStyle/>
          <a:p>
            <a:fld id="{5AEB2EFE-BA93-41FC-8569-22745F8D810C}" type="slidenum">
              <a:rPr lang="en-GB"/>
              <a:pPr/>
              <a:t>275</a:t>
            </a:fld>
            <a:endParaRPr lang="en-GB"/>
          </a:p>
        </p:txBody>
      </p:sp>
      <p:sp>
        <p:nvSpPr>
          <p:cNvPr id="5806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06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1634" name="Rectangle 8"/>
          <p:cNvSpPr>
            <a:spLocks noGrp="1" noChangeArrowheads="1"/>
          </p:cNvSpPr>
          <p:nvPr>
            <p:ph type="sldNum" sz="quarter"/>
          </p:nvPr>
        </p:nvSpPr>
        <p:spPr>
          <a:noFill/>
        </p:spPr>
        <p:txBody>
          <a:bodyPr/>
          <a:lstStyle/>
          <a:p>
            <a:fld id="{215B9D54-E977-4C50-BFE4-8892646BC696}" type="slidenum">
              <a:rPr lang="en-GB"/>
              <a:pPr/>
              <a:t>276</a:t>
            </a:fld>
            <a:endParaRPr lang="en-GB"/>
          </a:p>
        </p:txBody>
      </p:sp>
      <p:sp>
        <p:nvSpPr>
          <p:cNvPr id="5816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16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2658" name="Rectangle 8"/>
          <p:cNvSpPr>
            <a:spLocks noGrp="1" noChangeArrowheads="1"/>
          </p:cNvSpPr>
          <p:nvPr>
            <p:ph type="sldNum" sz="quarter"/>
          </p:nvPr>
        </p:nvSpPr>
        <p:spPr>
          <a:noFill/>
        </p:spPr>
        <p:txBody>
          <a:bodyPr/>
          <a:lstStyle/>
          <a:p>
            <a:fld id="{DBF3A433-0234-40A3-9166-B8FF5AEE45FD}" type="slidenum">
              <a:rPr lang="en-GB"/>
              <a:pPr/>
              <a:t>277</a:t>
            </a:fld>
            <a:endParaRPr lang="en-GB"/>
          </a:p>
        </p:txBody>
      </p:sp>
      <p:sp>
        <p:nvSpPr>
          <p:cNvPr id="5826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26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82" name="Rectangle 8"/>
          <p:cNvSpPr>
            <a:spLocks noGrp="1" noChangeArrowheads="1"/>
          </p:cNvSpPr>
          <p:nvPr>
            <p:ph type="sldNum" sz="quarter"/>
          </p:nvPr>
        </p:nvSpPr>
        <p:spPr>
          <a:noFill/>
        </p:spPr>
        <p:txBody>
          <a:bodyPr/>
          <a:lstStyle/>
          <a:p>
            <a:fld id="{3710BFF4-9C5D-4228-B31D-F5F4F36B43F1}" type="slidenum">
              <a:rPr lang="en-GB"/>
              <a:pPr/>
              <a:t>278</a:t>
            </a:fld>
            <a:endParaRPr lang="en-GB"/>
          </a:p>
        </p:txBody>
      </p:sp>
      <p:sp>
        <p:nvSpPr>
          <p:cNvPr id="5836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36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4706" name="Rectangle 8"/>
          <p:cNvSpPr>
            <a:spLocks noGrp="1" noChangeArrowheads="1"/>
          </p:cNvSpPr>
          <p:nvPr>
            <p:ph type="sldNum" sz="quarter"/>
          </p:nvPr>
        </p:nvSpPr>
        <p:spPr>
          <a:noFill/>
        </p:spPr>
        <p:txBody>
          <a:bodyPr/>
          <a:lstStyle/>
          <a:p>
            <a:fld id="{F014D611-61EC-4B4A-9F88-65C523EBD20E}" type="slidenum">
              <a:rPr lang="en-GB"/>
              <a:pPr/>
              <a:t>279</a:t>
            </a:fld>
            <a:endParaRPr lang="en-GB"/>
          </a:p>
        </p:txBody>
      </p:sp>
      <p:sp>
        <p:nvSpPr>
          <p:cNvPr id="5847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47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82" name="Rectangle 8"/>
          <p:cNvSpPr>
            <a:spLocks noGrp="1" noChangeArrowheads="1"/>
          </p:cNvSpPr>
          <p:nvPr>
            <p:ph type="sldNum" sz="quarter"/>
          </p:nvPr>
        </p:nvSpPr>
        <p:spPr>
          <a:noFill/>
        </p:spPr>
        <p:txBody>
          <a:bodyPr/>
          <a:lstStyle/>
          <a:p>
            <a:fld id="{36D81ECF-1948-4443-AEED-31555A9017FF}" type="slidenum">
              <a:rPr lang="en-GB"/>
              <a:pPr/>
              <a:t>28</a:t>
            </a:fld>
            <a:endParaRPr lang="en-GB"/>
          </a:p>
        </p:txBody>
      </p:sp>
      <p:sp>
        <p:nvSpPr>
          <p:cNvPr id="3276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76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5730" name="Rectangle 8"/>
          <p:cNvSpPr>
            <a:spLocks noGrp="1" noChangeArrowheads="1"/>
          </p:cNvSpPr>
          <p:nvPr>
            <p:ph type="sldNum" sz="quarter"/>
          </p:nvPr>
        </p:nvSpPr>
        <p:spPr>
          <a:noFill/>
        </p:spPr>
        <p:txBody>
          <a:bodyPr/>
          <a:lstStyle/>
          <a:p>
            <a:fld id="{0AED699F-9C6B-427B-B79E-FF6C7842FC86}" type="slidenum">
              <a:rPr lang="en-GB"/>
              <a:pPr/>
              <a:t>280</a:t>
            </a:fld>
            <a:endParaRPr lang="en-GB"/>
          </a:p>
        </p:txBody>
      </p:sp>
      <p:sp>
        <p:nvSpPr>
          <p:cNvPr id="5857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57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6754" name="Rectangle 8"/>
          <p:cNvSpPr>
            <a:spLocks noGrp="1" noChangeArrowheads="1"/>
          </p:cNvSpPr>
          <p:nvPr>
            <p:ph type="sldNum" sz="quarter"/>
          </p:nvPr>
        </p:nvSpPr>
        <p:spPr>
          <a:noFill/>
        </p:spPr>
        <p:txBody>
          <a:bodyPr/>
          <a:lstStyle/>
          <a:p>
            <a:fld id="{11ABF475-0545-4AAB-A1AB-FB33BA089501}" type="slidenum">
              <a:rPr lang="en-GB"/>
              <a:pPr/>
              <a:t>281</a:t>
            </a:fld>
            <a:endParaRPr lang="en-GB"/>
          </a:p>
        </p:txBody>
      </p:sp>
      <p:sp>
        <p:nvSpPr>
          <p:cNvPr id="5867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67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7778" name="Rectangle 8"/>
          <p:cNvSpPr>
            <a:spLocks noGrp="1" noChangeArrowheads="1"/>
          </p:cNvSpPr>
          <p:nvPr>
            <p:ph type="sldNum" sz="quarter"/>
          </p:nvPr>
        </p:nvSpPr>
        <p:spPr>
          <a:noFill/>
        </p:spPr>
        <p:txBody>
          <a:bodyPr/>
          <a:lstStyle/>
          <a:p>
            <a:fld id="{163F24E0-FEEC-4A64-82CD-0444CA9AEA4D}" type="slidenum">
              <a:rPr lang="en-GB"/>
              <a:pPr/>
              <a:t>282</a:t>
            </a:fld>
            <a:endParaRPr lang="en-GB"/>
          </a:p>
        </p:txBody>
      </p:sp>
      <p:sp>
        <p:nvSpPr>
          <p:cNvPr id="5877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77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8802" name="Rectangle 8"/>
          <p:cNvSpPr>
            <a:spLocks noGrp="1" noChangeArrowheads="1"/>
          </p:cNvSpPr>
          <p:nvPr>
            <p:ph type="sldNum" sz="quarter"/>
          </p:nvPr>
        </p:nvSpPr>
        <p:spPr>
          <a:noFill/>
        </p:spPr>
        <p:txBody>
          <a:bodyPr/>
          <a:lstStyle/>
          <a:p>
            <a:fld id="{5AF3C7AB-ECE9-4473-B2C9-14AFF0342517}" type="slidenum">
              <a:rPr lang="en-GB"/>
              <a:pPr/>
              <a:t>283</a:t>
            </a:fld>
            <a:endParaRPr lang="en-GB"/>
          </a:p>
        </p:txBody>
      </p:sp>
      <p:sp>
        <p:nvSpPr>
          <p:cNvPr id="5888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88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9826" name="Rectangle 8"/>
          <p:cNvSpPr>
            <a:spLocks noGrp="1" noChangeArrowheads="1"/>
          </p:cNvSpPr>
          <p:nvPr>
            <p:ph type="sldNum" sz="quarter"/>
          </p:nvPr>
        </p:nvSpPr>
        <p:spPr>
          <a:noFill/>
        </p:spPr>
        <p:txBody>
          <a:bodyPr/>
          <a:lstStyle/>
          <a:p>
            <a:fld id="{9DCB98FE-3042-4729-844C-9C4FA817028F}" type="slidenum">
              <a:rPr lang="en-GB"/>
              <a:pPr/>
              <a:t>284</a:t>
            </a:fld>
            <a:endParaRPr lang="en-GB"/>
          </a:p>
        </p:txBody>
      </p:sp>
      <p:sp>
        <p:nvSpPr>
          <p:cNvPr id="5898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898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0850" name="Rectangle 8"/>
          <p:cNvSpPr>
            <a:spLocks noGrp="1" noChangeArrowheads="1"/>
          </p:cNvSpPr>
          <p:nvPr>
            <p:ph type="sldNum" sz="quarter"/>
          </p:nvPr>
        </p:nvSpPr>
        <p:spPr>
          <a:noFill/>
        </p:spPr>
        <p:txBody>
          <a:bodyPr/>
          <a:lstStyle/>
          <a:p>
            <a:fld id="{7BDBB57F-44D9-4E89-9436-A006B1471C20}" type="slidenum">
              <a:rPr lang="en-GB"/>
              <a:pPr/>
              <a:t>285</a:t>
            </a:fld>
            <a:endParaRPr lang="en-GB"/>
          </a:p>
        </p:txBody>
      </p:sp>
      <p:sp>
        <p:nvSpPr>
          <p:cNvPr id="5908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908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1874" name="Rectangle 8"/>
          <p:cNvSpPr>
            <a:spLocks noGrp="1" noChangeArrowheads="1"/>
          </p:cNvSpPr>
          <p:nvPr>
            <p:ph type="sldNum" sz="quarter"/>
          </p:nvPr>
        </p:nvSpPr>
        <p:spPr>
          <a:noFill/>
        </p:spPr>
        <p:txBody>
          <a:bodyPr/>
          <a:lstStyle/>
          <a:p>
            <a:fld id="{D9E97670-3C45-41ED-93D3-10D9C1207B69}" type="slidenum">
              <a:rPr lang="en-GB"/>
              <a:pPr/>
              <a:t>286</a:t>
            </a:fld>
            <a:endParaRPr lang="en-GB"/>
          </a:p>
        </p:txBody>
      </p:sp>
      <p:sp>
        <p:nvSpPr>
          <p:cNvPr id="5918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918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2898" name="Rectangle 8"/>
          <p:cNvSpPr>
            <a:spLocks noGrp="1" noChangeArrowheads="1"/>
          </p:cNvSpPr>
          <p:nvPr>
            <p:ph type="sldNum" sz="quarter"/>
          </p:nvPr>
        </p:nvSpPr>
        <p:spPr>
          <a:noFill/>
        </p:spPr>
        <p:txBody>
          <a:bodyPr/>
          <a:lstStyle/>
          <a:p>
            <a:fld id="{8DD9CA7E-BE12-4956-9701-3E6E0598C439}" type="slidenum">
              <a:rPr lang="en-GB"/>
              <a:pPr/>
              <a:t>287</a:t>
            </a:fld>
            <a:endParaRPr lang="en-GB"/>
          </a:p>
        </p:txBody>
      </p:sp>
      <p:sp>
        <p:nvSpPr>
          <p:cNvPr id="5928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929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22" name="Rectangle 8"/>
          <p:cNvSpPr>
            <a:spLocks noGrp="1" noChangeArrowheads="1"/>
          </p:cNvSpPr>
          <p:nvPr>
            <p:ph type="sldNum" sz="quarter"/>
          </p:nvPr>
        </p:nvSpPr>
        <p:spPr>
          <a:noFill/>
        </p:spPr>
        <p:txBody>
          <a:bodyPr/>
          <a:lstStyle/>
          <a:p>
            <a:fld id="{F8F2193E-63E1-4DB9-B919-D73C567E2444}" type="slidenum">
              <a:rPr lang="en-GB"/>
              <a:pPr/>
              <a:t>288</a:t>
            </a:fld>
            <a:endParaRPr lang="en-GB"/>
          </a:p>
        </p:txBody>
      </p:sp>
      <p:sp>
        <p:nvSpPr>
          <p:cNvPr id="5939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939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4946" name="Rectangle 8"/>
          <p:cNvSpPr>
            <a:spLocks noGrp="1" noChangeArrowheads="1"/>
          </p:cNvSpPr>
          <p:nvPr>
            <p:ph type="sldNum" sz="quarter"/>
          </p:nvPr>
        </p:nvSpPr>
        <p:spPr>
          <a:noFill/>
        </p:spPr>
        <p:txBody>
          <a:bodyPr/>
          <a:lstStyle/>
          <a:p>
            <a:fld id="{C6359B2F-33DB-4815-B772-857BAEBC35A1}" type="slidenum">
              <a:rPr lang="en-GB"/>
              <a:pPr/>
              <a:t>289</a:t>
            </a:fld>
            <a:endParaRPr lang="en-GB"/>
          </a:p>
        </p:txBody>
      </p:sp>
      <p:sp>
        <p:nvSpPr>
          <p:cNvPr id="5949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5949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8706" name="Rectangle 8"/>
          <p:cNvSpPr>
            <a:spLocks noGrp="1" noChangeArrowheads="1"/>
          </p:cNvSpPr>
          <p:nvPr>
            <p:ph type="sldNum" sz="quarter"/>
          </p:nvPr>
        </p:nvSpPr>
        <p:spPr>
          <a:noFill/>
        </p:spPr>
        <p:txBody>
          <a:bodyPr/>
          <a:lstStyle/>
          <a:p>
            <a:fld id="{398BA678-52C5-4A38-BBAA-B6976D2C1D27}" type="slidenum">
              <a:rPr lang="en-GB"/>
              <a:pPr/>
              <a:t>29</a:t>
            </a:fld>
            <a:endParaRPr lang="en-GB"/>
          </a:p>
        </p:txBody>
      </p:sp>
      <p:sp>
        <p:nvSpPr>
          <p:cNvPr id="3287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87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8"/>
          <p:cNvSpPr>
            <a:spLocks noGrp="1" noChangeArrowheads="1"/>
          </p:cNvSpPr>
          <p:nvPr>
            <p:ph type="sldNum" sz="quarter"/>
          </p:nvPr>
        </p:nvSpPr>
        <p:spPr>
          <a:noFill/>
        </p:spPr>
        <p:txBody>
          <a:bodyPr/>
          <a:lstStyle/>
          <a:p>
            <a:fld id="{7B3BD1A6-F7C5-4E68-951E-D50FB6CEA89F}" type="slidenum">
              <a:rPr lang="en-GB"/>
              <a:pPr/>
              <a:t>3</a:t>
            </a:fld>
            <a:endParaRPr lang="en-GB"/>
          </a:p>
        </p:txBody>
      </p:sp>
      <p:sp>
        <p:nvSpPr>
          <p:cNvPr id="3020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20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730" name="Rectangle 8"/>
          <p:cNvSpPr>
            <a:spLocks noGrp="1" noChangeArrowheads="1"/>
          </p:cNvSpPr>
          <p:nvPr>
            <p:ph type="sldNum" sz="quarter"/>
          </p:nvPr>
        </p:nvSpPr>
        <p:spPr>
          <a:noFill/>
        </p:spPr>
        <p:txBody>
          <a:bodyPr/>
          <a:lstStyle/>
          <a:p>
            <a:fld id="{17F8444F-CCC0-4552-BABB-D16E7B9B33FB}" type="slidenum">
              <a:rPr lang="en-GB"/>
              <a:pPr/>
              <a:t>30</a:t>
            </a:fld>
            <a:endParaRPr lang="en-GB"/>
          </a:p>
        </p:txBody>
      </p:sp>
      <p:sp>
        <p:nvSpPr>
          <p:cNvPr id="3297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297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754" name="Rectangle 8"/>
          <p:cNvSpPr>
            <a:spLocks noGrp="1" noChangeArrowheads="1"/>
          </p:cNvSpPr>
          <p:nvPr>
            <p:ph type="sldNum" sz="quarter"/>
          </p:nvPr>
        </p:nvSpPr>
        <p:spPr>
          <a:noFill/>
        </p:spPr>
        <p:txBody>
          <a:bodyPr/>
          <a:lstStyle/>
          <a:p>
            <a:fld id="{6A9FAB33-75FF-4DC5-B27D-C1EDC1B5B8EB}" type="slidenum">
              <a:rPr lang="en-GB"/>
              <a:pPr/>
              <a:t>31</a:t>
            </a:fld>
            <a:endParaRPr lang="en-GB"/>
          </a:p>
        </p:txBody>
      </p:sp>
      <p:sp>
        <p:nvSpPr>
          <p:cNvPr id="3307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07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1778" name="Rectangle 8"/>
          <p:cNvSpPr>
            <a:spLocks noGrp="1" noChangeArrowheads="1"/>
          </p:cNvSpPr>
          <p:nvPr>
            <p:ph type="sldNum" sz="quarter"/>
          </p:nvPr>
        </p:nvSpPr>
        <p:spPr>
          <a:noFill/>
        </p:spPr>
        <p:txBody>
          <a:bodyPr/>
          <a:lstStyle/>
          <a:p>
            <a:fld id="{C12D6C2B-0587-4BC5-979F-11486312645A}" type="slidenum">
              <a:rPr lang="en-GB"/>
              <a:pPr/>
              <a:t>32</a:t>
            </a:fld>
            <a:endParaRPr lang="en-GB"/>
          </a:p>
        </p:txBody>
      </p:sp>
      <p:sp>
        <p:nvSpPr>
          <p:cNvPr id="3317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17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2802" name="Rectangle 8"/>
          <p:cNvSpPr>
            <a:spLocks noGrp="1" noChangeArrowheads="1"/>
          </p:cNvSpPr>
          <p:nvPr>
            <p:ph type="sldNum" sz="quarter"/>
          </p:nvPr>
        </p:nvSpPr>
        <p:spPr>
          <a:noFill/>
        </p:spPr>
        <p:txBody>
          <a:bodyPr/>
          <a:lstStyle/>
          <a:p>
            <a:fld id="{03D9EC8F-0C85-46DB-9BEA-BD3F9E55979D}" type="slidenum">
              <a:rPr lang="en-GB"/>
              <a:pPr/>
              <a:t>33</a:t>
            </a:fld>
            <a:endParaRPr lang="en-GB"/>
          </a:p>
        </p:txBody>
      </p:sp>
      <p:sp>
        <p:nvSpPr>
          <p:cNvPr id="3328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28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826" name="Rectangle 8"/>
          <p:cNvSpPr>
            <a:spLocks noGrp="1" noChangeArrowheads="1"/>
          </p:cNvSpPr>
          <p:nvPr>
            <p:ph type="sldNum" sz="quarter"/>
          </p:nvPr>
        </p:nvSpPr>
        <p:spPr>
          <a:noFill/>
        </p:spPr>
        <p:txBody>
          <a:bodyPr/>
          <a:lstStyle/>
          <a:p>
            <a:fld id="{9D207747-5E26-49A7-A7A0-D6A8D0AE5920}" type="slidenum">
              <a:rPr lang="en-GB"/>
              <a:pPr/>
              <a:t>34</a:t>
            </a:fld>
            <a:endParaRPr lang="en-GB"/>
          </a:p>
        </p:txBody>
      </p:sp>
      <p:sp>
        <p:nvSpPr>
          <p:cNvPr id="3338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38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4850" name="Rectangle 8"/>
          <p:cNvSpPr>
            <a:spLocks noGrp="1" noChangeArrowheads="1"/>
          </p:cNvSpPr>
          <p:nvPr>
            <p:ph type="sldNum" sz="quarter"/>
          </p:nvPr>
        </p:nvSpPr>
        <p:spPr>
          <a:noFill/>
        </p:spPr>
        <p:txBody>
          <a:bodyPr/>
          <a:lstStyle/>
          <a:p>
            <a:fld id="{D9B59A61-7BED-4998-955F-D429461EE8FD}" type="slidenum">
              <a:rPr lang="en-GB"/>
              <a:pPr/>
              <a:t>35</a:t>
            </a:fld>
            <a:endParaRPr lang="en-GB"/>
          </a:p>
        </p:txBody>
      </p:sp>
      <p:sp>
        <p:nvSpPr>
          <p:cNvPr id="3348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48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874" name="Rectangle 8"/>
          <p:cNvSpPr>
            <a:spLocks noGrp="1" noChangeArrowheads="1"/>
          </p:cNvSpPr>
          <p:nvPr>
            <p:ph type="sldNum" sz="quarter"/>
          </p:nvPr>
        </p:nvSpPr>
        <p:spPr>
          <a:noFill/>
        </p:spPr>
        <p:txBody>
          <a:bodyPr/>
          <a:lstStyle/>
          <a:p>
            <a:fld id="{AFA4AACD-4ADF-4603-B77D-40D4F77661FD}" type="slidenum">
              <a:rPr lang="en-GB"/>
              <a:pPr/>
              <a:t>36</a:t>
            </a:fld>
            <a:endParaRPr lang="en-GB"/>
          </a:p>
        </p:txBody>
      </p:sp>
      <p:sp>
        <p:nvSpPr>
          <p:cNvPr id="3358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58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6898" name="Rectangle 8"/>
          <p:cNvSpPr>
            <a:spLocks noGrp="1" noChangeArrowheads="1"/>
          </p:cNvSpPr>
          <p:nvPr>
            <p:ph type="sldNum" sz="quarter"/>
          </p:nvPr>
        </p:nvSpPr>
        <p:spPr>
          <a:noFill/>
        </p:spPr>
        <p:txBody>
          <a:bodyPr/>
          <a:lstStyle/>
          <a:p>
            <a:fld id="{2B61EEBB-B96D-4FF6-B6DF-EAF3502779B6}" type="slidenum">
              <a:rPr lang="en-GB"/>
              <a:pPr/>
              <a:t>37</a:t>
            </a:fld>
            <a:endParaRPr lang="en-GB"/>
          </a:p>
        </p:txBody>
      </p:sp>
      <p:sp>
        <p:nvSpPr>
          <p:cNvPr id="3368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69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22" name="Rectangle 8"/>
          <p:cNvSpPr>
            <a:spLocks noGrp="1" noChangeArrowheads="1"/>
          </p:cNvSpPr>
          <p:nvPr>
            <p:ph type="sldNum" sz="quarter"/>
          </p:nvPr>
        </p:nvSpPr>
        <p:spPr>
          <a:noFill/>
        </p:spPr>
        <p:txBody>
          <a:bodyPr/>
          <a:lstStyle/>
          <a:p>
            <a:fld id="{90C36AE9-585E-4A48-9955-46A977FF6D66}" type="slidenum">
              <a:rPr lang="en-GB"/>
              <a:pPr/>
              <a:t>38</a:t>
            </a:fld>
            <a:endParaRPr lang="en-GB"/>
          </a:p>
        </p:txBody>
      </p:sp>
      <p:sp>
        <p:nvSpPr>
          <p:cNvPr id="3379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79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8946" name="Rectangle 8"/>
          <p:cNvSpPr>
            <a:spLocks noGrp="1" noChangeArrowheads="1"/>
          </p:cNvSpPr>
          <p:nvPr>
            <p:ph type="sldNum" sz="quarter"/>
          </p:nvPr>
        </p:nvSpPr>
        <p:spPr>
          <a:noFill/>
        </p:spPr>
        <p:txBody>
          <a:bodyPr/>
          <a:lstStyle/>
          <a:p>
            <a:fld id="{8182749A-960F-48D9-B6EA-FDB87348B3A0}" type="slidenum">
              <a:rPr lang="en-GB"/>
              <a:pPr/>
              <a:t>39</a:t>
            </a:fld>
            <a:endParaRPr lang="en-GB"/>
          </a:p>
        </p:txBody>
      </p:sp>
      <p:sp>
        <p:nvSpPr>
          <p:cNvPr id="3389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89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3106" name="Rectangle 8"/>
          <p:cNvSpPr>
            <a:spLocks noGrp="1" noChangeArrowheads="1"/>
          </p:cNvSpPr>
          <p:nvPr>
            <p:ph type="sldNum" sz="quarter"/>
          </p:nvPr>
        </p:nvSpPr>
        <p:spPr>
          <a:noFill/>
        </p:spPr>
        <p:txBody>
          <a:bodyPr/>
          <a:lstStyle/>
          <a:p>
            <a:fld id="{FF457EDE-0868-4AA1-83A9-4878A2B307FC}" type="slidenum">
              <a:rPr lang="en-GB"/>
              <a:pPr/>
              <a:t>4</a:t>
            </a:fld>
            <a:endParaRPr lang="en-GB"/>
          </a:p>
        </p:txBody>
      </p:sp>
      <p:sp>
        <p:nvSpPr>
          <p:cNvPr id="3031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IN"/>
          </a:p>
        </p:txBody>
      </p:sp>
      <p:sp>
        <p:nvSpPr>
          <p:cNvPr id="3031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9970" name="Rectangle 8"/>
          <p:cNvSpPr>
            <a:spLocks noGrp="1" noChangeArrowheads="1"/>
          </p:cNvSpPr>
          <p:nvPr>
            <p:ph type="sldNum" sz="quarter"/>
          </p:nvPr>
        </p:nvSpPr>
        <p:spPr>
          <a:noFill/>
        </p:spPr>
        <p:txBody>
          <a:bodyPr/>
          <a:lstStyle/>
          <a:p>
            <a:fld id="{ED8D3ADD-2436-48BB-804A-6CACD5546926}" type="slidenum">
              <a:rPr lang="en-GB"/>
              <a:pPr/>
              <a:t>40</a:t>
            </a:fld>
            <a:endParaRPr lang="en-GB"/>
          </a:p>
        </p:txBody>
      </p:sp>
      <p:sp>
        <p:nvSpPr>
          <p:cNvPr id="3399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399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0994" name="Rectangle 8"/>
          <p:cNvSpPr>
            <a:spLocks noGrp="1" noChangeArrowheads="1"/>
          </p:cNvSpPr>
          <p:nvPr>
            <p:ph type="sldNum" sz="quarter"/>
          </p:nvPr>
        </p:nvSpPr>
        <p:spPr>
          <a:noFill/>
        </p:spPr>
        <p:txBody>
          <a:bodyPr/>
          <a:lstStyle/>
          <a:p>
            <a:fld id="{90D6F84D-D079-4C89-B8D1-7E96653D9A8F}" type="slidenum">
              <a:rPr lang="en-GB"/>
              <a:pPr/>
              <a:t>41</a:t>
            </a:fld>
            <a:endParaRPr lang="en-GB"/>
          </a:p>
        </p:txBody>
      </p:sp>
      <p:sp>
        <p:nvSpPr>
          <p:cNvPr id="3409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09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2018" name="Rectangle 8"/>
          <p:cNvSpPr>
            <a:spLocks noGrp="1" noChangeArrowheads="1"/>
          </p:cNvSpPr>
          <p:nvPr>
            <p:ph type="sldNum" sz="quarter"/>
          </p:nvPr>
        </p:nvSpPr>
        <p:spPr>
          <a:noFill/>
        </p:spPr>
        <p:txBody>
          <a:bodyPr/>
          <a:lstStyle/>
          <a:p>
            <a:fld id="{148CEEA0-D088-4E65-8515-5CE930E6C0FE}" type="slidenum">
              <a:rPr lang="en-GB"/>
              <a:pPr/>
              <a:t>42</a:t>
            </a:fld>
            <a:endParaRPr lang="en-GB"/>
          </a:p>
        </p:txBody>
      </p:sp>
      <p:sp>
        <p:nvSpPr>
          <p:cNvPr id="3420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20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3042" name="Rectangle 8"/>
          <p:cNvSpPr>
            <a:spLocks noGrp="1" noChangeArrowheads="1"/>
          </p:cNvSpPr>
          <p:nvPr>
            <p:ph type="sldNum" sz="quarter"/>
          </p:nvPr>
        </p:nvSpPr>
        <p:spPr>
          <a:noFill/>
        </p:spPr>
        <p:txBody>
          <a:bodyPr/>
          <a:lstStyle/>
          <a:p>
            <a:fld id="{A4A42BA7-CD8E-4317-A2E8-E40E5A17F80B}" type="slidenum">
              <a:rPr lang="en-GB"/>
              <a:pPr/>
              <a:t>43</a:t>
            </a:fld>
            <a:endParaRPr lang="en-GB"/>
          </a:p>
        </p:txBody>
      </p:sp>
      <p:sp>
        <p:nvSpPr>
          <p:cNvPr id="3430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30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066" name="Rectangle 8"/>
          <p:cNvSpPr>
            <a:spLocks noGrp="1" noChangeArrowheads="1"/>
          </p:cNvSpPr>
          <p:nvPr>
            <p:ph type="sldNum" sz="quarter"/>
          </p:nvPr>
        </p:nvSpPr>
        <p:spPr>
          <a:noFill/>
        </p:spPr>
        <p:txBody>
          <a:bodyPr/>
          <a:lstStyle/>
          <a:p>
            <a:fld id="{0A498938-C769-458F-B0E6-27D285B442CF}" type="slidenum">
              <a:rPr lang="en-GB"/>
              <a:pPr/>
              <a:t>44</a:t>
            </a:fld>
            <a:endParaRPr lang="en-GB"/>
          </a:p>
        </p:txBody>
      </p:sp>
      <p:sp>
        <p:nvSpPr>
          <p:cNvPr id="3440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40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5090" name="Rectangle 8"/>
          <p:cNvSpPr>
            <a:spLocks noGrp="1" noChangeArrowheads="1"/>
          </p:cNvSpPr>
          <p:nvPr>
            <p:ph type="sldNum" sz="quarter"/>
          </p:nvPr>
        </p:nvSpPr>
        <p:spPr>
          <a:noFill/>
        </p:spPr>
        <p:txBody>
          <a:bodyPr/>
          <a:lstStyle/>
          <a:p>
            <a:fld id="{D734E036-D3D4-486E-BC54-8B55828E1DBA}" type="slidenum">
              <a:rPr lang="en-GB"/>
              <a:pPr/>
              <a:t>45</a:t>
            </a:fld>
            <a:endParaRPr lang="en-GB"/>
          </a:p>
        </p:txBody>
      </p:sp>
      <p:sp>
        <p:nvSpPr>
          <p:cNvPr id="3450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50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114" name="Rectangle 8"/>
          <p:cNvSpPr>
            <a:spLocks noGrp="1" noChangeArrowheads="1"/>
          </p:cNvSpPr>
          <p:nvPr>
            <p:ph type="sldNum" sz="quarter"/>
          </p:nvPr>
        </p:nvSpPr>
        <p:spPr>
          <a:noFill/>
        </p:spPr>
        <p:txBody>
          <a:bodyPr/>
          <a:lstStyle/>
          <a:p>
            <a:fld id="{76577879-D473-4654-B688-B048D1EC738D}" type="slidenum">
              <a:rPr lang="en-GB"/>
              <a:pPr/>
              <a:t>46</a:t>
            </a:fld>
            <a:endParaRPr lang="en-GB"/>
          </a:p>
        </p:txBody>
      </p:sp>
      <p:sp>
        <p:nvSpPr>
          <p:cNvPr id="3461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61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138" name="Rectangle 8"/>
          <p:cNvSpPr>
            <a:spLocks noGrp="1" noChangeArrowheads="1"/>
          </p:cNvSpPr>
          <p:nvPr>
            <p:ph type="sldNum" sz="quarter"/>
          </p:nvPr>
        </p:nvSpPr>
        <p:spPr>
          <a:noFill/>
        </p:spPr>
        <p:txBody>
          <a:bodyPr/>
          <a:lstStyle/>
          <a:p>
            <a:fld id="{F717C46B-A651-40E1-AF82-AEA902F6E80E}" type="slidenum">
              <a:rPr lang="en-GB"/>
              <a:pPr/>
              <a:t>47</a:t>
            </a:fld>
            <a:endParaRPr lang="en-GB"/>
          </a:p>
        </p:txBody>
      </p:sp>
      <p:sp>
        <p:nvSpPr>
          <p:cNvPr id="3471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71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62" name="Rectangle 8"/>
          <p:cNvSpPr>
            <a:spLocks noGrp="1" noChangeArrowheads="1"/>
          </p:cNvSpPr>
          <p:nvPr>
            <p:ph type="sldNum" sz="quarter"/>
          </p:nvPr>
        </p:nvSpPr>
        <p:spPr>
          <a:noFill/>
        </p:spPr>
        <p:txBody>
          <a:bodyPr/>
          <a:lstStyle/>
          <a:p>
            <a:fld id="{764FCD70-BEF5-4EAD-8470-BA9733566FD4}" type="slidenum">
              <a:rPr lang="en-GB"/>
              <a:pPr/>
              <a:t>48</a:t>
            </a:fld>
            <a:endParaRPr lang="en-GB"/>
          </a:p>
        </p:txBody>
      </p:sp>
      <p:sp>
        <p:nvSpPr>
          <p:cNvPr id="3481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81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9186" name="Rectangle 8"/>
          <p:cNvSpPr>
            <a:spLocks noGrp="1" noChangeArrowheads="1"/>
          </p:cNvSpPr>
          <p:nvPr>
            <p:ph type="sldNum" sz="quarter"/>
          </p:nvPr>
        </p:nvSpPr>
        <p:spPr>
          <a:noFill/>
        </p:spPr>
        <p:txBody>
          <a:bodyPr/>
          <a:lstStyle/>
          <a:p>
            <a:fld id="{408040DE-99F1-4E2E-9449-BAD8B28C9117}" type="slidenum">
              <a:rPr lang="en-GB"/>
              <a:pPr/>
              <a:t>49</a:t>
            </a:fld>
            <a:endParaRPr lang="en-GB"/>
          </a:p>
        </p:txBody>
      </p:sp>
      <p:sp>
        <p:nvSpPr>
          <p:cNvPr id="3491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491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130" name="Rectangle 8"/>
          <p:cNvSpPr>
            <a:spLocks noGrp="1" noChangeArrowheads="1"/>
          </p:cNvSpPr>
          <p:nvPr>
            <p:ph type="sldNum" sz="quarter"/>
          </p:nvPr>
        </p:nvSpPr>
        <p:spPr>
          <a:noFill/>
        </p:spPr>
        <p:txBody>
          <a:bodyPr/>
          <a:lstStyle/>
          <a:p>
            <a:fld id="{9CCDEFFF-C777-4FFA-A038-F7BD1B7A109B}" type="slidenum">
              <a:rPr lang="en-GB"/>
              <a:pPr/>
              <a:t>5</a:t>
            </a:fld>
            <a:endParaRPr lang="en-GB"/>
          </a:p>
        </p:txBody>
      </p:sp>
      <p:sp>
        <p:nvSpPr>
          <p:cNvPr id="3041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41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0210" name="Rectangle 8"/>
          <p:cNvSpPr>
            <a:spLocks noGrp="1" noChangeArrowheads="1"/>
          </p:cNvSpPr>
          <p:nvPr>
            <p:ph type="sldNum" sz="quarter"/>
          </p:nvPr>
        </p:nvSpPr>
        <p:spPr>
          <a:noFill/>
        </p:spPr>
        <p:txBody>
          <a:bodyPr/>
          <a:lstStyle/>
          <a:p>
            <a:fld id="{FE52528E-BE47-4778-8BF7-30C3B9194369}" type="slidenum">
              <a:rPr lang="en-GB"/>
              <a:pPr/>
              <a:t>50</a:t>
            </a:fld>
            <a:endParaRPr lang="en-GB"/>
          </a:p>
        </p:txBody>
      </p:sp>
      <p:sp>
        <p:nvSpPr>
          <p:cNvPr id="3502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02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1234" name="Rectangle 8"/>
          <p:cNvSpPr>
            <a:spLocks noGrp="1" noChangeArrowheads="1"/>
          </p:cNvSpPr>
          <p:nvPr>
            <p:ph type="sldNum" sz="quarter"/>
          </p:nvPr>
        </p:nvSpPr>
        <p:spPr>
          <a:noFill/>
        </p:spPr>
        <p:txBody>
          <a:bodyPr/>
          <a:lstStyle/>
          <a:p>
            <a:fld id="{AAEA4FA3-578C-4183-9D17-7F60B670EF53}" type="slidenum">
              <a:rPr lang="en-GB"/>
              <a:pPr/>
              <a:t>51</a:t>
            </a:fld>
            <a:endParaRPr lang="en-GB"/>
          </a:p>
        </p:txBody>
      </p:sp>
      <p:sp>
        <p:nvSpPr>
          <p:cNvPr id="3512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12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258" name="Rectangle 8"/>
          <p:cNvSpPr>
            <a:spLocks noGrp="1" noChangeArrowheads="1"/>
          </p:cNvSpPr>
          <p:nvPr>
            <p:ph type="sldNum" sz="quarter"/>
          </p:nvPr>
        </p:nvSpPr>
        <p:spPr>
          <a:noFill/>
        </p:spPr>
        <p:txBody>
          <a:bodyPr/>
          <a:lstStyle/>
          <a:p>
            <a:fld id="{2A062CD2-A682-4FBF-8304-DEC9C991E0F6}" type="slidenum">
              <a:rPr lang="en-GB"/>
              <a:pPr/>
              <a:t>52</a:t>
            </a:fld>
            <a:endParaRPr lang="en-GB"/>
          </a:p>
        </p:txBody>
      </p:sp>
      <p:sp>
        <p:nvSpPr>
          <p:cNvPr id="3522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22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282" name="Rectangle 8"/>
          <p:cNvSpPr>
            <a:spLocks noGrp="1" noChangeArrowheads="1"/>
          </p:cNvSpPr>
          <p:nvPr>
            <p:ph type="sldNum" sz="quarter"/>
          </p:nvPr>
        </p:nvSpPr>
        <p:spPr>
          <a:noFill/>
        </p:spPr>
        <p:txBody>
          <a:bodyPr/>
          <a:lstStyle/>
          <a:p>
            <a:fld id="{FD7206BD-F639-4C7D-B184-65D2DA700257}" type="slidenum">
              <a:rPr lang="en-GB"/>
              <a:pPr/>
              <a:t>53</a:t>
            </a:fld>
            <a:endParaRPr lang="en-GB"/>
          </a:p>
        </p:txBody>
      </p:sp>
      <p:sp>
        <p:nvSpPr>
          <p:cNvPr id="3532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32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306" name="Rectangle 8"/>
          <p:cNvSpPr>
            <a:spLocks noGrp="1" noChangeArrowheads="1"/>
          </p:cNvSpPr>
          <p:nvPr>
            <p:ph type="sldNum" sz="quarter"/>
          </p:nvPr>
        </p:nvSpPr>
        <p:spPr>
          <a:noFill/>
        </p:spPr>
        <p:txBody>
          <a:bodyPr/>
          <a:lstStyle/>
          <a:p>
            <a:fld id="{2132028B-E424-4D05-8F9B-3DF9F9C60E34}" type="slidenum">
              <a:rPr lang="en-GB"/>
              <a:pPr/>
              <a:t>54</a:t>
            </a:fld>
            <a:endParaRPr lang="en-GB"/>
          </a:p>
        </p:txBody>
      </p:sp>
      <p:sp>
        <p:nvSpPr>
          <p:cNvPr id="3543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43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5330" name="Rectangle 8"/>
          <p:cNvSpPr>
            <a:spLocks noGrp="1" noChangeArrowheads="1"/>
          </p:cNvSpPr>
          <p:nvPr>
            <p:ph type="sldNum" sz="quarter"/>
          </p:nvPr>
        </p:nvSpPr>
        <p:spPr>
          <a:noFill/>
        </p:spPr>
        <p:txBody>
          <a:bodyPr/>
          <a:lstStyle/>
          <a:p>
            <a:fld id="{CFD0B5B5-19F3-41CE-B8DA-3CB818BB09D3}" type="slidenum">
              <a:rPr lang="en-GB"/>
              <a:pPr/>
              <a:t>55</a:t>
            </a:fld>
            <a:endParaRPr lang="en-GB"/>
          </a:p>
        </p:txBody>
      </p:sp>
      <p:sp>
        <p:nvSpPr>
          <p:cNvPr id="3553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53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6354" name="Rectangle 8"/>
          <p:cNvSpPr>
            <a:spLocks noGrp="1" noChangeArrowheads="1"/>
          </p:cNvSpPr>
          <p:nvPr>
            <p:ph type="sldNum" sz="quarter"/>
          </p:nvPr>
        </p:nvSpPr>
        <p:spPr>
          <a:noFill/>
        </p:spPr>
        <p:txBody>
          <a:bodyPr/>
          <a:lstStyle/>
          <a:p>
            <a:fld id="{64DD3E46-9A41-4FFD-B26B-1CA8A8C6F02B}" type="slidenum">
              <a:rPr lang="en-GB"/>
              <a:pPr/>
              <a:t>56</a:t>
            </a:fld>
            <a:endParaRPr lang="en-GB"/>
          </a:p>
        </p:txBody>
      </p:sp>
      <p:sp>
        <p:nvSpPr>
          <p:cNvPr id="3563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63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378" name="Rectangle 8"/>
          <p:cNvSpPr>
            <a:spLocks noGrp="1" noChangeArrowheads="1"/>
          </p:cNvSpPr>
          <p:nvPr>
            <p:ph type="sldNum" sz="quarter"/>
          </p:nvPr>
        </p:nvSpPr>
        <p:spPr>
          <a:noFill/>
        </p:spPr>
        <p:txBody>
          <a:bodyPr/>
          <a:lstStyle/>
          <a:p>
            <a:fld id="{DB39E456-6424-4F26-A979-850855CED2B1}" type="slidenum">
              <a:rPr lang="en-GB"/>
              <a:pPr/>
              <a:t>57</a:t>
            </a:fld>
            <a:endParaRPr lang="en-GB"/>
          </a:p>
        </p:txBody>
      </p:sp>
      <p:sp>
        <p:nvSpPr>
          <p:cNvPr id="3573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73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02" name="Rectangle 8"/>
          <p:cNvSpPr>
            <a:spLocks noGrp="1" noChangeArrowheads="1"/>
          </p:cNvSpPr>
          <p:nvPr>
            <p:ph type="sldNum" sz="quarter"/>
          </p:nvPr>
        </p:nvSpPr>
        <p:spPr>
          <a:noFill/>
        </p:spPr>
        <p:txBody>
          <a:bodyPr/>
          <a:lstStyle/>
          <a:p>
            <a:fld id="{1481F626-D744-432D-B702-FD331D8987D9}" type="slidenum">
              <a:rPr lang="en-GB"/>
              <a:pPr/>
              <a:t>58</a:t>
            </a:fld>
            <a:endParaRPr lang="en-GB"/>
          </a:p>
        </p:txBody>
      </p:sp>
      <p:sp>
        <p:nvSpPr>
          <p:cNvPr id="3584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84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9426" name="Rectangle 8"/>
          <p:cNvSpPr>
            <a:spLocks noGrp="1" noChangeArrowheads="1"/>
          </p:cNvSpPr>
          <p:nvPr>
            <p:ph type="sldNum" sz="quarter"/>
          </p:nvPr>
        </p:nvSpPr>
        <p:spPr>
          <a:noFill/>
        </p:spPr>
        <p:txBody>
          <a:bodyPr/>
          <a:lstStyle/>
          <a:p>
            <a:fld id="{AD7DE1E8-C1BD-44CC-A0EF-2005F890BCFB}" type="slidenum">
              <a:rPr lang="en-GB"/>
              <a:pPr/>
              <a:t>59</a:t>
            </a:fld>
            <a:endParaRPr lang="en-GB"/>
          </a:p>
        </p:txBody>
      </p:sp>
      <p:sp>
        <p:nvSpPr>
          <p:cNvPr id="3594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594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154" name="Rectangle 8"/>
          <p:cNvSpPr>
            <a:spLocks noGrp="1" noChangeArrowheads="1"/>
          </p:cNvSpPr>
          <p:nvPr>
            <p:ph type="sldNum" sz="quarter"/>
          </p:nvPr>
        </p:nvSpPr>
        <p:spPr>
          <a:noFill/>
        </p:spPr>
        <p:txBody>
          <a:bodyPr/>
          <a:lstStyle/>
          <a:p>
            <a:fld id="{FE26EC64-7303-441A-AB20-E5D355B2B20B}" type="slidenum">
              <a:rPr lang="en-GB"/>
              <a:pPr/>
              <a:t>6</a:t>
            </a:fld>
            <a:endParaRPr lang="en-GB"/>
          </a:p>
        </p:txBody>
      </p:sp>
      <p:sp>
        <p:nvSpPr>
          <p:cNvPr id="3051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51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0450" name="Rectangle 8"/>
          <p:cNvSpPr>
            <a:spLocks noGrp="1" noChangeArrowheads="1"/>
          </p:cNvSpPr>
          <p:nvPr>
            <p:ph type="sldNum" sz="quarter"/>
          </p:nvPr>
        </p:nvSpPr>
        <p:spPr>
          <a:noFill/>
        </p:spPr>
        <p:txBody>
          <a:bodyPr/>
          <a:lstStyle/>
          <a:p>
            <a:fld id="{0E1C1B69-5654-46CF-B2B3-10623D6872C9}" type="slidenum">
              <a:rPr lang="en-GB"/>
              <a:pPr/>
              <a:t>60</a:t>
            </a:fld>
            <a:endParaRPr lang="en-GB"/>
          </a:p>
        </p:txBody>
      </p:sp>
      <p:sp>
        <p:nvSpPr>
          <p:cNvPr id="3604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04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1474" name="Rectangle 8"/>
          <p:cNvSpPr>
            <a:spLocks noGrp="1" noChangeArrowheads="1"/>
          </p:cNvSpPr>
          <p:nvPr>
            <p:ph type="sldNum" sz="quarter"/>
          </p:nvPr>
        </p:nvSpPr>
        <p:spPr>
          <a:noFill/>
        </p:spPr>
        <p:txBody>
          <a:bodyPr/>
          <a:lstStyle/>
          <a:p>
            <a:fld id="{080597CF-3030-4B44-8818-C3BE5F26FC50}" type="slidenum">
              <a:rPr lang="en-GB"/>
              <a:pPr/>
              <a:t>61</a:t>
            </a:fld>
            <a:endParaRPr lang="en-GB"/>
          </a:p>
        </p:txBody>
      </p:sp>
      <p:sp>
        <p:nvSpPr>
          <p:cNvPr id="3614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14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2498" name="Rectangle 8"/>
          <p:cNvSpPr>
            <a:spLocks noGrp="1" noChangeArrowheads="1"/>
          </p:cNvSpPr>
          <p:nvPr>
            <p:ph type="sldNum" sz="quarter"/>
          </p:nvPr>
        </p:nvSpPr>
        <p:spPr>
          <a:noFill/>
        </p:spPr>
        <p:txBody>
          <a:bodyPr/>
          <a:lstStyle/>
          <a:p>
            <a:fld id="{CBFEC3AD-A112-4337-A3EB-D5EEB6B1AD94}" type="slidenum">
              <a:rPr lang="en-GB"/>
              <a:pPr/>
              <a:t>62</a:t>
            </a:fld>
            <a:endParaRPr lang="en-GB"/>
          </a:p>
        </p:txBody>
      </p:sp>
      <p:sp>
        <p:nvSpPr>
          <p:cNvPr id="3624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25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8"/>
          <p:cNvSpPr>
            <a:spLocks noGrp="1" noChangeArrowheads="1"/>
          </p:cNvSpPr>
          <p:nvPr>
            <p:ph type="sldNum" sz="quarter"/>
          </p:nvPr>
        </p:nvSpPr>
        <p:spPr>
          <a:noFill/>
        </p:spPr>
        <p:txBody>
          <a:bodyPr/>
          <a:lstStyle/>
          <a:p>
            <a:fld id="{17B32D4A-E839-41F4-94E5-8C4A6BA3F9E4}" type="slidenum">
              <a:rPr lang="en-GB"/>
              <a:pPr/>
              <a:t>63</a:t>
            </a:fld>
            <a:endParaRPr lang="en-GB"/>
          </a:p>
        </p:txBody>
      </p:sp>
      <p:sp>
        <p:nvSpPr>
          <p:cNvPr id="3635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35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4546" name="Rectangle 8"/>
          <p:cNvSpPr>
            <a:spLocks noGrp="1" noChangeArrowheads="1"/>
          </p:cNvSpPr>
          <p:nvPr>
            <p:ph type="sldNum" sz="quarter"/>
          </p:nvPr>
        </p:nvSpPr>
        <p:spPr>
          <a:noFill/>
        </p:spPr>
        <p:txBody>
          <a:bodyPr/>
          <a:lstStyle/>
          <a:p>
            <a:fld id="{78E773CE-C673-4599-9337-97ED4C185D2D}" type="slidenum">
              <a:rPr lang="en-GB"/>
              <a:pPr/>
              <a:t>64</a:t>
            </a:fld>
            <a:endParaRPr lang="en-GB"/>
          </a:p>
        </p:txBody>
      </p:sp>
      <p:sp>
        <p:nvSpPr>
          <p:cNvPr id="3645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45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5570" name="Rectangle 8"/>
          <p:cNvSpPr>
            <a:spLocks noGrp="1" noChangeArrowheads="1"/>
          </p:cNvSpPr>
          <p:nvPr>
            <p:ph type="sldNum" sz="quarter"/>
          </p:nvPr>
        </p:nvSpPr>
        <p:spPr>
          <a:noFill/>
        </p:spPr>
        <p:txBody>
          <a:bodyPr/>
          <a:lstStyle/>
          <a:p>
            <a:fld id="{BDBE020E-2403-4A9A-911B-E6C522E4CA48}" type="slidenum">
              <a:rPr lang="en-GB"/>
              <a:pPr/>
              <a:t>65</a:t>
            </a:fld>
            <a:endParaRPr lang="en-GB"/>
          </a:p>
        </p:txBody>
      </p:sp>
      <p:sp>
        <p:nvSpPr>
          <p:cNvPr id="3655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55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594" name="Rectangle 8"/>
          <p:cNvSpPr>
            <a:spLocks noGrp="1" noChangeArrowheads="1"/>
          </p:cNvSpPr>
          <p:nvPr>
            <p:ph type="sldNum" sz="quarter"/>
          </p:nvPr>
        </p:nvSpPr>
        <p:spPr>
          <a:noFill/>
        </p:spPr>
        <p:txBody>
          <a:bodyPr/>
          <a:lstStyle/>
          <a:p>
            <a:fld id="{8F0A2D01-6B08-4693-8595-39FE7198F1BC}" type="slidenum">
              <a:rPr lang="en-GB"/>
              <a:pPr/>
              <a:t>66</a:t>
            </a:fld>
            <a:endParaRPr lang="en-GB"/>
          </a:p>
        </p:txBody>
      </p:sp>
      <p:sp>
        <p:nvSpPr>
          <p:cNvPr id="3665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65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7618" name="Rectangle 8"/>
          <p:cNvSpPr>
            <a:spLocks noGrp="1" noChangeArrowheads="1"/>
          </p:cNvSpPr>
          <p:nvPr>
            <p:ph type="sldNum" sz="quarter"/>
          </p:nvPr>
        </p:nvSpPr>
        <p:spPr>
          <a:noFill/>
        </p:spPr>
        <p:txBody>
          <a:bodyPr/>
          <a:lstStyle/>
          <a:p>
            <a:fld id="{2E460423-A78B-4DC0-8706-BA8666A2CF9A}" type="slidenum">
              <a:rPr lang="en-GB"/>
              <a:pPr/>
              <a:t>67</a:t>
            </a:fld>
            <a:endParaRPr lang="en-GB"/>
          </a:p>
        </p:txBody>
      </p:sp>
      <p:sp>
        <p:nvSpPr>
          <p:cNvPr id="3676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76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8"/>
          <p:cNvSpPr>
            <a:spLocks noGrp="1" noChangeArrowheads="1"/>
          </p:cNvSpPr>
          <p:nvPr>
            <p:ph type="sldNum" sz="quarter"/>
          </p:nvPr>
        </p:nvSpPr>
        <p:spPr>
          <a:noFill/>
        </p:spPr>
        <p:txBody>
          <a:bodyPr/>
          <a:lstStyle/>
          <a:p>
            <a:fld id="{98D68C52-E751-48E1-8677-F9058A11C49F}" type="slidenum">
              <a:rPr lang="en-GB"/>
              <a:pPr/>
              <a:t>68</a:t>
            </a:fld>
            <a:endParaRPr lang="en-GB"/>
          </a:p>
        </p:txBody>
      </p:sp>
      <p:sp>
        <p:nvSpPr>
          <p:cNvPr id="3686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86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9666" name="Rectangle 8"/>
          <p:cNvSpPr>
            <a:spLocks noGrp="1" noChangeArrowheads="1"/>
          </p:cNvSpPr>
          <p:nvPr>
            <p:ph type="sldNum" sz="quarter"/>
          </p:nvPr>
        </p:nvSpPr>
        <p:spPr>
          <a:noFill/>
        </p:spPr>
        <p:txBody>
          <a:bodyPr/>
          <a:lstStyle/>
          <a:p>
            <a:fld id="{9F06A3A5-A471-48A6-AF16-EE7BEF51DD45}" type="slidenum">
              <a:rPr lang="en-GB"/>
              <a:pPr/>
              <a:t>69</a:t>
            </a:fld>
            <a:endParaRPr lang="en-GB"/>
          </a:p>
        </p:txBody>
      </p:sp>
      <p:sp>
        <p:nvSpPr>
          <p:cNvPr id="3696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696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178" name="Rectangle 8"/>
          <p:cNvSpPr>
            <a:spLocks noGrp="1" noChangeArrowheads="1"/>
          </p:cNvSpPr>
          <p:nvPr>
            <p:ph type="sldNum" sz="quarter"/>
          </p:nvPr>
        </p:nvSpPr>
        <p:spPr>
          <a:noFill/>
        </p:spPr>
        <p:txBody>
          <a:bodyPr/>
          <a:lstStyle/>
          <a:p>
            <a:fld id="{D739310D-B873-4F2A-8A3D-196B9F6D3A56}" type="slidenum">
              <a:rPr lang="en-GB"/>
              <a:pPr/>
              <a:t>7</a:t>
            </a:fld>
            <a:endParaRPr lang="en-GB"/>
          </a:p>
        </p:txBody>
      </p:sp>
      <p:sp>
        <p:nvSpPr>
          <p:cNvPr id="3061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61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8"/>
          <p:cNvSpPr>
            <a:spLocks noGrp="1" noChangeArrowheads="1"/>
          </p:cNvSpPr>
          <p:nvPr>
            <p:ph type="sldNum" sz="quarter"/>
          </p:nvPr>
        </p:nvSpPr>
        <p:spPr>
          <a:noFill/>
        </p:spPr>
        <p:txBody>
          <a:bodyPr/>
          <a:lstStyle/>
          <a:p>
            <a:fld id="{3F25EBE4-FEB6-4370-9D12-558C46D60D91}" type="slidenum">
              <a:rPr lang="en-GB"/>
              <a:pPr/>
              <a:t>70</a:t>
            </a:fld>
            <a:endParaRPr lang="en-GB"/>
          </a:p>
        </p:txBody>
      </p:sp>
      <p:sp>
        <p:nvSpPr>
          <p:cNvPr id="3706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06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1714" name="Rectangle 8"/>
          <p:cNvSpPr>
            <a:spLocks noGrp="1" noChangeArrowheads="1"/>
          </p:cNvSpPr>
          <p:nvPr>
            <p:ph type="sldNum" sz="quarter"/>
          </p:nvPr>
        </p:nvSpPr>
        <p:spPr>
          <a:noFill/>
        </p:spPr>
        <p:txBody>
          <a:bodyPr/>
          <a:lstStyle/>
          <a:p>
            <a:fld id="{404C2731-5C9F-4521-AF8F-03459399EEF5}" type="slidenum">
              <a:rPr lang="en-GB"/>
              <a:pPr/>
              <a:t>71</a:t>
            </a:fld>
            <a:endParaRPr lang="en-GB"/>
          </a:p>
        </p:txBody>
      </p:sp>
      <p:sp>
        <p:nvSpPr>
          <p:cNvPr id="3717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17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2738" name="Rectangle 8"/>
          <p:cNvSpPr>
            <a:spLocks noGrp="1" noChangeArrowheads="1"/>
          </p:cNvSpPr>
          <p:nvPr>
            <p:ph type="sldNum" sz="quarter"/>
          </p:nvPr>
        </p:nvSpPr>
        <p:spPr>
          <a:noFill/>
        </p:spPr>
        <p:txBody>
          <a:bodyPr/>
          <a:lstStyle/>
          <a:p>
            <a:fld id="{0EEA2EEF-A0CD-4C82-87D0-83C95000FBF3}" type="slidenum">
              <a:rPr lang="en-GB"/>
              <a:pPr/>
              <a:t>72</a:t>
            </a:fld>
            <a:endParaRPr lang="en-GB"/>
          </a:p>
        </p:txBody>
      </p:sp>
      <p:sp>
        <p:nvSpPr>
          <p:cNvPr id="3727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27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3762" name="Rectangle 8"/>
          <p:cNvSpPr>
            <a:spLocks noGrp="1" noChangeArrowheads="1"/>
          </p:cNvSpPr>
          <p:nvPr>
            <p:ph type="sldNum" sz="quarter"/>
          </p:nvPr>
        </p:nvSpPr>
        <p:spPr>
          <a:noFill/>
        </p:spPr>
        <p:txBody>
          <a:bodyPr/>
          <a:lstStyle/>
          <a:p>
            <a:fld id="{1A05A55E-CF0A-4298-A13D-226F6A46F037}" type="slidenum">
              <a:rPr lang="en-GB"/>
              <a:pPr/>
              <a:t>73</a:t>
            </a:fld>
            <a:endParaRPr lang="en-GB"/>
          </a:p>
        </p:txBody>
      </p:sp>
      <p:sp>
        <p:nvSpPr>
          <p:cNvPr id="3737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37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8"/>
          <p:cNvSpPr>
            <a:spLocks noGrp="1" noChangeArrowheads="1"/>
          </p:cNvSpPr>
          <p:nvPr>
            <p:ph type="sldNum" sz="quarter"/>
          </p:nvPr>
        </p:nvSpPr>
        <p:spPr>
          <a:noFill/>
        </p:spPr>
        <p:txBody>
          <a:bodyPr/>
          <a:lstStyle/>
          <a:p>
            <a:fld id="{2C3867F2-6E69-4D48-BCC4-43A4121B9AA7}" type="slidenum">
              <a:rPr lang="en-GB"/>
              <a:pPr/>
              <a:t>74</a:t>
            </a:fld>
            <a:endParaRPr lang="en-GB"/>
          </a:p>
        </p:txBody>
      </p:sp>
      <p:sp>
        <p:nvSpPr>
          <p:cNvPr id="3747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47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810" name="Rectangle 8"/>
          <p:cNvSpPr>
            <a:spLocks noGrp="1" noChangeArrowheads="1"/>
          </p:cNvSpPr>
          <p:nvPr>
            <p:ph type="sldNum" sz="quarter"/>
          </p:nvPr>
        </p:nvSpPr>
        <p:spPr>
          <a:noFill/>
        </p:spPr>
        <p:txBody>
          <a:bodyPr/>
          <a:lstStyle/>
          <a:p>
            <a:fld id="{436737DE-C182-456D-BEA1-4950CB7E3520}" type="slidenum">
              <a:rPr lang="en-GB"/>
              <a:pPr/>
              <a:t>75</a:t>
            </a:fld>
            <a:endParaRPr lang="en-GB"/>
          </a:p>
        </p:txBody>
      </p:sp>
      <p:sp>
        <p:nvSpPr>
          <p:cNvPr id="37581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581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6834" name="Rectangle 8"/>
          <p:cNvSpPr>
            <a:spLocks noGrp="1" noChangeArrowheads="1"/>
          </p:cNvSpPr>
          <p:nvPr>
            <p:ph type="sldNum" sz="quarter"/>
          </p:nvPr>
        </p:nvSpPr>
        <p:spPr>
          <a:noFill/>
        </p:spPr>
        <p:txBody>
          <a:bodyPr/>
          <a:lstStyle/>
          <a:p>
            <a:fld id="{3D37EB79-8D03-401F-945C-BBD62CA9E492}" type="slidenum">
              <a:rPr lang="en-GB"/>
              <a:pPr/>
              <a:t>76</a:t>
            </a:fld>
            <a:endParaRPr lang="en-GB"/>
          </a:p>
        </p:txBody>
      </p:sp>
      <p:sp>
        <p:nvSpPr>
          <p:cNvPr id="37683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683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7858" name="Rectangle 8"/>
          <p:cNvSpPr>
            <a:spLocks noGrp="1" noChangeArrowheads="1"/>
          </p:cNvSpPr>
          <p:nvPr>
            <p:ph type="sldNum" sz="quarter"/>
          </p:nvPr>
        </p:nvSpPr>
        <p:spPr>
          <a:noFill/>
        </p:spPr>
        <p:txBody>
          <a:bodyPr/>
          <a:lstStyle/>
          <a:p>
            <a:fld id="{51A07F64-B85F-41A2-9D3E-B9049720ADFE}" type="slidenum">
              <a:rPr lang="en-GB"/>
              <a:pPr/>
              <a:t>77</a:t>
            </a:fld>
            <a:endParaRPr lang="en-GB"/>
          </a:p>
        </p:txBody>
      </p:sp>
      <p:sp>
        <p:nvSpPr>
          <p:cNvPr id="37785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786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82" name="Rectangle 8"/>
          <p:cNvSpPr>
            <a:spLocks noGrp="1" noChangeArrowheads="1"/>
          </p:cNvSpPr>
          <p:nvPr>
            <p:ph type="sldNum" sz="quarter"/>
          </p:nvPr>
        </p:nvSpPr>
        <p:spPr>
          <a:noFill/>
        </p:spPr>
        <p:txBody>
          <a:bodyPr/>
          <a:lstStyle/>
          <a:p>
            <a:fld id="{C4F51252-9357-4596-8EA2-A7DC92EEC97D}" type="slidenum">
              <a:rPr lang="en-GB"/>
              <a:pPr/>
              <a:t>78</a:t>
            </a:fld>
            <a:endParaRPr lang="en-GB"/>
          </a:p>
        </p:txBody>
      </p:sp>
      <p:sp>
        <p:nvSpPr>
          <p:cNvPr id="37888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888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9906" name="Rectangle 8"/>
          <p:cNvSpPr>
            <a:spLocks noGrp="1" noChangeArrowheads="1"/>
          </p:cNvSpPr>
          <p:nvPr>
            <p:ph type="sldNum" sz="quarter"/>
          </p:nvPr>
        </p:nvSpPr>
        <p:spPr>
          <a:noFill/>
        </p:spPr>
        <p:txBody>
          <a:bodyPr/>
          <a:lstStyle/>
          <a:p>
            <a:fld id="{A3345350-9E65-4544-978D-BF92A20E1AF9}" type="slidenum">
              <a:rPr lang="en-GB"/>
              <a:pPr/>
              <a:t>79</a:t>
            </a:fld>
            <a:endParaRPr lang="en-GB"/>
          </a:p>
        </p:txBody>
      </p:sp>
      <p:sp>
        <p:nvSpPr>
          <p:cNvPr id="37990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7990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02" name="Rectangle 8"/>
          <p:cNvSpPr>
            <a:spLocks noGrp="1" noChangeArrowheads="1"/>
          </p:cNvSpPr>
          <p:nvPr>
            <p:ph type="sldNum" sz="quarter"/>
          </p:nvPr>
        </p:nvSpPr>
        <p:spPr>
          <a:noFill/>
        </p:spPr>
        <p:txBody>
          <a:bodyPr/>
          <a:lstStyle/>
          <a:p>
            <a:fld id="{1C4501B9-3F3C-4228-AFFA-1174EDD5750F}" type="slidenum">
              <a:rPr lang="en-GB"/>
              <a:pPr/>
              <a:t>8</a:t>
            </a:fld>
            <a:endParaRPr lang="en-GB"/>
          </a:p>
        </p:txBody>
      </p:sp>
      <p:sp>
        <p:nvSpPr>
          <p:cNvPr id="3072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72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0930" name="Rectangle 8"/>
          <p:cNvSpPr>
            <a:spLocks noGrp="1" noChangeArrowheads="1"/>
          </p:cNvSpPr>
          <p:nvPr>
            <p:ph type="sldNum" sz="quarter"/>
          </p:nvPr>
        </p:nvSpPr>
        <p:spPr>
          <a:noFill/>
        </p:spPr>
        <p:txBody>
          <a:bodyPr/>
          <a:lstStyle/>
          <a:p>
            <a:fld id="{5A9C21B6-55AE-48EC-9A81-61DCC4842BFC}" type="slidenum">
              <a:rPr lang="en-GB"/>
              <a:pPr/>
              <a:t>80</a:t>
            </a:fld>
            <a:endParaRPr lang="en-GB"/>
          </a:p>
        </p:txBody>
      </p:sp>
      <p:sp>
        <p:nvSpPr>
          <p:cNvPr id="38093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093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1954" name="Rectangle 8"/>
          <p:cNvSpPr>
            <a:spLocks noGrp="1" noChangeArrowheads="1"/>
          </p:cNvSpPr>
          <p:nvPr>
            <p:ph type="sldNum" sz="quarter"/>
          </p:nvPr>
        </p:nvSpPr>
        <p:spPr>
          <a:noFill/>
        </p:spPr>
        <p:txBody>
          <a:bodyPr/>
          <a:lstStyle/>
          <a:p>
            <a:fld id="{6E91DC9B-4573-4E87-B297-EE186EA52BDD}" type="slidenum">
              <a:rPr lang="en-GB"/>
              <a:pPr/>
              <a:t>81</a:t>
            </a:fld>
            <a:endParaRPr lang="en-GB"/>
          </a:p>
        </p:txBody>
      </p:sp>
      <p:sp>
        <p:nvSpPr>
          <p:cNvPr id="3819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195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978" name="Rectangle 8"/>
          <p:cNvSpPr>
            <a:spLocks noGrp="1" noChangeArrowheads="1"/>
          </p:cNvSpPr>
          <p:nvPr>
            <p:ph type="sldNum" sz="quarter"/>
          </p:nvPr>
        </p:nvSpPr>
        <p:spPr>
          <a:noFill/>
        </p:spPr>
        <p:txBody>
          <a:bodyPr/>
          <a:lstStyle/>
          <a:p>
            <a:fld id="{10B22A8F-C1B9-4028-9672-8C1B6C9B06D5}" type="slidenum">
              <a:rPr lang="en-GB"/>
              <a:pPr/>
              <a:t>82</a:t>
            </a:fld>
            <a:endParaRPr lang="en-GB"/>
          </a:p>
        </p:txBody>
      </p:sp>
      <p:sp>
        <p:nvSpPr>
          <p:cNvPr id="38297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298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4002" name="Rectangle 8"/>
          <p:cNvSpPr>
            <a:spLocks noGrp="1" noChangeArrowheads="1"/>
          </p:cNvSpPr>
          <p:nvPr>
            <p:ph type="sldNum" sz="quarter"/>
          </p:nvPr>
        </p:nvSpPr>
        <p:spPr>
          <a:noFill/>
        </p:spPr>
        <p:txBody>
          <a:bodyPr/>
          <a:lstStyle/>
          <a:p>
            <a:fld id="{D0C5DA01-423F-4244-8A4E-3587E1A8D480}" type="slidenum">
              <a:rPr lang="en-GB"/>
              <a:pPr/>
              <a:t>83</a:t>
            </a:fld>
            <a:endParaRPr lang="en-GB"/>
          </a:p>
        </p:txBody>
      </p:sp>
      <p:sp>
        <p:nvSpPr>
          <p:cNvPr id="38400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400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5026" name="Rectangle 8"/>
          <p:cNvSpPr>
            <a:spLocks noGrp="1" noChangeArrowheads="1"/>
          </p:cNvSpPr>
          <p:nvPr>
            <p:ph type="sldNum" sz="quarter"/>
          </p:nvPr>
        </p:nvSpPr>
        <p:spPr>
          <a:noFill/>
        </p:spPr>
        <p:txBody>
          <a:bodyPr/>
          <a:lstStyle/>
          <a:p>
            <a:fld id="{AB5F30E6-E0CB-456D-B10C-EC19DE9A8DCB}" type="slidenum">
              <a:rPr lang="en-GB"/>
              <a:pPr/>
              <a:t>84</a:t>
            </a:fld>
            <a:endParaRPr lang="en-GB"/>
          </a:p>
        </p:txBody>
      </p:sp>
      <p:sp>
        <p:nvSpPr>
          <p:cNvPr id="3850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50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6050" name="Rectangle 8"/>
          <p:cNvSpPr>
            <a:spLocks noGrp="1" noChangeArrowheads="1"/>
          </p:cNvSpPr>
          <p:nvPr>
            <p:ph type="sldNum" sz="quarter"/>
          </p:nvPr>
        </p:nvSpPr>
        <p:spPr>
          <a:noFill/>
        </p:spPr>
        <p:txBody>
          <a:bodyPr/>
          <a:lstStyle/>
          <a:p>
            <a:fld id="{C6DD016F-EC5B-47BD-9C9F-E76F817D8CB1}" type="slidenum">
              <a:rPr lang="en-GB"/>
              <a:pPr/>
              <a:t>85</a:t>
            </a:fld>
            <a:endParaRPr lang="en-GB"/>
          </a:p>
        </p:txBody>
      </p:sp>
      <p:sp>
        <p:nvSpPr>
          <p:cNvPr id="38605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605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7074" name="Rectangle 8"/>
          <p:cNvSpPr>
            <a:spLocks noGrp="1" noChangeArrowheads="1"/>
          </p:cNvSpPr>
          <p:nvPr>
            <p:ph type="sldNum" sz="quarter"/>
          </p:nvPr>
        </p:nvSpPr>
        <p:spPr>
          <a:noFill/>
        </p:spPr>
        <p:txBody>
          <a:bodyPr/>
          <a:lstStyle/>
          <a:p>
            <a:fld id="{899C9EC5-3F47-45E8-A9F7-2ECBBDA07431}" type="slidenum">
              <a:rPr lang="en-GB"/>
              <a:pPr/>
              <a:t>86</a:t>
            </a:fld>
            <a:endParaRPr lang="en-GB"/>
          </a:p>
        </p:txBody>
      </p:sp>
      <p:sp>
        <p:nvSpPr>
          <p:cNvPr id="3870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707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8098" name="Rectangle 8"/>
          <p:cNvSpPr>
            <a:spLocks noGrp="1" noChangeArrowheads="1"/>
          </p:cNvSpPr>
          <p:nvPr>
            <p:ph type="sldNum" sz="quarter"/>
          </p:nvPr>
        </p:nvSpPr>
        <p:spPr>
          <a:noFill/>
        </p:spPr>
        <p:txBody>
          <a:bodyPr/>
          <a:lstStyle/>
          <a:p>
            <a:fld id="{4F44CA02-7C12-4E65-971B-99BC908A7D7E}" type="slidenum">
              <a:rPr lang="en-GB"/>
              <a:pPr/>
              <a:t>87</a:t>
            </a:fld>
            <a:endParaRPr lang="en-GB"/>
          </a:p>
        </p:txBody>
      </p:sp>
      <p:sp>
        <p:nvSpPr>
          <p:cNvPr id="38809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810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2" name="Rectangle 8"/>
          <p:cNvSpPr>
            <a:spLocks noGrp="1" noChangeArrowheads="1"/>
          </p:cNvSpPr>
          <p:nvPr>
            <p:ph type="sldNum" sz="quarter"/>
          </p:nvPr>
        </p:nvSpPr>
        <p:spPr>
          <a:noFill/>
        </p:spPr>
        <p:txBody>
          <a:bodyPr/>
          <a:lstStyle/>
          <a:p>
            <a:fld id="{93BBA778-85D6-413E-B7EE-6475827C1FA0}" type="slidenum">
              <a:rPr lang="en-GB"/>
              <a:pPr/>
              <a:t>88</a:t>
            </a:fld>
            <a:endParaRPr lang="en-GB"/>
          </a:p>
        </p:txBody>
      </p:sp>
      <p:sp>
        <p:nvSpPr>
          <p:cNvPr id="38912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8912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146" name="Rectangle 8"/>
          <p:cNvSpPr>
            <a:spLocks noGrp="1" noChangeArrowheads="1"/>
          </p:cNvSpPr>
          <p:nvPr>
            <p:ph type="sldNum" sz="quarter"/>
          </p:nvPr>
        </p:nvSpPr>
        <p:spPr>
          <a:noFill/>
        </p:spPr>
        <p:txBody>
          <a:bodyPr/>
          <a:lstStyle/>
          <a:p>
            <a:fld id="{DF76EBA0-C88E-442A-8820-18175D7F74A8}" type="slidenum">
              <a:rPr lang="en-GB"/>
              <a:pPr/>
              <a:t>89</a:t>
            </a:fld>
            <a:endParaRPr lang="en-GB"/>
          </a:p>
        </p:txBody>
      </p:sp>
      <p:sp>
        <p:nvSpPr>
          <p:cNvPr id="39014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014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226" name="Rectangle 8"/>
          <p:cNvSpPr>
            <a:spLocks noGrp="1" noChangeArrowheads="1"/>
          </p:cNvSpPr>
          <p:nvPr>
            <p:ph type="sldNum" sz="quarter"/>
          </p:nvPr>
        </p:nvSpPr>
        <p:spPr>
          <a:noFill/>
        </p:spPr>
        <p:txBody>
          <a:bodyPr/>
          <a:lstStyle/>
          <a:p>
            <a:fld id="{937EAF72-F032-421A-8113-BA81EAF01722}" type="slidenum">
              <a:rPr lang="en-GB"/>
              <a:pPr/>
              <a:t>9</a:t>
            </a:fld>
            <a:endParaRPr lang="en-GB"/>
          </a:p>
        </p:txBody>
      </p:sp>
      <p:sp>
        <p:nvSpPr>
          <p:cNvPr id="30822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0822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170" name="Rectangle 8"/>
          <p:cNvSpPr>
            <a:spLocks noGrp="1" noChangeArrowheads="1"/>
          </p:cNvSpPr>
          <p:nvPr>
            <p:ph type="sldNum" sz="quarter"/>
          </p:nvPr>
        </p:nvSpPr>
        <p:spPr>
          <a:noFill/>
        </p:spPr>
        <p:txBody>
          <a:bodyPr/>
          <a:lstStyle/>
          <a:p>
            <a:fld id="{4C525DFC-D02F-441C-A067-B030AFE5B31A}" type="slidenum">
              <a:rPr lang="en-GB"/>
              <a:pPr/>
              <a:t>90</a:t>
            </a:fld>
            <a:endParaRPr lang="en-GB"/>
          </a:p>
        </p:txBody>
      </p:sp>
      <p:sp>
        <p:nvSpPr>
          <p:cNvPr id="39117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117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194" name="Rectangle 8"/>
          <p:cNvSpPr>
            <a:spLocks noGrp="1" noChangeArrowheads="1"/>
          </p:cNvSpPr>
          <p:nvPr>
            <p:ph type="sldNum" sz="quarter"/>
          </p:nvPr>
        </p:nvSpPr>
        <p:spPr>
          <a:noFill/>
        </p:spPr>
        <p:txBody>
          <a:bodyPr/>
          <a:lstStyle/>
          <a:p>
            <a:fld id="{4182BFCE-7151-4B92-AEBC-4B8CC1F5DCA2}" type="slidenum">
              <a:rPr lang="en-GB"/>
              <a:pPr/>
              <a:t>91</a:t>
            </a:fld>
            <a:endParaRPr lang="en-GB"/>
          </a:p>
        </p:txBody>
      </p:sp>
      <p:sp>
        <p:nvSpPr>
          <p:cNvPr id="39219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219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3218" name="Rectangle 8"/>
          <p:cNvSpPr>
            <a:spLocks noGrp="1" noChangeArrowheads="1"/>
          </p:cNvSpPr>
          <p:nvPr>
            <p:ph type="sldNum" sz="quarter"/>
          </p:nvPr>
        </p:nvSpPr>
        <p:spPr>
          <a:noFill/>
        </p:spPr>
        <p:txBody>
          <a:bodyPr/>
          <a:lstStyle/>
          <a:p>
            <a:fld id="{DDAB31BF-AFDE-44C8-A2E5-578CEC65AA2F}" type="slidenum">
              <a:rPr lang="en-GB"/>
              <a:pPr/>
              <a:t>92</a:t>
            </a:fld>
            <a:endParaRPr lang="en-GB"/>
          </a:p>
        </p:txBody>
      </p:sp>
      <p:sp>
        <p:nvSpPr>
          <p:cNvPr id="39321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322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4242" name="Rectangle 8"/>
          <p:cNvSpPr>
            <a:spLocks noGrp="1" noChangeArrowheads="1"/>
          </p:cNvSpPr>
          <p:nvPr>
            <p:ph type="sldNum" sz="quarter"/>
          </p:nvPr>
        </p:nvSpPr>
        <p:spPr>
          <a:noFill/>
        </p:spPr>
        <p:txBody>
          <a:bodyPr/>
          <a:lstStyle/>
          <a:p>
            <a:fld id="{0E0D9591-5CC3-4DA0-9EF1-181B7F074F91}" type="slidenum">
              <a:rPr lang="en-GB"/>
              <a:pPr/>
              <a:t>93</a:t>
            </a:fld>
            <a:endParaRPr lang="en-GB"/>
          </a:p>
        </p:txBody>
      </p:sp>
      <p:sp>
        <p:nvSpPr>
          <p:cNvPr id="39424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424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5266" name="Rectangle 8"/>
          <p:cNvSpPr>
            <a:spLocks noGrp="1" noChangeArrowheads="1"/>
          </p:cNvSpPr>
          <p:nvPr>
            <p:ph type="sldNum" sz="quarter"/>
          </p:nvPr>
        </p:nvSpPr>
        <p:spPr>
          <a:noFill/>
        </p:spPr>
        <p:txBody>
          <a:bodyPr/>
          <a:lstStyle/>
          <a:p>
            <a:fld id="{EE03BD3E-7FE8-4A14-A3E0-788595E71EA7}" type="slidenum">
              <a:rPr lang="en-GB"/>
              <a:pPr/>
              <a:t>94</a:t>
            </a:fld>
            <a:endParaRPr lang="en-GB"/>
          </a:p>
        </p:txBody>
      </p:sp>
      <p:sp>
        <p:nvSpPr>
          <p:cNvPr id="39526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526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6290" name="Rectangle 8"/>
          <p:cNvSpPr>
            <a:spLocks noGrp="1" noChangeArrowheads="1"/>
          </p:cNvSpPr>
          <p:nvPr>
            <p:ph type="sldNum" sz="quarter"/>
          </p:nvPr>
        </p:nvSpPr>
        <p:spPr>
          <a:noFill/>
        </p:spPr>
        <p:txBody>
          <a:bodyPr/>
          <a:lstStyle/>
          <a:p>
            <a:fld id="{F300BDE7-1089-4954-B8AB-E05D7F24978E}" type="slidenum">
              <a:rPr lang="en-GB"/>
              <a:pPr/>
              <a:t>95</a:t>
            </a:fld>
            <a:endParaRPr lang="en-GB"/>
          </a:p>
        </p:txBody>
      </p:sp>
      <p:sp>
        <p:nvSpPr>
          <p:cNvPr id="39629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6292"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314" name="Rectangle 8"/>
          <p:cNvSpPr>
            <a:spLocks noGrp="1" noChangeArrowheads="1"/>
          </p:cNvSpPr>
          <p:nvPr>
            <p:ph type="sldNum" sz="quarter"/>
          </p:nvPr>
        </p:nvSpPr>
        <p:spPr>
          <a:noFill/>
        </p:spPr>
        <p:txBody>
          <a:bodyPr/>
          <a:lstStyle/>
          <a:p>
            <a:fld id="{9BD96B75-D62A-4A5B-9CBD-266659F06993}" type="slidenum">
              <a:rPr lang="en-GB"/>
              <a:pPr/>
              <a:t>96</a:t>
            </a:fld>
            <a:endParaRPr lang="en-GB"/>
          </a:p>
        </p:txBody>
      </p:sp>
      <p:sp>
        <p:nvSpPr>
          <p:cNvPr id="39731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7316"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8338" name="Rectangle 8"/>
          <p:cNvSpPr>
            <a:spLocks noGrp="1" noChangeArrowheads="1"/>
          </p:cNvSpPr>
          <p:nvPr>
            <p:ph type="sldNum" sz="quarter"/>
          </p:nvPr>
        </p:nvSpPr>
        <p:spPr>
          <a:noFill/>
        </p:spPr>
        <p:txBody>
          <a:bodyPr/>
          <a:lstStyle/>
          <a:p>
            <a:fld id="{E0CB38C9-D8E5-40CB-A181-98088B603470}" type="slidenum">
              <a:rPr lang="en-GB"/>
              <a:pPr/>
              <a:t>97</a:t>
            </a:fld>
            <a:endParaRPr lang="en-GB"/>
          </a:p>
        </p:txBody>
      </p:sp>
      <p:sp>
        <p:nvSpPr>
          <p:cNvPr id="39833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8340"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62" name="Rectangle 8"/>
          <p:cNvSpPr>
            <a:spLocks noGrp="1" noChangeArrowheads="1"/>
          </p:cNvSpPr>
          <p:nvPr>
            <p:ph type="sldNum" sz="quarter"/>
          </p:nvPr>
        </p:nvSpPr>
        <p:spPr>
          <a:noFill/>
        </p:spPr>
        <p:txBody>
          <a:bodyPr/>
          <a:lstStyle/>
          <a:p>
            <a:fld id="{7DA70049-4D12-49E0-87AF-1B3E1AA29E31}" type="slidenum">
              <a:rPr lang="en-GB"/>
              <a:pPr/>
              <a:t>98</a:t>
            </a:fld>
            <a:endParaRPr lang="en-GB"/>
          </a:p>
        </p:txBody>
      </p:sp>
      <p:sp>
        <p:nvSpPr>
          <p:cNvPr id="39936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399364"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0386" name="Rectangle 8"/>
          <p:cNvSpPr>
            <a:spLocks noGrp="1" noChangeArrowheads="1"/>
          </p:cNvSpPr>
          <p:nvPr>
            <p:ph type="sldNum" sz="quarter"/>
          </p:nvPr>
        </p:nvSpPr>
        <p:spPr>
          <a:noFill/>
        </p:spPr>
        <p:txBody>
          <a:bodyPr/>
          <a:lstStyle/>
          <a:p>
            <a:fld id="{F8CBBA0C-F221-4EA9-A532-27A8D3483DDD}" type="slidenum">
              <a:rPr lang="en-GB"/>
              <a:pPr/>
              <a:t>99</a:t>
            </a:fld>
            <a:endParaRPr lang="en-GB"/>
          </a:p>
        </p:txBody>
      </p:sp>
      <p:sp>
        <p:nvSpPr>
          <p:cNvPr id="40038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IN"/>
          </a:p>
        </p:txBody>
      </p:sp>
      <p:sp>
        <p:nvSpPr>
          <p:cNvPr id="400388" name="Rectangle 2"/>
          <p:cNvSpPr txBox="1">
            <a:spLocks noChangeArrowheads="1"/>
          </p:cNvSpPr>
          <p:nvPr>
            <p:ph type="body"/>
          </p:nvPr>
        </p:nvSpPr>
        <p:spPr>
          <a:xfrm>
            <a:off x="685800" y="4343400"/>
            <a:ext cx="5484813" cy="4114800"/>
          </a:xfrm>
          <a:noFill/>
          <a:ln/>
        </p:spPr>
        <p:txBody>
          <a:bodyPr wrap="none" anchor="ct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2.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2.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3.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4.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5.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6.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7.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8.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9.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0.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3.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2.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3.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4.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5.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6.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7.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8.wav"/></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29.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4.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5.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6.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7.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8.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9.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0.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23"/>
          <p:cNvSpPr>
            <a:spLocks noGrp="1" noChangeArrowheads="1"/>
          </p:cNvSpPr>
          <p:nvPr>
            <p:ph type="dt" idx="10"/>
          </p:nvPr>
        </p:nvSpPr>
        <p:spPr>
          <a:ln/>
        </p:spPr>
        <p:txBody>
          <a:bodyPr/>
          <a:lstStyle>
            <a:lvl1pPr>
              <a:defRPr/>
            </a:lvl1pPr>
          </a:lstStyle>
          <a:p>
            <a:pPr>
              <a:defRPr/>
            </a:pPr>
            <a:endParaRPr lang="en-GB"/>
          </a:p>
        </p:txBody>
      </p:sp>
      <p:sp>
        <p:nvSpPr>
          <p:cNvPr id="5" name="Rectangle 24"/>
          <p:cNvSpPr>
            <a:spLocks noGrp="1" noChangeArrowheads="1"/>
          </p:cNvSpPr>
          <p:nvPr>
            <p:ph type="ftr" idx="11"/>
          </p:nvPr>
        </p:nvSpPr>
        <p:spPr>
          <a:ln/>
        </p:spPr>
        <p:txBody>
          <a:bodyPr/>
          <a:lstStyle>
            <a:lvl1pPr>
              <a:defRPr/>
            </a:lvl1pPr>
          </a:lstStyle>
          <a:p>
            <a:pPr>
              <a:defRPr/>
            </a:pPr>
            <a:endParaRPr lang="en-GB"/>
          </a:p>
        </p:txBody>
      </p:sp>
      <p:sp>
        <p:nvSpPr>
          <p:cNvPr id="6" name="Rectangle 25"/>
          <p:cNvSpPr>
            <a:spLocks noGrp="1" noChangeArrowheads="1"/>
          </p:cNvSpPr>
          <p:nvPr>
            <p:ph type="sldNum" idx="12"/>
          </p:nvPr>
        </p:nvSpPr>
        <p:spPr>
          <a:ln/>
        </p:spPr>
        <p:txBody>
          <a:bodyPr/>
          <a:lstStyle>
            <a:lvl1pPr>
              <a:defRPr/>
            </a:lvl1pPr>
          </a:lstStyle>
          <a:p>
            <a:pPr>
              <a:defRPr/>
            </a:pPr>
            <a:fld id="{644A551B-B254-417D-B2EB-452710CA6E7E}"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3"/>
          <p:cNvSpPr>
            <a:spLocks noGrp="1" noChangeArrowheads="1"/>
          </p:cNvSpPr>
          <p:nvPr>
            <p:ph type="dt" idx="10"/>
          </p:nvPr>
        </p:nvSpPr>
        <p:spPr>
          <a:ln/>
        </p:spPr>
        <p:txBody>
          <a:bodyPr/>
          <a:lstStyle>
            <a:lvl1pPr>
              <a:defRPr/>
            </a:lvl1pPr>
          </a:lstStyle>
          <a:p>
            <a:pPr>
              <a:defRPr/>
            </a:pPr>
            <a:endParaRPr lang="en-GB"/>
          </a:p>
        </p:txBody>
      </p:sp>
      <p:sp>
        <p:nvSpPr>
          <p:cNvPr id="5" name="Rectangle 24"/>
          <p:cNvSpPr>
            <a:spLocks noGrp="1" noChangeArrowheads="1"/>
          </p:cNvSpPr>
          <p:nvPr>
            <p:ph type="ftr" idx="11"/>
          </p:nvPr>
        </p:nvSpPr>
        <p:spPr>
          <a:ln/>
        </p:spPr>
        <p:txBody>
          <a:bodyPr/>
          <a:lstStyle>
            <a:lvl1pPr>
              <a:defRPr/>
            </a:lvl1pPr>
          </a:lstStyle>
          <a:p>
            <a:pPr>
              <a:defRPr/>
            </a:pPr>
            <a:endParaRPr lang="en-GB"/>
          </a:p>
        </p:txBody>
      </p:sp>
      <p:sp>
        <p:nvSpPr>
          <p:cNvPr id="6" name="Rectangle 25"/>
          <p:cNvSpPr>
            <a:spLocks noGrp="1" noChangeArrowheads="1"/>
          </p:cNvSpPr>
          <p:nvPr>
            <p:ph type="sldNum" idx="12"/>
          </p:nvPr>
        </p:nvSpPr>
        <p:spPr>
          <a:ln/>
        </p:spPr>
        <p:txBody>
          <a:bodyPr/>
          <a:lstStyle>
            <a:lvl1pPr>
              <a:defRPr/>
            </a:lvl1pPr>
          </a:lstStyle>
          <a:p>
            <a:pPr>
              <a:defRPr/>
            </a:pPr>
            <a:fld id="{28440DA9-87F0-4ACA-A2CA-84629C0268FB}"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228600"/>
            <a:ext cx="2055812" cy="58642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28600"/>
            <a:ext cx="6018213" cy="5864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3"/>
          <p:cNvSpPr>
            <a:spLocks noGrp="1" noChangeArrowheads="1"/>
          </p:cNvSpPr>
          <p:nvPr>
            <p:ph type="dt" idx="10"/>
          </p:nvPr>
        </p:nvSpPr>
        <p:spPr>
          <a:ln/>
        </p:spPr>
        <p:txBody>
          <a:bodyPr/>
          <a:lstStyle>
            <a:lvl1pPr>
              <a:defRPr/>
            </a:lvl1pPr>
          </a:lstStyle>
          <a:p>
            <a:pPr>
              <a:defRPr/>
            </a:pPr>
            <a:endParaRPr lang="en-GB"/>
          </a:p>
        </p:txBody>
      </p:sp>
      <p:sp>
        <p:nvSpPr>
          <p:cNvPr id="5" name="Rectangle 24"/>
          <p:cNvSpPr>
            <a:spLocks noGrp="1" noChangeArrowheads="1"/>
          </p:cNvSpPr>
          <p:nvPr>
            <p:ph type="ftr" idx="11"/>
          </p:nvPr>
        </p:nvSpPr>
        <p:spPr>
          <a:ln/>
        </p:spPr>
        <p:txBody>
          <a:bodyPr/>
          <a:lstStyle>
            <a:lvl1pPr>
              <a:defRPr/>
            </a:lvl1pPr>
          </a:lstStyle>
          <a:p>
            <a:pPr>
              <a:defRPr/>
            </a:pPr>
            <a:endParaRPr lang="en-GB"/>
          </a:p>
        </p:txBody>
      </p:sp>
      <p:sp>
        <p:nvSpPr>
          <p:cNvPr id="6" name="Rectangle 25"/>
          <p:cNvSpPr>
            <a:spLocks noGrp="1" noChangeArrowheads="1"/>
          </p:cNvSpPr>
          <p:nvPr>
            <p:ph type="sldNum" idx="12"/>
          </p:nvPr>
        </p:nvSpPr>
        <p:spPr>
          <a:ln/>
        </p:spPr>
        <p:txBody>
          <a:bodyPr/>
          <a:lstStyle>
            <a:lvl1pPr>
              <a:defRPr/>
            </a:lvl1pPr>
          </a:lstStyle>
          <a:p>
            <a:pPr>
              <a:defRPr/>
            </a:pPr>
            <a:fld id="{31DCF116-596E-4219-BFC2-73362F151767}"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6425" cy="1139825"/>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7013" cy="4492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6613" y="1600200"/>
            <a:ext cx="4037012" cy="4492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2ECFAA26-A940-4306-921F-686DCC264726}"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6425" cy="1139825"/>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7013" cy="4492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6613" y="1600200"/>
            <a:ext cx="4037012" cy="2170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6613" y="3922713"/>
            <a:ext cx="4037012" cy="2170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23"/>
          <p:cNvSpPr>
            <a:spLocks noGrp="1" noChangeArrowheads="1"/>
          </p:cNvSpPr>
          <p:nvPr>
            <p:ph type="dt" idx="10"/>
          </p:nvPr>
        </p:nvSpPr>
        <p:spPr>
          <a:ln/>
        </p:spPr>
        <p:txBody>
          <a:bodyPr/>
          <a:lstStyle>
            <a:lvl1pPr>
              <a:defRPr/>
            </a:lvl1pPr>
          </a:lstStyle>
          <a:p>
            <a:pPr>
              <a:defRPr/>
            </a:pPr>
            <a:endParaRPr lang="en-GB"/>
          </a:p>
        </p:txBody>
      </p:sp>
      <p:sp>
        <p:nvSpPr>
          <p:cNvPr id="7" name="Rectangle 24"/>
          <p:cNvSpPr>
            <a:spLocks noGrp="1" noChangeArrowheads="1"/>
          </p:cNvSpPr>
          <p:nvPr>
            <p:ph type="ftr" idx="11"/>
          </p:nvPr>
        </p:nvSpPr>
        <p:spPr>
          <a:ln/>
        </p:spPr>
        <p:txBody>
          <a:bodyPr/>
          <a:lstStyle>
            <a:lvl1pPr>
              <a:defRPr/>
            </a:lvl1pPr>
          </a:lstStyle>
          <a:p>
            <a:pPr>
              <a:defRPr/>
            </a:pPr>
            <a:endParaRPr lang="en-GB"/>
          </a:p>
        </p:txBody>
      </p:sp>
      <p:sp>
        <p:nvSpPr>
          <p:cNvPr id="8" name="Rectangle 25"/>
          <p:cNvSpPr>
            <a:spLocks noGrp="1" noChangeArrowheads="1"/>
          </p:cNvSpPr>
          <p:nvPr>
            <p:ph type="sldNum" idx="12"/>
          </p:nvPr>
        </p:nvSpPr>
        <p:spPr>
          <a:ln/>
        </p:spPr>
        <p:txBody>
          <a:bodyPr/>
          <a:lstStyle>
            <a:lvl1pPr>
              <a:defRPr/>
            </a:lvl1pPr>
          </a:lstStyle>
          <a:p>
            <a:pPr>
              <a:defRPr/>
            </a:pPr>
            <a:fld id="{E7C1C1AE-D3AC-4780-A9E1-33F29A3FCB59}"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28600"/>
            <a:ext cx="8226425" cy="1139825"/>
          </a:xfrm>
        </p:spPr>
        <p:txBody>
          <a:bodyPr/>
          <a:lstStyle/>
          <a:p>
            <a:r>
              <a:rPr lang="en-US" smtClean="0"/>
              <a:t>Click to edit Master title style</a:t>
            </a:r>
            <a:endParaRPr lang="en-IN"/>
          </a:p>
        </p:txBody>
      </p:sp>
      <p:sp>
        <p:nvSpPr>
          <p:cNvPr id="3" name="Content Placeholder 2"/>
          <p:cNvSpPr>
            <a:spLocks noGrp="1"/>
          </p:cNvSpPr>
          <p:nvPr>
            <p:ph sz="quarter" idx="1"/>
          </p:nvPr>
        </p:nvSpPr>
        <p:spPr>
          <a:xfrm>
            <a:off x="457200" y="1600200"/>
            <a:ext cx="4037013" cy="2170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6613" y="1600200"/>
            <a:ext cx="4037012" cy="2170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 y="3922713"/>
            <a:ext cx="4037013" cy="2170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Content Placeholder 5"/>
          <p:cNvSpPr>
            <a:spLocks noGrp="1"/>
          </p:cNvSpPr>
          <p:nvPr>
            <p:ph sz="quarter" idx="4"/>
          </p:nvPr>
        </p:nvSpPr>
        <p:spPr>
          <a:xfrm>
            <a:off x="4646613" y="3922713"/>
            <a:ext cx="4037012" cy="2170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23"/>
          <p:cNvSpPr>
            <a:spLocks noGrp="1" noChangeArrowheads="1"/>
          </p:cNvSpPr>
          <p:nvPr>
            <p:ph type="dt" idx="10"/>
          </p:nvPr>
        </p:nvSpPr>
        <p:spPr>
          <a:ln/>
        </p:spPr>
        <p:txBody>
          <a:bodyPr/>
          <a:lstStyle>
            <a:lvl1pPr>
              <a:defRPr/>
            </a:lvl1pPr>
          </a:lstStyle>
          <a:p>
            <a:pPr>
              <a:defRPr/>
            </a:pPr>
            <a:endParaRPr lang="en-GB"/>
          </a:p>
        </p:txBody>
      </p:sp>
      <p:sp>
        <p:nvSpPr>
          <p:cNvPr id="8" name="Rectangle 24"/>
          <p:cNvSpPr>
            <a:spLocks noGrp="1" noChangeArrowheads="1"/>
          </p:cNvSpPr>
          <p:nvPr>
            <p:ph type="ftr" idx="11"/>
          </p:nvPr>
        </p:nvSpPr>
        <p:spPr>
          <a:ln/>
        </p:spPr>
        <p:txBody>
          <a:bodyPr/>
          <a:lstStyle>
            <a:lvl1pPr>
              <a:defRPr/>
            </a:lvl1pPr>
          </a:lstStyle>
          <a:p>
            <a:pPr>
              <a:defRPr/>
            </a:pPr>
            <a:endParaRPr lang="en-GB"/>
          </a:p>
        </p:txBody>
      </p:sp>
      <p:sp>
        <p:nvSpPr>
          <p:cNvPr id="9" name="Rectangle 25"/>
          <p:cNvSpPr>
            <a:spLocks noGrp="1" noChangeArrowheads="1"/>
          </p:cNvSpPr>
          <p:nvPr>
            <p:ph type="sldNum" idx="12"/>
          </p:nvPr>
        </p:nvSpPr>
        <p:spPr>
          <a:ln/>
        </p:spPr>
        <p:txBody>
          <a:bodyPr/>
          <a:lstStyle>
            <a:lvl1pPr>
              <a:defRPr/>
            </a:lvl1pPr>
          </a:lstStyle>
          <a:p>
            <a:pPr>
              <a:defRPr/>
            </a:pPr>
            <a:fld id="{C9717478-9C88-465A-AC5B-7A7DAA8CDCCE}"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6425" cy="1139825"/>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7013" cy="4492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646613" y="1600200"/>
            <a:ext cx="4037012" cy="4492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202EC863-6C21-4D0D-BE8C-7CCB5263C2DE}"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6425" cy="1139825"/>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8226425" cy="2170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3922713"/>
            <a:ext cx="8226425" cy="2170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D337AB79-77BE-41B2-A157-DE276B5E9201}"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22"/>
          <p:cNvSpPr>
            <a:spLocks noGrp="1" noChangeArrowheads="1"/>
          </p:cNvSpPr>
          <p:nvPr>
            <p:ph type="dt" idx="10"/>
          </p:nvPr>
        </p:nvSpPr>
        <p:spPr>
          <a:ln/>
        </p:spPr>
        <p:txBody>
          <a:bodyPr/>
          <a:lstStyle>
            <a:lvl1pPr>
              <a:defRPr/>
            </a:lvl1pPr>
          </a:lstStyle>
          <a:p>
            <a:pPr>
              <a:defRPr/>
            </a:pPr>
            <a:endParaRPr lang="en-GB"/>
          </a:p>
        </p:txBody>
      </p:sp>
      <p:sp>
        <p:nvSpPr>
          <p:cNvPr id="5" name="Rectangle 23"/>
          <p:cNvSpPr>
            <a:spLocks noGrp="1" noChangeArrowheads="1"/>
          </p:cNvSpPr>
          <p:nvPr>
            <p:ph type="sldNum" idx="11"/>
          </p:nvPr>
        </p:nvSpPr>
        <p:spPr>
          <a:ln/>
        </p:spPr>
        <p:txBody>
          <a:bodyPr/>
          <a:lstStyle>
            <a:lvl1pPr>
              <a:defRPr/>
            </a:lvl1pPr>
          </a:lstStyle>
          <a:p>
            <a:pPr>
              <a:defRPr/>
            </a:pPr>
            <a:fld id="{E60B816A-35D3-4BDF-A643-BD80FEE208D5}" type="slidenum">
              <a:rPr lang="en-GB"/>
              <a:pPr>
                <a:defRPr/>
              </a:pPr>
              <a:t>‹#›</a:t>
            </a:fld>
            <a:endParaRPr lang="en-GB"/>
          </a:p>
        </p:txBody>
      </p:sp>
      <p:sp>
        <p:nvSpPr>
          <p:cNvPr id="6"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2"/>
          <p:cNvSpPr>
            <a:spLocks noGrp="1" noChangeArrowheads="1"/>
          </p:cNvSpPr>
          <p:nvPr>
            <p:ph type="dt" idx="10"/>
          </p:nvPr>
        </p:nvSpPr>
        <p:spPr>
          <a:ln/>
        </p:spPr>
        <p:txBody>
          <a:bodyPr/>
          <a:lstStyle>
            <a:lvl1pPr>
              <a:defRPr/>
            </a:lvl1pPr>
          </a:lstStyle>
          <a:p>
            <a:pPr>
              <a:defRPr/>
            </a:pPr>
            <a:endParaRPr lang="en-GB"/>
          </a:p>
        </p:txBody>
      </p:sp>
      <p:sp>
        <p:nvSpPr>
          <p:cNvPr id="5" name="Rectangle 23"/>
          <p:cNvSpPr>
            <a:spLocks noGrp="1" noChangeArrowheads="1"/>
          </p:cNvSpPr>
          <p:nvPr>
            <p:ph type="sldNum" idx="11"/>
          </p:nvPr>
        </p:nvSpPr>
        <p:spPr>
          <a:ln/>
        </p:spPr>
        <p:txBody>
          <a:bodyPr/>
          <a:lstStyle>
            <a:lvl1pPr>
              <a:defRPr/>
            </a:lvl1pPr>
          </a:lstStyle>
          <a:p>
            <a:pPr>
              <a:defRPr/>
            </a:pPr>
            <a:fld id="{E6CB9FFB-8A36-4DAD-AEB7-4B2C6CDA8C37}" type="slidenum">
              <a:rPr lang="en-GB"/>
              <a:pPr>
                <a:defRPr/>
              </a:pPr>
              <a:t>‹#›</a:t>
            </a:fld>
            <a:endParaRPr lang="en-GB"/>
          </a:p>
        </p:txBody>
      </p:sp>
      <p:sp>
        <p:nvSpPr>
          <p:cNvPr id="6"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2"/>
          <p:cNvSpPr>
            <a:spLocks noGrp="1" noChangeArrowheads="1"/>
          </p:cNvSpPr>
          <p:nvPr>
            <p:ph type="dt" idx="10"/>
          </p:nvPr>
        </p:nvSpPr>
        <p:spPr>
          <a:ln/>
        </p:spPr>
        <p:txBody>
          <a:bodyPr/>
          <a:lstStyle>
            <a:lvl1pPr>
              <a:defRPr/>
            </a:lvl1pPr>
          </a:lstStyle>
          <a:p>
            <a:pPr>
              <a:defRPr/>
            </a:pPr>
            <a:endParaRPr lang="en-GB"/>
          </a:p>
        </p:txBody>
      </p:sp>
      <p:sp>
        <p:nvSpPr>
          <p:cNvPr id="5" name="Rectangle 23"/>
          <p:cNvSpPr>
            <a:spLocks noGrp="1" noChangeArrowheads="1"/>
          </p:cNvSpPr>
          <p:nvPr>
            <p:ph type="sldNum" idx="11"/>
          </p:nvPr>
        </p:nvSpPr>
        <p:spPr>
          <a:ln/>
        </p:spPr>
        <p:txBody>
          <a:bodyPr/>
          <a:lstStyle>
            <a:lvl1pPr>
              <a:defRPr/>
            </a:lvl1pPr>
          </a:lstStyle>
          <a:p>
            <a:pPr>
              <a:defRPr/>
            </a:pPr>
            <a:fld id="{BA0D1619-CA31-4F94-BE7F-B815E4350F26}" type="slidenum">
              <a:rPr lang="en-GB"/>
              <a:pPr>
                <a:defRPr/>
              </a:pPr>
              <a:t>‹#›</a:t>
            </a:fld>
            <a:endParaRPr lang="en-GB"/>
          </a:p>
        </p:txBody>
      </p:sp>
      <p:sp>
        <p:nvSpPr>
          <p:cNvPr id="6"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3"/>
          <p:cNvSpPr>
            <a:spLocks noGrp="1" noChangeArrowheads="1"/>
          </p:cNvSpPr>
          <p:nvPr>
            <p:ph type="dt" idx="10"/>
          </p:nvPr>
        </p:nvSpPr>
        <p:spPr>
          <a:ln/>
        </p:spPr>
        <p:txBody>
          <a:bodyPr/>
          <a:lstStyle>
            <a:lvl1pPr>
              <a:defRPr/>
            </a:lvl1pPr>
          </a:lstStyle>
          <a:p>
            <a:pPr>
              <a:defRPr/>
            </a:pPr>
            <a:endParaRPr lang="en-GB"/>
          </a:p>
        </p:txBody>
      </p:sp>
      <p:sp>
        <p:nvSpPr>
          <p:cNvPr id="5" name="Rectangle 24"/>
          <p:cNvSpPr>
            <a:spLocks noGrp="1" noChangeArrowheads="1"/>
          </p:cNvSpPr>
          <p:nvPr>
            <p:ph type="ftr" idx="11"/>
          </p:nvPr>
        </p:nvSpPr>
        <p:spPr>
          <a:ln/>
        </p:spPr>
        <p:txBody>
          <a:bodyPr/>
          <a:lstStyle>
            <a:lvl1pPr>
              <a:defRPr/>
            </a:lvl1pPr>
          </a:lstStyle>
          <a:p>
            <a:pPr>
              <a:defRPr/>
            </a:pPr>
            <a:endParaRPr lang="en-GB"/>
          </a:p>
        </p:txBody>
      </p:sp>
      <p:sp>
        <p:nvSpPr>
          <p:cNvPr id="6" name="Rectangle 25"/>
          <p:cNvSpPr>
            <a:spLocks noGrp="1" noChangeArrowheads="1"/>
          </p:cNvSpPr>
          <p:nvPr>
            <p:ph type="sldNum" idx="12"/>
          </p:nvPr>
        </p:nvSpPr>
        <p:spPr>
          <a:ln/>
        </p:spPr>
        <p:txBody>
          <a:bodyPr/>
          <a:lstStyle>
            <a:lvl1pPr>
              <a:defRPr/>
            </a:lvl1pPr>
          </a:lstStyle>
          <a:p>
            <a:pPr>
              <a:defRPr/>
            </a:pPr>
            <a:fld id="{BD251491-8E67-4B6F-9383-007AF15752B7}"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4963"/>
            <a:ext cx="4037013" cy="452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6613" y="1604963"/>
            <a:ext cx="4037012" cy="452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2"/>
          <p:cNvSpPr>
            <a:spLocks noGrp="1" noChangeArrowheads="1"/>
          </p:cNvSpPr>
          <p:nvPr>
            <p:ph type="dt" idx="10"/>
          </p:nvPr>
        </p:nvSpPr>
        <p:spPr>
          <a:ln/>
        </p:spPr>
        <p:txBody>
          <a:bodyPr/>
          <a:lstStyle>
            <a:lvl1pPr>
              <a:defRPr/>
            </a:lvl1pPr>
          </a:lstStyle>
          <a:p>
            <a:pPr>
              <a:defRPr/>
            </a:pPr>
            <a:endParaRPr lang="en-GB"/>
          </a:p>
        </p:txBody>
      </p:sp>
      <p:sp>
        <p:nvSpPr>
          <p:cNvPr id="6" name="Rectangle 23"/>
          <p:cNvSpPr>
            <a:spLocks noGrp="1" noChangeArrowheads="1"/>
          </p:cNvSpPr>
          <p:nvPr>
            <p:ph type="sldNum" idx="11"/>
          </p:nvPr>
        </p:nvSpPr>
        <p:spPr>
          <a:ln/>
        </p:spPr>
        <p:txBody>
          <a:bodyPr/>
          <a:lstStyle>
            <a:lvl1pPr>
              <a:defRPr/>
            </a:lvl1pPr>
          </a:lstStyle>
          <a:p>
            <a:pPr>
              <a:defRPr/>
            </a:pPr>
            <a:fld id="{CB38DEE0-4994-40ED-B996-7EDB022237A8}" type="slidenum">
              <a:rPr lang="en-GB"/>
              <a:pPr>
                <a:defRPr/>
              </a:pPr>
              <a:t>‹#›</a:t>
            </a:fld>
            <a:endParaRPr lang="en-GB"/>
          </a:p>
        </p:txBody>
      </p:sp>
      <p:sp>
        <p:nvSpPr>
          <p:cNvPr id="7"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22"/>
          <p:cNvSpPr>
            <a:spLocks noGrp="1" noChangeArrowheads="1"/>
          </p:cNvSpPr>
          <p:nvPr>
            <p:ph type="dt" idx="10"/>
          </p:nvPr>
        </p:nvSpPr>
        <p:spPr>
          <a:ln/>
        </p:spPr>
        <p:txBody>
          <a:bodyPr/>
          <a:lstStyle>
            <a:lvl1pPr>
              <a:defRPr/>
            </a:lvl1pPr>
          </a:lstStyle>
          <a:p>
            <a:pPr>
              <a:defRPr/>
            </a:pPr>
            <a:endParaRPr lang="en-GB"/>
          </a:p>
        </p:txBody>
      </p:sp>
      <p:sp>
        <p:nvSpPr>
          <p:cNvPr id="8" name="Rectangle 23"/>
          <p:cNvSpPr>
            <a:spLocks noGrp="1" noChangeArrowheads="1"/>
          </p:cNvSpPr>
          <p:nvPr>
            <p:ph type="sldNum" idx="11"/>
          </p:nvPr>
        </p:nvSpPr>
        <p:spPr>
          <a:ln/>
        </p:spPr>
        <p:txBody>
          <a:bodyPr/>
          <a:lstStyle>
            <a:lvl1pPr>
              <a:defRPr/>
            </a:lvl1pPr>
          </a:lstStyle>
          <a:p>
            <a:pPr>
              <a:defRPr/>
            </a:pPr>
            <a:fld id="{21C0D289-3AAF-4DB3-ADB8-DC1CA1A037E5}" type="slidenum">
              <a:rPr lang="en-GB"/>
              <a:pPr>
                <a:defRPr/>
              </a:pPr>
              <a:t>‹#›</a:t>
            </a:fld>
            <a:endParaRPr lang="en-GB"/>
          </a:p>
        </p:txBody>
      </p:sp>
      <p:sp>
        <p:nvSpPr>
          <p:cNvPr id="9"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22"/>
          <p:cNvSpPr>
            <a:spLocks noGrp="1" noChangeArrowheads="1"/>
          </p:cNvSpPr>
          <p:nvPr>
            <p:ph type="dt" idx="10"/>
          </p:nvPr>
        </p:nvSpPr>
        <p:spPr>
          <a:ln/>
        </p:spPr>
        <p:txBody>
          <a:bodyPr/>
          <a:lstStyle>
            <a:lvl1pPr>
              <a:defRPr/>
            </a:lvl1pPr>
          </a:lstStyle>
          <a:p>
            <a:pPr>
              <a:defRPr/>
            </a:pPr>
            <a:endParaRPr lang="en-GB"/>
          </a:p>
        </p:txBody>
      </p:sp>
      <p:sp>
        <p:nvSpPr>
          <p:cNvPr id="4" name="Rectangle 23"/>
          <p:cNvSpPr>
            <a:spLocks noGrp="1" noChangeArrowheads="1"/>
          </p:cNvSpPr>
          <p:nvPr>
            <p:ph type="sldNum" idx="11"/>
          </p:nvPr>
        </p:nvSpPr>
        <p:spPr>
          <a:ln/>
        </p:spPr>
        <p:txBody>
          <a:bodyPr/>
          <a:lstStyle>
            <a:lvl1pPr>
              <a:defRPr/>
            </a:lvl1pPr>
          </a:lstStyle>
          <a:p>
            <a:pPr>
              <a:defRPr/>
            </a:pPr>
            <a:fld id="{1327E6B4-21F4-44A0-8D03-63E4BEFA2712}" type="slidenum">
              <a:rPr lang="en-GB"/>
              <a:pPr>
                <a:defRPr/>
              </a:pPr>
              <a:t>‹#›</a:t>
            </a:fld>
            <a:endParaRPr lang="en-GB"/>
          </a:p>
        </p:txBody>
      </p:sp>
      <p:sp>
        <p:nvSpPr>
          <p:cNvPr id="5"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2"/>
          <p:cNvSpPr>
            <a:spLocks noGrp="1" noChangeArrowheads="1"/>
          </p:cNvSpPr>
          <p:nvPr>
            <p:ph type="dt" idx="10"/>
          </p:nvPr>
        </p:nvSpPr>
        <p:spPr>
          <a:ln/>
        </p:spPr>
        <p:txBody>
          <a:bodyPr/>
          <a:lstStyle>
            <a:lvl1pPr>
              <a:defRPr/>
            </a:lvl1pPr>
          </a:lstStyle>
          <a:p>
            <a:pPr>
              <a:defRPr/>
            </a:pPr>
            <a:endParaRPr lang="en-GB"/>
          </a:p>
        </p:txBody>
      </p:sp>
      <p:sp>
        <p:nvSpPr>
          <p:cNvPr id="3" name="Rectangle 23"/>
          <p:cNvSpPr>
            <a:spLocks noGrp="1" noChangeArrowheads="1"/>
          </p:cNvSpPr>
          <p:nvPr>
            <p:ph type="sldNum" idx="11"/>
          </p:nvPr>
        </p:nvSpPr>
        <p:spPr>
          <a:ln/>
        </p:spPr>
        <p:txBody>
          <a:bodyPr/>
          <a:lstStyle>
            <a:lvl1pPr>
              <a:defRPr/>
            </a:lvl1pPr>
          </a:lstStyle>
          <a:p>
            <a:pPr>
              <a:defRPr/>
            </a:pPr>
            <a:fld id="{4E1930CF-CC85-4846-88A8-CC4574A2074C}" type="slidenum">
              <a:rPr lang="en-GB"/>
              <a:pPr>
                <a:defRPr/>
              </a:pPr>
              <a:t>‹#›</a:t>
            </a:fld>
            <a:endParaRPr lang="en-GB"/>
          </a:p>
        </p:txBody>
      </p:sp>
      <p:sp>
        <p:nvSpPr>
          <p:cNvPr id="4"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2"/>
          <p:cNvSpPr>
            <a:spLocks noGrp="1" noChangeArrowheads="1"/>
          </p:cNvSpPr>
          <p:nvPr>
            <p:ph type="dt" idx="10"/>
          </p:nvPr>
        </p:nvSpPr>
        <p:spPr>
          <a:ln/>
        </p:spPr>
        <p:txBody>
          <a:bodyPr/>
          <a:lstStyle>
            <a:lvl1pPr>
              <a:defRPr/>
            </a:lvl1pPr>
          </a:lstStyle>
          <a:p>
            <a:pPr>
              <a:defRPr/>
            </a:pPr>
            <a:endParaRPr lang="en-GB"/>
          </a:p>
        </p:txBody>
      </p:sp>
      <p:sp>
        <p:nvSpPr>
          <p:cNvPr id="6" name="Rectangle 23"/>
          <p:cNvSpPr>
            <a:spLocks noGrp="1" noChangeArrowheads="1"/>
          </p:cNvSpPr>
          <p:nvPr>
            <p:ph type="sldNum" idx="11"/>
          </p:nvPr>
        </p:nvSpPr>
        <p:spPr>
          <a:ln/>
        </p:spPr>
        <p:txBody>
          <a:bodyPr/>
          <a:lstStyle>
            <a:lvl1pPr>
              <a:defRPr/>
            </a:lvl1pPr>
          </a:lstStyle>
          <a:p>
            <a:pPr>
              <a:defRPr/>
            </a:pPr>
            <a:fld id="{A5172902-4921-4CD2-93D4-6C04283285F9}" type="slidenum">
              <a:rPr lang="en-GB"/>
              <a:pPr>
                <a:defRPr/>
              </a:pPr>
              <a:t>‹#›</a:t>
            </a:fld>
            <a:endParaRPr lang="en-GB"/>
          </a:p>
        </p:txBody>
      </p:sp>
      <p:sp>
        <p:nvSpPr>
          <p:cNvPr id="7"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2"/>
          <p:cNvSpPr>
            <a:spLocks noGrp="1" noChangeArrowheads="1"/>
          </p:cNvSpPr>
          <p:nvPr>
            <p:ph type="dt" idx="10"/>
          </p:nvPr>
        </p:nvSpPr>
        <p:spPr>
          <a:ln/>
        </p:spPr>
        <p:txBody>
          <a:bodyPr/>
          <a:lstStyle>
            <a:lvl1pPr>
              <a:defRPr/>
            </a:lvl1pPr>
          </a:lstStyle>
          <a:p>
            <a:pPr>
              <a:defRPr/>
            </a:pPr>
            <a:endParaRPr lang="en-GB"/>
          </a:p>
        </p:txBody>
      </p:sp>
      <p:sp>
        <p:nvSpPr>
          <p:cNvPr id="6" name="Rectangle 23"/>
          <p:cNvSpPr>
            <a:spLocks noGrp="1" noChangeArrowheads="1"/>
          </p:cNvSpPr>
          <p:nvPr>
            <p:ph type="sldNum" idx="11"/>
          </p:nvPr>
        </p:nvSpPr>
        <p:spPr>
          <a:ln/>
        </p:spPr>
        <p:txBody>
          <a:bodyPr/>
          <a:lstStyle>
            <a:lvl1pPr>
              <a:defRPr/>
            </a:lvl1pPr>
          </a:lstStyle>
          <a:p>
            <a:pPr>
              <a:defRPr/>
            </a:pPr>
            <a:fld id="{046A608F-5CA9-47B5-9273-3CC4628C9A5E}" type="slidenum">
              <a:rPr lang="en-GB"/>
              <a:pPr>
                <a:defRPr/>
              </a:pPr>
              <a:t>‹#›</a:t>
            </a:fld>
            <a:endParaRPr lang="en-GB"/>
          </a:p>
        </p:txBody>
      </p:sp>
      <p:sp>
        <p:nvSpPr>
          <p:cNvPr id="7"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2"/>
          <p:cNvSpPr>
            <a:spLocks noGrp="1" noChangeArrowheads="1"/>
          </p:cNvSpPr>
          <p:nvPr>
            <p:ph type="dt" idx="10"/>
          </p:nvPr>
        </p:nvSpPr>
        <p:spPr>
          <a:ln/>
        </p:spPr>
        <p:txBody>
          <a:bodyPr/>
          <a:lstStyle>
            <a:lvl1pPr>
              <a:defRPr/>
            </a:lvl1pPr>
          </a:lstStyle>
          <a:p>
            <a:pPr>
              <a:defRPr/>
            </a:pPr>
            <a:endParaRPr lang="en-GB"/>
          </a:p>
        </p:txBody>
      </p:sp>
      <p:sp>
        <p:nvSpPr>
          <p:cNvPr id="5" name="Rectangle 23"/>
          <p:cNvSpPr>
            <a:spLocks noGrp="1" noChangeArrowheads="1"/>
          </p:cNvSpPr>
          <p:nvPr>
            <p:ph type="sldNum" idx="11"/>
          </p:nvPr>
        </p:nvSpPr>
        <p:spPr>
          <a:ln/>
        </p:spPr>
        <p:txBody>
          <a:bodyPr/>
          <a:lstStyle>
            <a:lvl1pPr>
              <a:defRPr/>
            </a:lvl1pPr>
          </a:lstStyle>
          <a:p>
            <a:pPr>
              <a:defRPr/>
            </a:pPr>
            <a:fld id="{E119ABC6-F866-454B-A0DC-195D95E342F3}" type="slidenum">
              <a:rPr lang="en-GB"/>
              <a:pPr>
                <a:defRPr/>
              </a:pPr>
              <a:t>‹#›</a:t>
            </a:fld>
            <a:endParaRPr lang="en-GB"/>
          </a:p>
        </p:txBody>
      </p:sp>
      <p:sp>
        <p:nvSpPr>
          <p:cNvPr id="6"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447800"/>
            <a:ext cx="2055812" cy="46799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447800"/>
            <a:ext cx="6018213" cy="4679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2"/>
          <p:cNvSpPr>
            <a:spLocks noGrp="1" noChangeArrowheads="1"/>
          </p:cNvSpPr>
          <p:nvPr>
            <p:ph type="dt" idx="10"/>
          </p:nvPr>
        </p:nvSpPr>
        <p:spPr>
          <a:ln/>
        </p:spPr>
        <p:txBody>
          <a:bodyPr/>
          <a:lstStyle>
            <a:lvl1pPr>
              <a:defRPr/>
            </a:lvl1pPr>
          </a:lstStyle>
          <a:p>
            <a:pPr>
              <a:defRPr/>
            </a:pPr>
            <a:endParaRPr lang="en-GB"/>
          </a:p>
        </p:txBody>
      </p:sp>
      <p:sp>
        <p:nvSpPr>
          <p:cNvPr id="5" name="Rectangle 23"/>
          <p:cNvSpPr>
            <a:spLocks noGrp="1" noChangeArrowheads="1"/>
          </p:cNvSpPr>
          <p:nvPr>
            <p:ph type="sldNum" idx="11"/>
          </p:nvPr>
        </p:nvSpPr>
        <p:spPr>
          <a:ln/>
        </p:spPr>
        <p:txBody>
          <a:bodyPr/>
          <a:lstStyle>
            <a:lvl1pPr>
              <a:defRPr/>
            </a:lvl1pPr>
          </a:lstStyle>
          <a:p>
            <a:pPr>
              <a:defRPr/>
            </a:pPr>
            <a:fld id="{C71AFB1A-3581-451C-B5DC-06FC2A65F5E0}" type="slidenum">
              <a:rPr lang="en-GB"/>
              <a:pPr>
                <a:defRPr/>
              </a:pPr>
              <a:t>‹#›</a:t>
            </a:fld>
            <a:endParaRPr lang="en-GB"/>
          </a:p>
        </p:txBody>
      </p:sp>
      <p:sp>
        <p:nvSpPr>
          <p:cNvPr id="6"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6425" cy="1733550"/>
          </a:xfrm>
        </p:spPr>
        <p:txBody>
          <a:bodyPr/>
          <a:lstStyle/>
          <a:p>
            <a:r>
              <a:rPr lang="en-US" smtClean="0"/>
              <a:t>Click to edit Master title style</a:t>
            </a:r>
            <a:endParaRPr lang="en-IN"/>
          </a:p>
        </p:txBody>
      </p:sp>
      <p:sp>
        <p:nvSpPr>
          <p:cNvPr id="3" name="Rectangle 22"/>
          <p:cNvSpPr>
            <a:spLocks noGrp="1" noChangeArrowheads="1"/>
          </p:cNvSpPr>
          <p:nvPr>
            <p:ph type="dt" idx="10"/>
          </p:nvPr>
        </p:nvSpPr>
        <p:spPr>
          <a:ln/>
        </p:spPr>
        <p:txBody>
          <a:bodyPr/>
          <a:lstStyle>
            <a:lvl1pPr>
              <a:defRPr/>
            </a:lvl1pPr>
          </a:lstStyle>
          <a:p>
            <a:pPr>
              <a:defRPr/>
            </a:pPr>
            <a:endParaRPr lang="en-GB"/>
          </a:p>
        </p:txBody>
      </p:sp>
      <p:sp>
        <p:nvSpPr>
          <p:cNvPr id="4" name="Rectangle 23"/>
          <p:cNvSpPr>
            <a:spLocks noGrp="1" noChangeArrowheads="1"/>
          </p:cNvSpPr>
          <p:nvPr>
            <p:ph type="sldNum" idx="11"/>
          </p:nvPr>
        </p:nvSpPr>
        <p:spPr>
          <a:ln/>
        </p:spPr>
        <p:txBody>
          <a:bodyPr/>
          <a:lstStyle>
            <a:lvl1pPr>
              <a:defRPr/>
            </a:lvl1pPr>
          </a:lstStyle>
          <a:p>
            <a:pPr>
              <a:defRPr/>
            </a:pPr>
            <a:fld id="{7A9AD4D2-2791-41FA-886F-6108465C1563}" type="slidenum">
              <a:rPr lang="en-GB"/>
              <a:pPr>
                <a:defRPr/>
              </a:pPr>
              <a:t>‹#›</a:t>
            </a:fld>
            <a:endParaRPr lang="en-GB"/>
          </a:p>
        </p:txBody>
      </p:sp>
      <p:sp>
        <p:nvSpPr>
          <p:cNvPr id="5" name="Rectangle 24"/>
          <p:cNvSpPr>
            <a:spLocks noGrp="1" noChangeArrowheads="1"/>
          </p:cNvSpPr>
          <p:nvPr>
            <p:ph type="ftr" idx="12"/>
          </p:nvPr>
        </p:nvSpPr>
        <p:spPr>
          <a:ln/>
        </p:spPr>
        <p:txBody>
          <a:bodyPr/>
          <a:lstStyle>
            <a:lvl1pPr>
              <a:defRPr/>
            </a:lvl1pPr>
          </a:lstStyle>
          <a:p>
            <a:pPr>
              <a:defRPr/>
            </a:pPr>
            <a:endParaRPr lang="en-GB"/>
          </a:p>
        </p:txBody>
      </p:sp>
    </p:spTree>
  </p:cSld>
  <p:clrMapOvr>
    <a:masterClrMapping/>
  </p:clrMapOvr>
  <p:transition spd="med">
    <p:blinds dir="vert"/>
    <p:sndAc>
      <p:stSnd>
        <p:snd r:embed="rId1" name="type.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3"/>
          <p:cNvSpPr>
            <a:spLocks noGrp="1" noChangeArrowheads="1"/>
          </p:cNvSpPr>
          <p:nvPr>
            <p:ph type="dt" idx="10"/>
          </p:nvPr>
        </p:nvSpPr>
        <p:spPr>
          <a:ln/>
        </p:spPr>
        <p:txBody>
          <a:bodyPr/>
          <a:lstStyle>
            <a:lvl1pPr>
              <a:defRPr/>
            </a:lvl1pPr>
          </a:lstStyle>
          <a:p>
            <a:pPr>
              <a:defRPr/>
            </a:pPr>
            <a:endParaRPr lang="en-GB"/>
          </a:p>
        </p:txBody>
      </p:sp>
      <p:sp>
        <p:nvSpPr>
          <p:cNvPr id="5" name="Rectangle 24"/>
          <p:cNvSpPr>
            <a:spLocks noGrp="1" noChangeArrowheads="1"/>
          </p:cNvSpPr>
          <p:nvPr>
            <p:ph type="ftr" idx="11"/>
          </p:nvPr>
        </p:nvSpPr>
        <p:spPr>
          <a:ln/>
        </p:spPr>
        <p:txBody>
          <a:bodyPr/>
          <a:lstStyle>
            <a:lvl1pPr>
              <a:defRPr/>
            </a:lvl1pPr>
          </a:lstStyle>
          <a:p>
            <a:pPr>
              <a:defRPr/>
            </a:pPr>
            <a:endParaRPr lang="en-GB"/>
          </a:p>
        </p:txBody>
      </p:sp>
      <p:sp>
        <p:nvSpPr>
          <p:cNvPr id="6" name="Rectangle 25"/>
          <p:cNvSpPr>
            <a:spLocks noGrp="1" noChangeArrowheads="1"/>
          </p:cNvSpPr>
          <p:nvPr>
            <p:ph type="sldNum" idx="12"/>
          </p:nvPr>
        </p:nvSpPr>
        <p:spPr>
          <a:ln/>
        </p:spPr>
        <p:txBody>
          <a:bodyPr/>
          <a:lstStyle>
            <a:lvl1pPr>
              <a:defRPr/>
            </a:lvl1pPr>
          </a:lstStyle>
          <a:p>
            <a:pPr>
              <a:defRPr/>
            </a:pPr>
            <a:fld id="{01D1D416-23AC-496B-86FB-9829CD1CCA4C}"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7013"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6613" y="1600200"/>
            <a:ext cx="4037012"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67603AF2-E742-4913-80B5-0C14D1B872FE}"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23"/>
          <p:cNvSpPr>
            <a:spLocks noGrp="1" noChangeArrowheads="1"/>
          </p:cNvSpPr>
          <p:nvPr>
            <p:ph type="dt" idx="10"/>
          </p:nvPr>
        </p:nvSpPr>
        <p:spPr>
          <a:ln/>
        </p:spPr>
        <p:txBody>
          <a:bodyPr/>
          <a:lstStyle>
            <a:lvl1pPr>
              <a:defRPr/>
            </a:lvl1pPr>
          </a:lstStyle>
          <a:p>
            <a:pPr>
              <a:defRPr/>
            </a:pPr>
            <a:endParaRPr lang="en-GB"/>
          </a:p>
        </p:txBody>
      </p:sp>
      <p:sp>
        <p:nvSpPr>
          <p:cNvPr id="8" name="Rectangle 24"/>
          <p:cNvSpPr>
            <a:spLocks noGrp="1" noChangeArrowheads="1"/>
          </p:cNvSpPr>
          <p:nvPr>
            <p:ph type="ftr" idx="11"/>
          </p:nvPr>
        </p:nvSpPr>
        <p:spPr>
          <a:ln/>
        </p:spPr>
        <p:txBody>
          <a:bodyPr/>
          <a:lstStyle>
            <a:lvl1pPr>
              <a:defRPr/>
            </a:lvl1pPr>
          </a:lstStyle>
          <a:p>
            <a:pPr>
              <a:defRPr/>
            </a:pPr>
            <a:endParaRPr lang="en-GB"/>
          </a:p>
        </p:txBody>
      </p:sp>
      <p:sp>
        <p:nvSpPr>
          <p:cNvPr id="9" name="Rectangle 25"/>
          <p:cNvSpPr>
            <a:spLocks noGrp="1" noChangeArrowheads="1"/>
          </p:cNvSpPr>
          <p:nvPr>
            <p:ph type="sldNum" idx="12"/>
          </p:nvPr>
        </p:nvSpPr>
        <p:spPr>
          <a:ln/>
        </p:spPr>
        <p:txBody>
          <a:bodyPr/>
          <a:lstStyle>
            <a:lvl1pPr>
              <a:defRPr/>
            </a:lvl1pPr>
          </a:lstStyle>
          <a:p>
            <a:pPr>
              <a:defRPr/>
            </a:pPr>
            <a:fld id="{11586AD6-BE5E-4628-872C-89B0A56144FA}"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23"/>
          <p:cNvSpPr>
            <a:spLocks noGrp="1" noChangeArrowheads="1"/>
          </p:cNvSpPr>
          <p:nvPr>
            <p:ph type="dt" idx="10"/>
          </p:nvPr>
        </p:nvSpPr>
        <p:spPr>
          <a:ln/>
        </p:spPr>
        <p:txBody>
          <a:bodyPr/>
          <a:lstStyle>
            <a:lvl1pPr>
              <a:defRPr/>
            </a:lvl1pPr>
          </a:lstStyle>
          <a:p>
            <a:pPr>
              <a:defRPr/>
            </a:pPr>
            <a:endParaRPr lang="en-GB"/>
          </a:p>
        </p:txBody>
      </p:sp>
      <p:sp>
        <p:nvSpPr>
          <p:cNvPr id="4" name="Rectangle 24"/>
          <p:cNvSpPr>
            <a:spLocks noGrp="1" noChangeArrowheads="1"/>
          </p:cNvSpPr>
          <p:nvPr>
            <p:ph type="ftr" idx="11"/>
          </p:nvPr>
        </p:nvSpPr>
        <p:spPr>
          <a:ln/>
        </p:spPr>
        <p:txBody>
          <a:bodyPr/>
          <a:lstStyle>
            <a:lvl1pPr>
              <a:defRPr/>
            </a:lvl1pPr>
          </a:lstStyle>
          <a:p>
            <a:pPr>
              <a:defRPr/>
            </a:pPr>
            <a:endParaRPr lang="en-GB"/>
          </a:p>
        </p:txBody>
      </p:sp>
      <p:sp>
        <p:nvSpPr>
          <p:cNvPr id="5" name="Rectangle 25"/>
          <p:cNvSpPr>
            <a:spLocks noGrp="1" noChangeArrowheads="1"/>
          </p:cNvSpPr>
          <p:nvPr>
            <p:ph type="sldNum" idx="12"/>
          </p:nvPr>
        </p:nvSpPr>
        <p:spPr>
          <a:ln/>
        </p:spPr>
        <p:txBody>
          <a:bodyPr/>
          <a:lstStyle>
            <a:lvl1pPr>
              <a:defRPr/>
            </a:lvl1pPr>
          </a:lstStyle>
          <a:p>
            <a:pPr>
              <a:defRPr/>
            </a:pPr>
            <a:fld id="{B006A6F3-326F-4C35-AAB6-D54A4BF02528}"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idx="10"/>
          </p:nvPr>
        </p:nvSpPr>
        <p:spPr>
          <a:ln/>
        </p:spPr>
        <p:txBody>
          <a:bodyPr/>
          <a:lstStyle>
            <a:lvl1pPr>
              <a:defRPr/>
            </a:lvl1pPr>
          </a:lstStyle>
          <a:p>
            <a:pPr>
              <a:defRPr/>
            </a:pPr>
            <a:endParaRPr lang="en-GB"/>
          </a:p>
        </p:txBody>
      </p:sp>
      <p:sp>
        <p:nvSpPr>
          <p:cNvPr id="3" name="Rectangle 24"/>
          <p:cNvSpPr>
            <a:spLocks noGrp="1" noChangeArrowheads="1"/>
          </p:cNvSpPr>
          <p:nvPr>
            <p:ph type="ftr" idx="11"/>
          </p:nvPr>
        </p:nvSpPr>
        <p:spPr>
          <a:ln/>
        </p:spPr>
        <p:txBody>
          <a:bodyPr/>
          <a:lstStyle>
            <a:lvl1pPr>
              <a:defRPr/>
            </a:lvl1pPr>
          </a:lstStyle>
          <a:p>
            <a:pPr>
              <a:defRPr/>
            </a:pPr>
            <a:endParaRPr lang="en-GB"/>
          </a:p>
        </p:txBody>
      </p:sp>
      <p:sp>
        <p:nvSpPr>
          <p:cNvPr id="4" name="Rectangle 25"/>
          <p:cNvSpPr>
            <a:spLocks noGrp="1" noChangeArrowheads="1"/>
          </p:cNvSpPr>
          <p:nvPr>
            <p:ph type="sldNum" idx="12"/>
          </p:nvPr>
        </p:nvSpPr>
        <p:spPr>
          <a:ln/>
        </p:spPr>
        <p:txBody>
          <a:bodyPr/>
          <a:lstStyle>
            <a:lvl1pPr>
              <a:defRPr/>
            </a:lvl1pPr>
          </a:lstStyle>
          <a:p>
            <a:pPr>
              <a:defRPr/>
            </a:pPr>
            <a:fld id="{7ADE5ECB-3EE1-490C-8BF2-F99C0FB88E56}"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64EECE14-6920-4041-A4CF-3C0D6CD05EFF}"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dt" idx="10"/>
          </p:nvPr>
        </p:nvSpPr>
        <p:spPr>
          <a:ln/>
        </p:spPr>
        <p:txBody>
          <a:bodyPr/>
          <a:lstStyle>
            <a:lvl1pPr>
              <a:defRPr/>
            </a:lvl1pPr>
          </a:lstStyle>
          <a:p>
            <a:pPr>
              <a:defRPr/>
            </a:pPr>
            <a:endParaRPr lang="en-GB"/>
          </a:p>
        </p:txBody>
      </p:sp>
      <p:sp>
        <p:nvSpPr>
          <p:cNvPr id="6" name="Rectangle 24"/>
          <p:cNvSpPr>
            <a:spLocks noGrp="1" noChangeArrowheads="1"/>
          </p:cNvSpPr>
          <p:nvPr>
            <p:ph type="ftr" idx="11"/>
          </p:nvPr>
        </p:nvSpPr>
        <p:spPr>
          <a:ln/>
        </p:spPr>
        <p:txBody>
          <a:bodyPr/>
          <a:lstStyle>
            <a:lvl1pPr>
              <a:defRPr/>
            </a:lvl1pPr>
          </a:lstStyle>
          <a:p>
            <a:pPr>
              <a:defRPr/>
            </a:pPr>
            <a:endParaRPr lang="en-GB"/>
          </a:p>
        </p:txBody>
      </p:sp>
      <p:sp>
        <p:nvSpPr>
          <p:cNvPr id="7" name="Rectangle 25"/>
          <p:cNvSpPr>
            <a:spLocks noGrp="1" noChangeArrowheads="1"/>
          </p:cNvSpPr>
          <p:nvPr>
            <p:ph type="sldNum" idx="12"/>
          </p:nvPr>
        </p:nvSpPr>
        <p:spPr>
          <a:ln/>
        </p:spPr>
        <p:txBody>
          <a:bodyPr/>
          <a:lstStyle>
            <a:lvl1pPr>
              <a:defRPr/>
            </a:lvl1pPr>
          </a:lstStyle>
          <a:p>
            <a:pPr>
              <a:defRPr/>
            </a:pPr>
            <a:fld id="{1AF17256-464A-4A80-B18A-3ADD047B7066}" type="slidenum">
              <a:rPr lang="en-GB"/>
              <a:pPr>
                <a:defRPr/>
              </a:pPr>
              <a:t>‹#›</a:t>
            </a:fld>
            <a:endParaRPr lang="en-GB"/>
          </a:p>
        </p:txBody>
      </p:sp>
    </p:spTree>
  </p:cSld>
  <p:clrMapOvr>
    <a:masterClrMapping/>
  </p:clrMapOvr>
  <p:transition spd="med">
    <p:blinds dir="vert"/>
    <p:sndAc>
      <p:stSnd>
        <p:snd r:embed="rId1" name="type.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gif"/><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746"/>
            </a:gs>
            <a:gs pos="100000">
              <a:srgbClr val="003399"/>
            </a:gs>
          </a:gsLst>
          <a:lin ang="5400000" scaled="1"/>
        </a:gradFill>
        <a:effectLst/>
      </p:bgPr>
    </p:bg>
    <p:spTree>
      <p:nvGrpSpPr>
        <p:cNvPr id="1" name=""/>
        <p:cNvGrpSpPr/>
        <p:nvPr/>
      </p:nvGrpSpPr>
      <p:grpSpPr>
        <a:xfrm>
          <a:off x="0" y="0"/>
          <a:ext cx="0" cy="0"/>
          <a:chOff x="0" y="0"/>
          <a:chExt cx="0" cy="0"/>
        </a:xfrm>
      </p:grpSpPr>
      <p:grpSp>
        <p:nvGrpSpPr>
          <p:cNvPr id="6146" name="Group 1"/>
          <p:cNvGrpSpPr>
            <a:grpSpLocks/>
          </p:cNvGrpSpPr>
          <p:nvPr/>
        </p:nvGrpSpPr>
        <p:grpSpPr bwMode="auto">
          <a:xfrm>
            <a:off x="0" y="0"/>
            <a:ext cx="9142413" cy="6856413"/>
            <a:chOff x="0" y="0"/>
            <a:chExt cx="5759" cy="4319"/>
          </a:xfrm>
        </p:grpSpPr>
        <p:sp>
          <p:nvSpPr>
            <p:cNvPr id="1026" name="Freeform 2"/>
            <p:cNvSpPr>
              <a:spLocks noChangeArrowheads="1"/>
            </p:cNvSpPr>
            <p:nvPr/>
          </p:nvSpPr>
          <p:spPr bwMode="auto">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003399"/>
                </a:gs>
                <a:gs pos="100000">
                  <a:srgbClr val="33CCCC"/>
                </a:gs>
              </a:gsLst>
              <a:lin ang="5400000" scaled="1"/>
            </a:gradFill>
            <a:ln w="9525">
              <a:noFill/>
              <a:round/>
              <a:headEnd/>
              <a:tailEnd/>
            </a:ln>
            <a:effectLst/>
          </p:spPr>
          <p:txBody>
            <a:bodyPr wrap="none" anchor="ctr"/>
            <a:lstStyle/>
            <a:p>
              <a:pPr>
                <a:defRPr/>
              </a:pPr>
              <a:endParaRPr lang="en-IN"/>
            </a:p>
          </p:txBody>
        </p:sp>
        <p:sp>
          <p:nvSpPr>
            <p:cNvPr id="1027" name="Freeform 3"/>
            <p:cNvSpPr>
              <a:spLocks noChangeArrowheads="1"/>
            </p:cNvSpPr>
            <p:nvPr/>
          </p:nvSpPr>
          <p:spPr bwMode="auto">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001746"/>
                </a:gs>
                <a:gs pos="100000">
                  <a:srgbClr val="003399"/>
                </a:gs>
              </a:gsLst>
              <a:lin ang="5400000" scaled="1"/>
            </a:gradFill>
            <a:ln w="9525">
              <a:noFill/>
              <a:round/>
              <a:headEnd/>
              <a:tailEnd/>
            </a:ln>
            <a:effectLst/>
          </p:spPr>
          <p:txBody>
            <a:bodyPr wrap="none" anchor="ctr"/>
            <a:lstStyle/>
            <a:p>
              <a:pPr>
                <a:defRPr/>
              </a:pPr>
              <a:endParaRPr lang="en-IN"/>
            </a:p>
          </p:txBody>
        </p:sp>
      </p:grpSp>
      <p:sp>
        <p:nvSpPr>
          <p:cNvPr id="1028" name="Freeform 4"/>
          <p:cNvSpPr>
            <a:spLocks noChangeArrowheads="1"/>
          </p:cNvSpPr>
          <p:nvPr/>
        </p:nvSpPr>
        <p:spPr bwMode="auto">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rgbClr val="003399"/>
              </a:gs>
              <a:gs pos="100000">
                <a:srgbClr val="00FFCC"/>
              </a:gs>
            </a:gsLst>
            <a:lin ang="8100000" scaled="1"/>
          </a:gradFill>
          <a:ln w="9525">
            <a:noFill/>
            <a:round/>
            <a:headEnd/>
            <a:tailEnd/>
          </a:ln>
          <a:effectLst/>
        </p:spPr>
        <p:txBody>
          <a:bodyPr wrap="none" anchor="ctr"/>
          <a:lstStyle/>
          <a:p>
            <a:pPr>
              <a:defRPr/>
            </a:pPr>
            <a:endParaRPr lang="en-IN"/>
          </a:p>
        </p:txBody>
      </p:sp>
      <p:grpSp>
        <p:nvGrpSpPr>
          <p:cNvPr id="6148" name="Group 5"/>
          <p:cNvGrpSpPr>
            <a:grpSpLocks/>
          </p:cNvGrpSpPr>
          <p:nvPr/>
        </p:nvGrpSpPr>
        <p:grpSpPr bwMode="auto">
          <a:xfrm>
            <a:off x="0" y="6019800"/>
            <a:ext cx="7847013" cy="855663"/>
            <a:chOff x="0" y="3792"/>
            <a:chExt cx="4943" cy="539"/>
          </a:xfrm>
        </p:grpSpPr>
        <p:sp>
          <p:nvSpPr>
            <p:cNvPr id="1030" name="Freeform 6"/>
            <p:cNvSpPr>
              <a:spLocks noChangeArrowheads="1"/>
            </p:cNvSpPr>
            <p:nvPr/>
          </p:nvSpPr>
          <p:spPr bwMode="auto">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rgbClr val="837763"/>
                </a:gs>
                <a:gs pos="100000">
                  <a:srgbClr val="463416"/>
                </a:gs>
              </a:gsLst>
              <a:lin ang="5400000" scaled="1"/>
            </a:gradFill>
            <a:ln w="9525">
              <a:noFill/>
              <a:round/>
              <a:headEnd/>
              <a:tailEnd/>
            </a:ln>
            <a:effectLst/>
          </p:spPr>
          <p:txBody>
            <a:bodyPr wrap="none" anchor="ctr"/>
            <a:lstStyle/>
            <a:p>
              <a:pPr>
                <a:defRPr/>
              </a:pPr>
              <a:endParaRPr lang="en-IN"/>
            </a:p>
          </p:txBody>
        </p:sp>
        <p:grpSp>
          <p:nvGrpSpPr>
            <p:cNvPr id="6163" name="Group 7"/>
            <p:cNvGrpSpPr>
              <a:grpSpLocks/>
            </p:cNvGrpSpPr>
            <p:nvPr/>
          </p:nvGrpSpPr>
          <p:grpSpPr bwMode="auto">
            <a:xfrm>
              <a:off x="2486" y="3792"/>
              <a:ext cx="2457" cy="539"/>
              <a:chOff x="2486" y="3792"/>
              <a:chExt cx="2457" cy="539"/>
            </a:xfrm>
          </p:grpSpPr>
          <p:sp>
            <p:nvSpPr>
              <p:cNvPr id="1032" name="Freeform 8"/>
              <p:cNvSpPr>
                <a:spLocks noChangeArrowheads="1"/>
              </p:cNvSpPr>
              <p:nvPr/>
            </p:nvSpPr>
            <p:spPr bwMode="auto">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rgbClr val="463416"/>
              </a:solidFill>
              <a:ln w="9525">
                <a:noFill/>
                <a:round/>
                <a:headEnd/>
                <a:tailEnd/>
              </a:ln>
              <a:effectLst/>
            </p:spPr>
            <p:txBody>
              <a:bodyPr wrap="none" anchor="ctr"/>
              <a:lstStyle/>
              <a:p>
                <a:pPr>
                  <a:defRPr/>
                </a:pPr>
                <a:endParaRPr lang="en-IN"/>
              </a:p>
            </p:txBody>
          </p:sp>
          <p:sp>
            <p:nvSpPr>
              <p:cNvPr id="1033" name="Freeform 9"/>
              <p:cNvSpPr>
                <a:spLocks noChangeArrowheads="1"/>
              </p:cNvSpPr>
              <p:nvPr/>
            </p:nvSpPr>
            <p:spPr bwMode="auto">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rgbClr val="463416"/>
              </a:solidFill>
              <a:ln w="9525">
                <a:noFill/>
                <a:round/>
                <a:headEnd/>
                <a:tailEnd/>
              </a:ln>
              <a:effectLst/>
            </p:spPr>
            <p:txBody>
              <a:bodyPr wrap="none" anchor="ctr"/>
              <a:lstStyle/>
              <a:p>
                <a:pPr>
                  <a:defRPr/>
                </a:pPr>
                <a:endParaRPr lang="en-IN"/>
              </a:p>
            </p:txBody>
          </p:sp>
          <p:sp>
            <p:nvSpPr>
              <p:cNvPr id="1034" name="Freeform 10"/>
              <p:cNvSpPr>
                <a:spLocks noChangeArrowheads="1"/>
              </p:cNvSpPr>
              <p:nvPr/>
            </p:nvSpPr>
            <p:spPr bwMode="auto">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rgbClr val="463416"/>
              </a:solidFill>
              <a:ln w="9525">
                <a:noFill/>
                <a:round/>
                <a:headEnd/>
                <a:tailEnd/>
              </a:ln>
              <a:effectLst/>
            </p:spPr>
            <p:txBody>
              <a:bodyPr wrap="none" anchor="ctr"/>
              <a:lstStyle/>
              <a:p>
                <a:pPr>
                  <a:defRPr/>
                </a:pPr>
                <a:endParaRPr lang="en-IN"/>
              </a:p>
            </p:txBody>
          </p:sp>
          <p:sp>
            <p:nvSpPr>
              <p:cNvPr id="1035" name="Freeform 11"/>
              <p:cNvSpPr>
                <a:spLocks noChangeArrowheads="1"/>
              </p:cNvSpPr>
              <p:nvPr/>
            </p:nvSpPr>
            <p:spPr bwMode="auto">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rgbClr val="463416"/>
              </a:solidFill>
              <a:ln w="9525">
                <a:noFill/>
                <a:round/>
                <a:headEnd/>
                <a:tailEnd/>
              </a:ln>
              <a:effectLst/>
            </p:spPr>
            <p:txBody>
              <a:bodyPr wrap="none" anchor="ctr"/>
              <a:lstStyle/>
              <a:p>
                <a:pPr>
                  <a:defRPr/>
                </a:pPr>
                <a:endParaRPr lang="en-IN"/>
              </a:p>
            </p:txBody>
          </p:sp>
          <p:sp>
            <p:nvSpPr>
              <p:cNvPr id="1036" name="Freeform 12"/>
              <p:cNvSpPr>
                <a:spLocks noChangeArrowheads="1"/>
              </p:cNvSpPr>
              <p:nvPr/>
            </p:nvSpPr>
            <p:spPr bwMode="auto">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rgbClr val="463416"/>
              </a:solidFill>
              <a:ln w="9525">
                <a:noFill/>
                <a:round/>
                <a:headEnd/>
                <a:tailEnd/>
              </a:ln>
              <a:effectLst/>
            </p:spPr>
            <p:txBody>
              <a:bodyPr wrap="none" anchor="ctr"/>
              <a:lstStyle/>
              <a:p>
                <a:pPr>
                  <a:defRPr/>
                </a:pPr>
                <a:endParaRPr lang="en-IN"/>
              </a:p>
            </p:txBody>
          </p:sp>
        </p:grpSp>
        <p:sp>
          <p:nvSpPr>
            <p:cNvPr id="1037" name="Freeform 13"/>
            <p:cNvSpPr>
              <a:spLocks noChangeArrowheads="1"/>
            </p:cNvSpPr>
            <p:nvPr/>
          </p:nvSpPr>
          <p:spPr bwMode="auto">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rgbClr val="72644E"/>
                </a:gs>
                <a:gs pos="100000">
                  <a:srgbClr val="463416"/>
                </a:gs>
              </a:gsLst>
              <a:lin ang="5400000" scaled="1"/>
            </a:gradFill>
            <a:ln w="9525">
              <a:noFill/>
              <a:round/>
              <a:headEnd/>
              <a:tailEnd/>
            </a:ln>
            <a:effectLst/>
          </p:spPr>
          <p:txBody>
            <a:bodyPr wrap="none" anchor="ctr"/>
            <a:lstStyle/>
            <a:p>
              <a:pPr>
                <a:defRPr/>
              </a:pPr>
              <a:endParaRPr lang="en-IN"/>
            </a:p>
          </p:txBody>
        </p:sp>
      </p:grpSp>
      <p:grpSp>
        <p:nvGrpSpPr>
          <p:cNvPr id="6149" name="Group 14"/>
          <p:cNvGrpSpPr>
            <a:grpSpLocks/>
          </p:cNvGrpSpPr>
          <p:nvPr/>
        </p:nvGrpSpPr>
        <p:grpSpPr bwMode="auto">
          <a:xfrm>
            <a:off x="627063" y="6021388"/>
            <a:ext cx="5683250" cy="847725"/>
            <a:chOff x="395" y="3793"/>
            <a:chExt cx="3580" cy="534"/>
          </a:xfrm>
        </p:grpSpPr>
        <p:sp>
          <p:nvSpPr>
            <p:cNvPr id="1039" name="Freeform 15"/>
            <p:cNvSpPr>
              <a:spLocks noChangeArrowheads="1"/>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rgbClr val="463416"/>
            </a:solidFill>
            <a:ln w="9525">
              <a:noFill/>
              <a:round/>
              <a:headEnd/>
              <a:tailEnd/>
            </a:ln>
            <a:effectLst/>
          </p:spPr>
          <p:txBody>
            <a:bodyPr wrap="none" anchor="ctr"/>
            <a:lstStyle/>
            <a:p>
              <a:pPr>
                <a:defRPr/>
              </a:pPr>
              <a:endParaRPr lang="en-IN"/>
            </a:p>
          </p:txBody>
        </p:sp>
        <p:sp>
          <p:nvSpPr>
            <p:cNvPr id="1040" name="Freeform 16"/>
            <p:cNvSpPr>
              <a:spLocks noChangeArrowheads="1"/>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rgbClr val="463416"/>
            </a:solidFill>
            <a:ln w="9525">
              <a:noFill/>
              <a:round/>
              <a:headEnd/>
              <a:tailEnd/>
            </a:ln>
            <a:effectLst/>
          </p:spPr>
          <p:txBody>
            <a:bodyPr wrap="none" anchor="ctr"/>
            <a:lstStyle/>
            <a:p>
              <a:pPr>
                <a:defRPr/>
              </a:pPr>
              <a:endParaRPr lang="en-IN"/>
            </a:p>
          </p:txBody>
        </p:sp>
        <p:sp>
          <p:nvSpPr>
            <p:cNvPr id="1041" name="Freeform 17"/>
            <p:cNvSpPr>
              <a:spLocks noChangeArrowheads="1"/>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rgbClr val="463416"/>
            </a:solidFill>
            <a:ln w="9525">
              <a:noFill/>
              <a:round/>
              <a:headEnd/>
              <a:tailEnd/>
            </a:ln>
            <a:effectLst/>
          </p:spPr>
          <p:txBody>
            <a:bodyPr wrap="none" anchor="ctr"/>
            <a:lstStyle/>
            <a:p>
              <a:pPr>
                <a:defRPr/>
              </a:pPr>
              <a:endParaRPr lang="en-IN"/>
            </a:p>
          </p:txBody>
        </p:sp>
        <p:sp>
          <p:nvSpPr>
            <p:cNvPr id="1042" name="Freeform 18"/>
            <p:cNvSpPr>
              <a:spLocks noChangeArrowheads="1"/>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rgbClr val="463416"/>
            </a:solidFill>
            <a:ln w="9525">
              <a:noFill/>
              <a:round/>
              <a:headEnd/>
              <a:tailEnd/>
            </a:ln>
            <a:effectLst/>
          </p:spPr>
          <p:txBody>
            <a:bodyPr wrap="none" anchor="ctr"/>
            <a:lstStyle/>
            <a:p>
              <a:pPr>
                <a:defRPr/>
              </a:pPr>
              <a:endParaRPr lang="en-IN"/>
            </a:p>
          </p:txBody>
        </p:sp>
        <p:sp>
          <p:nvSpPr>
            <p:cNvPr id="1043" name="Freeform 19"/>
            <p:cNvSpPr>
              <a:spLocks noChangeArrowheads="1"/>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rgbClr val="463416"/>
            </a:solidFill>
            <a:ln w="9525">
              <a:noFill/>
              <a:round/>
              <a:headEnd/>
              <a:tailEnd/>
            </a:ln>
            <a:effectLst/>
          </p:spPr>
          <p:txBody>
            <a:bodyPr wrap="none" anchor="ctr"/>
            <a:lstStyle/>
            <a:p>
              <a:pPr>
                <a:defRPr/>
              </a:pPr>
              <a:endParaRPr lang="en-IN"/>
            </a:p>
          </p:txBody>
        </p:sp>
        <p:sp>
          <p:nvSpPr>
            <p:cNvPr id="1044" name="Freeform 20"/>
            <p:cNvSpPr>
              <a:spLocks noChangeArrowheads="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rgbClr val="463416"/>
            </a:solidFill>
            <a:ln w="9525">
              <a:noFill/>
              <a:round/>
              <a:headEnd/>
              <a:tailEnd/>
            </a:ln>
            <a:effectLst/>
          </p:spPr>
          <p:txBody>
            <a:bodyPr wrap="none" anchor="ctr"/>
            <a:lstStyle/>
            <a:p>
              <a:pPr>
                <a:defRPr/>
              </a:pPr>
              <a:endParaRPr lang="en-IN"/>
            </a:p>
          </p:txBody>
        </p:sp>
      </p:grpSp>
      <p:sp>
        <p:nvSpPr>
          <p:cNvPr id="1045" name="Rectangle 21"/>
          <p:cNvSpPr>
            <a:spLocks noGrp="1" noChangeArrowheads="1"/>
          </p:cNvSpPr>
          <p:nvPr>
            <p:ph type="title"/>
          </p:nvPr>
        </p:nvSpPr>
        <p:spPr bwMode="auto">
          <a:xfrm>
            <a:off x="457200" y="228600"/>
            <a:ext cx="8226425" cy="113982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6151" name="Rectangle 22"/>
          <p:cNvSpPr>
            <a:spLocks noGrp="1" noChangeArrowheads="1"/>
          </p:cNvSpPr>
          <p:nvPr>
            <p:ph type="body" idx="1"/>
          </p:nvPr>
        </p:nvSpPr>
        <p:spPr bwMode="auto">
          <a:xfrm>
            <a:off x="457200" y="1600200"/>
            <a:ext cx="8226425" cy="44926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47" name="Rectangle 23"/>
          <p:cNvSpPr>
            <a:spLocks noGrp="1" noChangeArrowheads="1"/>
          </p:cNvSpPr>
          <p:nvPr>
            <p:ph type="dt"/>
          </p:nvPr>
        </p:nvSpPr>
        <p:spPr bwMode="auto">
          <a:xfrm>
            <a:off x="457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buClr>
                <a:srgbClr val="0364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FFFFFF"/>
                </a:solidFill>
                <a:effectLst>
                  <a:outerShdw blurRad="38100" dist="38100" dir="2700000" algn="tl">
                    <a:srgbClr val="000000"/>
                  </a:outerShdw>
                </a:effectLst>
              </a:defRPr>
            </a:lvl1pPr>
          </a:lstStyle>
          <a:p>
            <a:pPr>
              <a:defRPr/>
            </a:pPr>
            <a:endParaRPr lang="en-GB"/>
          </a:p>
        </p:txBody>
      </p:sp>
      <p:sp>
        <p:nvSpPr>
          <p:cNvPr id="1048" name="Rectangle 24"/>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a:buClr>
                <a:srgbClr val="0364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FFFFFF"/>
                </a:solidFill>
                <a:effectLst>
                  <a:outerShdw blurRad="38100" dist="38100" dir="2700000" algn="tl">
                    <a:srgbClr val="000000"/>
                  </a:outerShdw>
                </a:effectLst>
              </a:defRPr>
            </a:lvl1pPr>
          </a:lstStyle>
          <a:p>
            <a:pPr>
              <a:defRPr/>
            </a:pPr>
            <a:endParaRPr lang="en-GB"/>
          </a:p>
        </p:txBody>
      </p:sp>
      <p:sp>
        <p:nvSpPr>
          <p:cNvPr id="1049" name="Rectangle 25"/>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364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FFFFFF"/>
                </a:solidFill>
                <a:effectLst>
                  <a:outerShdw blurRad="38100" dist="38100" dir="2700000" algn="tl">
                    <a:srgbClr val="000000"/>
                  </a:outerShdw>
                </a:effectLst>
              </a:defRPr>
            </a:lvl1pPr>
          </a:lstStyle>
          <a:p>
            <a:pPr>
              <a:defRPr/>
            </a:pPr>
            <a:fld id="{504B5372-874A-44EC-95FF-7A20B5FCCB8F}" type="slidenum">
              <a:rPr lang="en-GB"/>
              <a:pPr>
                <a:defRPr/>
              </a:pPr>
              <a:t>‹#›</a:t>
            </a:fld>
            <a:endParaRPr lang="en-GB"/>
          </a:p>
        </p:txBody>
      </p:sp>
      <p:pic>
        <p:nvPicPr>
          <p:cNvPr id="6155" name="Picture 26"/>
          <p:cNvPicPr>
            <a:picLocks noChangeAspect="1" noChangeArrowheads="1"/>
          </p:cNvPicPr>
          <p:nvPr/>
        </p:nvPicPr>
        <p:blipFill>
          <a:blip r:embed="rId19" cstate="print"/>
          <a:srcRect/>
          <a:stretch>
            <a:fillRect/>
          </a:stretch>
        </p:blipFill>
        <p:spPr bwMode="auto">
          <a:xfrm>
            <a:off x="7391400" y="457200"/>
            <a:ext cx="1066800" cy="1000125"/>
          </a:xfrm>
          <a:prstGeom prst="rect">
            <a:avLst/>
          </a:prstGeom>
          <a:noFill/>
          <a:ln w="9525">
            <a:noFill/>
            <a:round/>
            <a:headEnd/>
            <a:tailEnd/>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blinds dir="vert"/>
    <p:sndAc>
      <p:stSnd>
        <p:snd r:embed="rId18" name="type.wav"/>
      </p:stSnd>
    </p:sndAc>
  </p:transition>
  <p:txStyles>
    <p:titleStyle>
      <a:lvl1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mj-lt"/>
          <a:ea typeface="+mj-ea"/>
          <a:cs typeface="+mj-cs"/>
        </a:defRPr>
      </a:lvl1pPr>
      <a:lvl2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2pPr>
      <a:lvl3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3pPr>
      <a:lvl4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4pPr>
      <a:lvl5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5pPr>
      <a:lvl6pPr marL="4572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6pPr>
      <a:lvl7pPr marL="9144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7pPr>
      <a:lvl8pPr marL="13716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8pPr>
      <a:lvl9pPr marL="18288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9pPr>
    </p:titleStyle>
    <p:bodyStyle>
      <a:lvl1pPr marL="339725" indent="-339725" algn="l" defTabSz="449263" rtl="0" eaLnBrk="0" fontAlgn="base" hangingPunct="0">
        <a:spcBef>
          <a:spcPts val="800"/>
        </a:spcBef>
        <a:spcAft>
          <a:spcPct val="0"/>
        </a:spcAft>
        <a:buClr>
          <a:srgbClr val="E3E3FF"/>
        </a:buClr>
        <a:buSzPct val="100000"/>
        <a:buFont typeface="Arial" charset="0"/>
        <a:buChar char="•"/>
        <a:defRPr sz="3200">
          <a:solidFill>
            <a:srgbClr val="FFFFFF"/>
          </a:solidFill>
          <a:latin typeface="+mn-lt"/>
          <a:ea typeface="+mn-ea"/>
          <a:cs typeface="+mn-cs"/>
        </a:defRPr>
      </a:lvl1pPr>
      <a:lvl2pPr marL="739775" indent="-282575" algn="l" defTabSz="449263" rtl="0" eaLnBrk="0" fontAlgn="base" hangingPunct="0">
        <a:spcBef>
          <a:spcPts val="700"/>
        </a:spcBef>
        <a:spcAft>
          <a:spcPct val="0"/>
        </a:spcAft>
        <a:buClr>
          <a:srgbClr val="FFFFFF"/>
        </a:buClr>
        <a:buSzPct val="100000"/>
        <a:buFont typeface="Arial" charset="0"/>
        <a:buChar char="–"/>
        <a:defRPr sz="2800">
          <a:solidFill>
            <a:srgbClr val="FFFFFF"/>
          </a:solidFill>
          <a:latin typeface="+mn-lt"/>
        </a:defRPr>
      </a:lvl2pPr>
      <a:lvl3pPr marL="1143000" indent="-228600" algn="l" defTabSz="449263" rtl="0" eaLnBrk="0" fontAlgn="base" hangingPunct="0">
        <a:spcBef>
          <a:spcPts val="600"/>
        </a:spcBef>
        <a:spcAft>
          <a:spcPct val="0"/>
        </a:spcAft>
        <a:buClr>
          <a:srgbClr val="E3E3FF"/>
        </a:buClr>
        <a:buSzPct val="100000"/>
        <a:buFont typeface="Arial" charset="0"/>
        <a:buChar char="•"/>
        <a:defRPr sz="2400">
          <a:solidFill>
            <a:srgbClr val="FFFFFF"/>
          </a:solidFill>
          <a:latin typeface="+mn-lt"/>
        </a:defRPr>
      </a:lvl3pPr>
      <a:lvl4pPr marL="1600200" indent="-228600" algn="l" defTabSz="449263" rtl="0" eaLnBrk="0" fontAlgn="base" hangingPunct="0">
        <a:spcBef>
          <a:spcPts val="500"/>
        </a:spcBef>
        <a:spcAft>
          <a:spcPct val="0"/>
        </a:spcAft>
        <a:buClr>
          <a:srgbClr val="FFFFFF"/>
        </a:buClr>
        <a:buSzPct val="100000"/>
        <a:buFont typeface="Arial" charset="0"/>
        <a:buChar char="–"/>
        <a:defRPr sz="2000">
          <a:solidFill>
            <a:srgbClr val="FFFFFF"/>
          </a:solidFill>
          <a:latin typeface="+mn-lt"/>
        </a:defRPr>
      </a:lvl4pPr>
      <a:lvl5pPr marL="2057400" indent="-228600" algn="l" defTabSz="449263" rtl="0" eaLnBrk="0" fontAlgn="base" hangingPunct="0">
        <a:spcBef>
          <a:spcPts val="500"/>
        </a:spcBef>
        <a:spcAft>
          <a:spcPct val="0"/>
        </a:spcAft>
        <a:buClr>
          <a:srgbClr val="FFFFFF"/>
        </a:buClr>
        <a:buSzPct val="100000"/>
        <a:buFont typeface="Arial" charset="0"/>
        <a:buChar char="•"/>
        <a:defRPr sz="2000">
          <a:solidFill>
            <a:srgbClr val="FFFFFF"/>
          </a:solidFill>
          <a:latin typeface="+mn-lt"/>
        </a:defRPr>
      </a:lvl5pPr>
      <a:lvl6pPr marL="25146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6pPr>
      <a:lvl7pPr marL="29718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7pPr>
      <a:lvl8pPr marL="34290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8pPr>
      <a:lvl9pPr marL="38862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746"/>
            </a:gs>
            <a:gs pos="100000">
              <a:srgbClr val="003399"/>
            </a:gs>
          </a:gsLst>
          <a:lin ang="5400000" scaled="1"/>
        </a:gradFill>
        <a:effectLst/>
      </p:bgPr>
    </p:bg>
    <p:spTree>
      <p:nvGrpSpPr>
        <p:cNvPr id="1" name=""/>
        <p:cNvGrpSpPr/>
        <p:nvPr/>
      </p:nvGrpSpPr>
      <p:grpSpPr>
        <a:xfrm>
          <a:off x="0" y="0"/>
          <a:ext cx="0" cy="0"/>
          <a:chOff x="0" y="0"/>
          <a:chExt cx="0" cy="0"/>
        </a:xfrm>
      </p:grpSpPr>
      <p:grpSp>
        <p:nvGrpSpPr>
          <p:cNvPr id="7170" name="Group 1"/>
          <p:cNvGrpSpPr>
            <a:grpSpLocks/>
          </p:cNvGrpSpPr>
          <p:nvPr/>
        </p:nvGrpSpPr>
        <p:grpSpPr bwMode="auto">
          <a:xfrm>
            <a:off x="-6350" y="20638"/>
            <a:ext cx="9142413" cy="6856412"/>
            <a:chOff x="-4" y="13"/>
            <a:chExt cx="5759" cy="4319"/>
          </a:xfrm>
        </p:grpSpPr>
        <p:sp>
          <p:nvSpPr>
            <p:cNvPr id="2050" name="Freeform 2"/>
            <p:cNvSpPr>
              <a:spLocks noChangeArrowheads="1"/>
            </p:cNvSpPr>
            <p:nvPr/>
          </p:nvSpPr>
          <p:spPr bwMode="auto">
            <a:xfrm>
              <a:off x="-4" y="3085"/>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003399"/>
                </a:gs>
                <a:gs pos="100000">
                  <a:srgbClr val="33CCCC"/>
                </a:gs>
              </a:gsLst>
              <a:lin ang="5400000" scaled="1"/>
            </a:gradFill>
            <a:ln w="9525">
              <a:noFill/>
              <a:round/>
              <a:headEnd/>
              <a:tailEnd/>
            </a:ln>
            <a:effectLst/>
          </p:spPr>
          <p:txBody>
            <a:bodyPr wrap="none" anchor="ctr"/>
            <a:lstStyle/>
            <a:p>
              <a:pPr>
                <a:defRPr/>
              </a:pPr>
              <a:endParaRPr lang="en-IN"/>
            </a:p>
          </p:txBody>
        </p:sp>
        <p:sp>
          <p:nvSpPr>
            <p:cNvPr id="2051" name="Freeform 3"/>
            <p:cNvSpPr>
              <a:spLocks noChangeArrowheads="1"/>
            </p:cNvSpPr>
            <p:nvPr/>
          </p:nvSpPr>
          <p:spPr bwMode="auto">
            <a:xfrm>
              <a:off x="-4" y="13"/>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rgbClr val="001746"/>
                </a:gs>
                <a:gs pos="100000">
                  <a:srgbClr val="003399"/>
                </a:gs>
              </a:gsLst>
              <a:lin ang="5400000" scaled="1"/>
            </a:gradFill>
            <a:ln w="9525">
              <a:noFill/>
              <a:round/>
              <a:headEnd/>
              <a:tailEnd/>
            </a:ln>
            <a:effectLst/>
          </p:spPr>
          <p:txBody>
            <a:bodyPr wrap="none" anchor="ctr"/>
            <a:lstStyle/>
            <a:p>
              <a:pPr>
                <a:defRPr/>
              </a:pPr>
              <a:endParaRPr lang="en-IN"/>
            </a:p>
          </p:txBody>
        </p:sp>
      </p:grpSp>
      <p:sp>
        <p:nvSpPr>
          <p:cNvPr id="2052" name="Freeform 4"/>
          <p:cNvSpPr>
            <a:spLocks noChangeArrowheads="1"/>
          </p:cNvSpPr>
          <p:nvPr/>
        </p:nvSpPr>
        <p:spPr bwMode="auto">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rgbClr val="003399"/>
              </a:gs>
              <a:gs pos="100000">
                <a:srgbClr val="00FFCC"/>
              </a:gs>
            </a:gsLst>
            <a:lin ang="8100000" scaled="1"/>
          </a:gradFill>
          <a:ln w="9525">
            <a:noFill/>
            <a:round/>
            <a:headEnd/>
            <a:tailEnd/>
          </a:ln>
          <a:effectLst/>
        </p:spPr>
        <p:txBody>
          <a:bodyPr wrap="none" anchor="ctr"/>
          <a:lstStyle/>
          <a:p>
            <a:pPr>
              <a:defRPr/>
            </a:pPr>
            <a:endParaRPr lang="en-IN"/>
          </a:p>
        </p:txBody>
      </p:sp>
      <p:grpSp>
        <p:nvGrpSpPr>
          <p:cNvPr id="7172" name="Group 5"/>
          <p:cNvGrpSpPr>
            <a:grpSpLocks/>
          </p:cNvGrpSpPr>
          <p:nvPr/>
        </p:nvGrpSpPr>
        <p:grpSpPr bwMode="auto">
          <a:xfrm>
            <a:off x="-1588" y="6034088"/>
            <a:ext cx="7843838" cy="849312"/>
            <a:chOff x="-1" y="3801"/>
            <a:chExt cx="4941" cy="535"/>
          </a:xfrm>
        </p:grpSpPr>
        <p:sp>
          <p:nvSpPr>
            <p:cNvPr id="2054" name="Freeform 6"/>
            <p:cNvSpPr>
              <a:spLocks noChangeArrowheads="1"/>
            </p:cNvSpPr>
            <p:nvPr/>
          </p:nvSpPr>
          <p:spPr bwMode="auto">
            <a:xfrm>
              <a:off x="1487" y="3801"/>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rgbClr val="837763"/>
                </a:gs>
                <a:gs pos="100000">
                  <a:srgbClr val="463416"/>
                </a:gs>
              </a:gsLst>
              <a:lin ang="5400000" scaled="1"/>
            </a:gradFill>
            <a:ln w="9525">
              <a:noFill/>
              <a:round/>
              <a:headEnd/>
              <a:tailEnd/>
            </a:ln>
            <a:effectLst/>
          </p:spPr>
          <p:txBody>
            <a:bodyPr wrap="none" anchor="ctr"/>
            <a:lstStyle/>
            <a:p>
              <a:pPr>
                <a:defRPr/>
              </a:pPr>
              <a:endParaRPr lang="en-IN"/>
            </a:p>
          </p:txBody>
        </p:sp>
        <p:grpSp>
          <p:nvGrpSpPr>
            <p:cNvPr id="7187" name="Group 7"/>
            <p:cNvGrpSpPr>
              <a:grpSpLocks/>
            </p:cNvGrpSpPr>
            <p:nvPr/>
          </p:nvGrpSpPr>
          <p:grpSpPr bwMode="auto">
            <a:xfrm>
              <a:off x="2485" y="3801"/>
              <a:ext cx="2455" cy="535"/>
              <a:chOff x="2485" y="3801"/>
              <a:chExt cx="2455" cy="535"/>
            </a:xfrm>
          </p:grpSpPr>
          <p:sp>
            <p:nvSpPr>
              <p:cNvPr id="2056" name="Freeform 8"/>
              <p:cNvSpPr>
                <a:spLocks noChangeArrowheads="1"/>
              </p:cNvSpPr>
              <p:nvPr/>
            </p:nvSpPr>
            <p:spPr bwMode="auto">
              <a:xfrm>
                <a:off x="3947" y="3808"/>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rgbClr val="463416"/>
              </a:solidFill>
              <a:ln w="9525">
                <a:noFill/>
                <a:round/>
                <a:headEnd/>
                <a:tailEnd/>
              </a:ln>
              <a:effectLst/>
            </p:spPr>
            <p:txBody>
              <a:bodyPr wrap="none" anchor="ctr"/>
              <a:lstStyle/>
              <a:p>
                <a:pPr>
                  <a:defRPr/>
                </a:pPr>
                <a:endParaRPr lang="en-IN"/>
              </a:p>
            </p:txBody>
          </p:sp>
          <p:sp>
            <p:nvSpPr>
              <p:cNvPr id="2057" name="Freeform 9"/>
              <p:cNvSpPr>
                <a:spLocks noChangeArrowheads="1"/>
              </p:cNvSpPr>
              <p:nvPr/>
            </p:nvSpPr>
            <p:spPr bwMode="auto">
              <a:xfrm>
                <a:off x="2676" y="3801"/>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rgbClr val="463416"/>
              </a:solidFill>
              <a:ln w="9525">
                <a:noFill/>
                <a:round/>
                <a:headEnd/>
                <a:tailEnd/>
              </a:ln>
              <a:effectLst/>
            </p:spPr>
            <p:txBody>
              <a:bodyPr wrap="none" anchor="ctr"/>
              <a:lstStyle/>
              <a:p>
                <a:pPr>
                  <a:defRPr/>
                </a:pPr>
                <a:endParaRPr lang="en-IN"/>
              </a:p>
            </p:txBody>
          </p:sp>
          <p:sp>
            <p:nvSpPr>
              <p:cNvPr id="2058" name="Freeform 10"/>
              <p:cNvSpPr>
                <a:spLocks noChangeArrowheads="1"/>
              </p:cNvSpPr>
              <p:nvPr/>
            </p:nvSpPr>
            <p:spPr bwMode="auto">
              <a:xfrm>
                <a:off x="3029" y="3902"/>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rgbClr val="463416"/>
              </a:solidFill>
              <a:ln w="9525">
                <a:noFill/>
                <a:round/>
                <a:headEnd/>
                <a:tailEnd/>
              </a:ln>
              <a:effectLst/>
            </p:spPr>
            <p:txBody>
              <a:bodyPr wrap="none" anchor="ctr"/>
              <a:lstStyle/>
              <a:p>
                <a:pPr>
                  <a:defRPr/>
                </a:pPr>
                <a:endParaRPr lang="en-IN"/>
              </a:p>
            </p:txBody>
          </p:sp>
          <p:sp>
            <p:nvSpPr>
              <p:cNvPr id="2059" name="Freeform 11"/>
              <p:cNvSpPr>
                <a:spLocks noChangeArrowheads="1"/>
              </p:cNvSpPr>
              <p:nvPr/>
            </p:nvSpPr>
            <p:spPr bwMode="auto">
              <a:xfrm>
                <a:off x="3627" y="3875"/>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rgbClr val="463416"/>
              </a:solidFill>
              <a:ln w="9525">
                <a:noFill/>
                <a:round/>
                <a:headEnd/>
                <a:tailEnd/>
              </a:ln>
              <a:effectLst/>
            </p:spPr>
            <p:txBody>
              <a:bodyPr wrap="none" anchor="ctr"/>
              <a:lstStyle/>
              <a:p>
                <a:pPr>
                  <a:defRPr/>
                </a:pPr>
                <a:endParaRPr lang="en-IN"/>
              </a:p>
            </p:txBody>
          </p:sp>
          <p:sp>
            <p:nvSpPr>
              <p:cNvPr id="2060" name="Freeform 12"/>
              <p:cNvSpPr>
                <a:spLocks noChangeArrowheads="1"/>
              </p:cNvSpPr>
              <p:nvPr/>
            </p:nvSpPr>
            <p:spPr bwMode="auto">
              <a:xfrm>
                <a:off x="2485" y="3868"/>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rgbClr val="463416"/>
              </a:solidFill>
              <a:ln w="9525">
                <a:noFill/>
                <a:round/>
                <a:headEnd/>
                <a:tailEnd/>
              </a:ln>
              <a:effectLst/>
            </p:spPr>
            <p:txBody>
              <a:bodyPr wrap="none" anchor="ctr"/>
              <a:lstStyle/>
              <a:p>
                <a:pPr>
                  <a:defRPr/>
                </a:pPr>
                <a:endParaRPr lang="en-IN"/>
              </a:p>
            </p:txBody>
          </p:sp>
        </p:grpSp>
        <p:sp>
          <p:nvSpPr>
            <p:cNvPr id="2061" name="Freeform 13"/>
            <p:cNvSpPr>
              <a:spLocks noChangeArrowheads="1"/>
            </p:cNvSpPr>
            <p:nvPr/>
          </p:nvSpPr>
          <p:spPr bwMode="auto">
            <a:xfrm>
              <a:off x="-1" y="3801"/>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rgbClr val="72644E"/>
                </a:gs>
                <a:gs pos="100000">
                  <a:srgbClr val="463416"/>
                </a:gs>
              </a:gsLst>
              <a:lin ang="5400000" scaled="1"/>
            </a:gradFill>
            <a:ln w="9525">
              <a:noFill/>
              <a:round/>
              <a:headEnd/>
              <a:tailEnd/>
            </a:ln>
            <a:effectLst/>
          </p:spPr>
          <p:txBody>
            <a:bodyPr wrap="none" anchor="ctr"/>
            <a:lstStyle/>
            <a:p>
              <a:pPr>
                <a:defRPr/>
              </a:pPr>
              <a:endParaRPr lang="en-IN"/>
            </a:p>
          </p:txBody>
        </p:sp>
      </p:grpSp>
      <p:grpSp>
        <p:nvGrpSpPr>
          <p:cNvPr id="7173" name="Group 14"/>
          <p:cNvGrpSpPr>
            <a:grpSpLocks/>
          </p:cNvGrpSpPr>
          <p:nvPr/>
        </p:nvGrpSpPr>
        <p:grpSpPr bwMode="auto">
          <a:xfrm>
            <a:off x="627063" y="6021388"/>
            <a:ext cx="5683250" cy="847725"/>
            <a:chOff x="395" y="3793"/>
            <a:chExt cx="3580" cy="534"/>
          </a:xfrm>
        </p:grpSpPr>
        <p:sp>
          <p:nvSpPr>
            <p:cNvPr id="2063" name="Freeform 15"/>
            <p:cNvSpPr>
              <a:spLocks noChangeArrowheads="1"/>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rgbClr val="463416"/>
            </a:solidFill>
            <a:ln w="9525">
              <a:noFill/>
              <a:round/>
              <a:headEnd/>
              <a:tailEnd/>
            </a:ln>
            <a:effectLst/>
          </p:spPr>
          <p:txBody>
            <a:bodyPr wrap="none" anchor="ctr"/>
            <a:lstStyle/>
            <a:p>
              <a:pPr>
                <a:defRPr/>
              </a:pPr>
              <a:endParaRPr lang="en-IN"/>
            </a:p>
          </p:txBody>
        </p:sp>
        <p:sp>
          <p:nvSpPr>
            <p:cNvPr id="2064" name="Freeform 16"/>
            <p:cNvSpPr>
              <a:spLocks noChangeArrowheads="1"/>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rgbClr val="463416"/>
            </a:solidFill>
            <a:ln w="9525">
              <a:noFill/>
              <a:round/>
              <a:headEnd/>
              <a:tailEnd/>
            </a:ln>
            <a:effectLst/>
          </p:spPr>
          <p:txBody>
            <a:bodyPr wrap="none" anchor="ctr"/>
            <a:lstStyle/>
            <a:p>
              <a:pPr>
                <a:defRPr/>
              </a:pPr>
              <a:endParaRPr lang="en-IN"/>
            </a:p>
          </p:txBody>
        </p:sp>
        <p:sp>
          <p:nvSpPr>
            <p:cNvPr id="2065" name="Freeform 17"/>
            <p:cNvSpPr>
              <a:spLocks noChangeArrowheads="1"/>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rgbClr val="463416"/>
            </a:solidFill>
            <a:ln w="9525">
              <a:noFill/>
              <a:round/>
              <a:headEnd/>
              <a:tailEnd/>
            </a:ln>
            <a:effectLst/>
          </p:spPr>
          <p:txBody>
            <a:bodyPr wrap="none" anchor="ctr"/>
            <a:lstStyle/>
            <a:p>
              <a:pPr>
                <a:defRPr/>
              </a:pPr>
              <a:endParaRPr lang="en-IN"/>
            </a:p>
          </p:txBody>
        </p:sp>
        <p:sp>
          <p:nvSpPr>
            <p:cNvPr id="2066" name="Freeform 18"/>
            <p:cNvSpPr>
              <a:spLocks noChangeArrowheads="1"/>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rgbClr val="463416"/>
            </a:solidFill>
            <a:ln w="9525">
              <a:noFill/>
              <a:round/>
              <a:headEnd/>
              <a:tailEnd/>
            </a:ln>
            <a:effectLst/>
          </p:spPr>
          <p:txBody>
            <a:bodyPr wrap="none" anchor="ctr"/>
            <a:lstStyle/>
            <a:p>
              <a:pPr>
                <a:defRPr/>
              </a:pPr>
              <a:endParaRPr lang="en-IN"/>
            </a:p>
          </p:txBody>
        </p:sp>
        <p:sp>
          <p:nvSpPr>
            <p:cNvPr id="2067" name="Freeform 19"/>
            <p:cNvSpPr>
              <a:spLocks noChangeArrowheads="1"/>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rgbClr val="463416"/>
            </a:solidFill>
            <a:ln w="9525">
              <a:noFill/>
              <a:round/>
              <a:headEnd/>
              <a:tailEnd/>
            </a:ln>
            <a:effectLst/>
          </p:spPr>
          <p:txBody>
            <a:bodyPr wrap="none" anchor="ctr"/>
            <a:lstStyle/>
            <a:p>
              <a:pPr>
                <a:defRPr/>
              </a:pPr>
              <a:endParaRPr lang="en-IN"/>
            </a:p>
          </p:txBody>
        </p:sp>
        <p:sp>
          <p:nvSpPr>
            <p:cNvPr id="2068" name="Freeform 20"/>
            <p:cNvSpPr>
              <a:spLocks noChangeArrowheads="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rgbClr val="463416"/>
            </a:solidFill>
            <a:ln w="9525">
              <a:noFill/>
              <a:round/>
              <a:headEnd/>
              <a:tailEnd/>
            </a:ln>
            <a:effectLst/>
          </p:spPr>
          <p:txBody>
            <a:bodyPr wrap="none" anchor="ctr"/>
            <a:lstStyle/>
            <a:p>
              <a:pPr>
                <a:defRPr/>
              </a:pPr>
              <a:endParaRPr lang="en-IN"/>
            </a:p>
          </p:txBody>
        </p:sp>
      </p:grpSp>
      <p:sp>
        <p:nvSpPr>
          <p:cNvPr id="2069" name="Rectangle 21"/>
          <p:cNvSpPr>
            <a:spLocks noGrp="1" noChangeArrowheads="1"/>
          </p:cNvSpPr>
          <p:nvPr>
            <p:ph type="title"/>
          </p:nvPr>
        </p:nvSpPr>
        <p:spPr bwMode="auto">
          <a:xfrm>
            <a:off x="457200" y="1447800"/>
            <a:ext cx="8226425" cy="1733550"/>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2070" name="Rectangle 22"/>
          <p:cNvSpPr>
            <a:spLocks noGrp="1" noChangeArrowheads="1"/>
          </p:cNvSpPr>
          <p:nvPr>
            <p:ph type="dt"/>
          </p:nvPr>
        </p:nvSpPr>
        <p:spPr bwMode="auto">
          <a:xfrm>
            <a:off x="457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eaLnBrk="1">
              <a:buSzPct val="45000"/>
              <a:buFont typeface="Wingdings" charset="2"/>
              <a:buNone/>
              <a:tabLst>
                <a:tab pos="723900" algn="l"/>
                <a:tab pos="1447800" algn="l"/>
              </a:tabLst>
              <a:defRPr sz="1200" smtClean="0">
                <a:solidFill>
                  <a:srgbClr val="FFFFFF"/>
                </a:solidFill>
                <a:effectLst>
                  <a:outerShdw blurRad="38100" dist="38100" dir="2700000" algn="tl">
                    <a:srgbClr val="000000"/>
                  </a:outerShdw>
                </a:effectLst>
                <a:latin typeface="Times New Roman" pitchFamily="16" charset="0"/>
              </a:defRPr>
            </a:lvl1pPr>
          </a:lstStyle>
          <a:p>
            <a:pPr>
              <a:defRPr/>
            </a:pPr>
            <a:endParaRPr lang="en-GB"/>
          </a:p>
        </p:txBody>
      </p:sp>
      <p:sp>
        <p:nvSpPr>
          <p:cNvPr id="2071" name="Rectangle 23"/>
          <p:cNvSpPr>
            <a:spLocks noGrp="1" noChangeArrowheads="1"/>
          </p:cNvSpPr>
          <p:nvPr>
            <p:ph type="sldNum"/>
          </p:nvPr>
        </p:nvSpPr>
        <p:spPr bwMode="auto">
          <a:xfrm>
            <a:off x="6553200" y="6248400"/>
            <a:ext cx="2130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1">
              <a:buSzPct val="45000"/>
              <a:buFont typeface="Wingdings" charset="2"/>
              <a:buNone/>
              <a:tabLst>
                <a:tab pos="723900" algn="l"/>
                <a:tab pos="1447800" algn="l"/>
              </a:tabLst>
              <a:defRPr sz="1200" smtClean="0">
                <a:solidFill>
                  <a:srgbClr val="FFFFFF"/>
                </a:solidFill>
                <a:effectLst>
                  <a:outerShdw blurRad="38100" dist="38100" dir="2700000" algn="tl">
                    <a:srgbClr val="000000"/>
                  </a:outerShdw>
                </a:effectLst>
                <a:latin typeface="Times New Roman" pitchFamily="16" charset="0"/>
              </a:defRPr>
            </a:lvl1pPr>
          </a:lstStyle>
          <a:p>
            <a:pPr>
              <a:defRPr/>
            </a:pPr>
            <a:fld id="{F7565557-F323-4D6D-8509-46724CC94804}" type="slidenum">
              <a:rPr lang="en-GB"/>
              <a:pPr>
                <a:defRPr/>
              </a:pPr>
              <a:t>‹#›</a:t>
            </a:fld>
            <a:endParaRPr lang="en-GB"/>
          </a:p>
        </p:txBody>
      </p:sp>
      <p:sp>
        <p:nvSpPr>
          <p:cNvPr id="2072" name="Rectangle 24"/>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ctr" eaLnBrk="1">
              <a:buSzPct val="45000"/>
              <a:buFont typeface="Wingdings" charset="2"/>
              <a:buNone/>
              <a:tabLst>
                <a:tab pos="723900" algn="l"/>
                <a:tab pos="1447800" algn="l"/>
                <a:tab pos="2171700" algn="l"/>
              </a:tabLst>
              <a:defRPr sz="1200" smtClean="0">
                <a:solidFill>
                  <a:srgbClr val="FFFFFF"/>
                </a:solidFill>
                <a:effectLst>
                  <a:outerShdw blurRad="38100" dist="38100" dir="2700000" algn="tl">
                    <a:srgbClr val="000000"/>
                  </a:outerShdw>
                </a:effectLst>
                <a:latin typeface="Times New Roman" pitchFamily="16" charset="0"/>
              </a:defRPr>
            </a:lvl1pPr>
          </a:lstStyle>
          <a:p>
            <a:pPr>
              <a:defRPr/>
            </a:pPr>
            <a:endParaRPr lang="en-GB"/>
          </a:p>
        </p:txBody>
      </p:sp>
      <p:pic>
        <p:nvPicPr>
          <p:cNvPr id="7178" name="Picture 25"/>
          <p:cNvPicPr>
            <a:picLocks noChangeAspect="1" noChangeArrowheads="1"/>
          </p:cNvPicPr>
          <p:nvPr/>
        </p:nvPicPr>
        <p:blipFill>
          <a:blip r:embed="rId15" cstate="print"/>
          <a:srcRect/>
          <a:stretch>
            <a:fillRect/>
          </a:stretch>
        </p:blipFill>
        <p:spPr bwMode="auto">
          <a:xfrm>
            <a:off x="7391400" y="457200"/>
            <a:ext cx="1066800" cy="1000125"/>
          </a:xfrm>
          <a:prstGeom prst="rect">
            <a:avLst/>
          </a:prstGeom>
          <a:noFill/>
          <a:ln w="9525">
            <a:noFill/>
            <a:round/>
            <a:headEnd/>
            <a:tailEnd/>
          </a:ln>
        </p:spPr>
      </p:pic>
      <p:sp>
        <p:nvSpPr>
          <p:cNvPr id="7179" name="Rectangle 26"/>
          <p:cNvSpPr>
            <a:spLocks noGrp="1" noChangeArrowheads="1"/>
          </p:cNvSpPr>
          <p:nvPr>
            <p:ph type="body" idx="1"/>
          </p:nvPr>
        </p:nvSpPr>
        <p:spPr bwMode="auto">
          <a:xfrm>
            <a:off x="457200" y="1604963"/>
            <a:ext cx="8226425" cy="4522787"/>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spd="med">
    <p:blinds dir="vert"/>
    <p:sndAc>
      <p:stSnd>
        <p:snd r:embed="rId14" name="type.wav"/>
      </p:stSnd>
    </p:sndAc>
  </p:transition>
  <p:txStyles>
    <p:titleStyle>
      <a:lvl1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mj-lt"/>
          <a:ea typeface="+mj-ea"/>
          <a:cs typeface="+mj-cs"/>
        </a:defRPr>
      </a:lvl1pPr>
      <a:lvl2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2pPr>
      <a:lvl3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3pPr>
      <a:lvl4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4pPr>
      <a:lvl5pPr algn="ctr" defTabSz="449263" rtl="0" eaLnBrk="0" fontAlgn="base" hangingPunct="0">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5pPr>
      <a:lvl6pPr marL="4572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6pPr>
      <a:lvl7pPr marL="9144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7pPr>
      <a:lvl8pPr marL="13716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8pPr>
      <a:lvl9pPr marL="1828800" algn="ctr" defTabSz="449263" rtl="0" fontAlgn="base">
        <a:spcBef>
          <a:spcPct val="0"/>
        </a:spcBef>
        <a:spcAft>
          <a:spcPct val="0"/>
        </a:spcAft>
        <a:buClr>
          <a:srgbClr val="E3E3FF"/>
        </a:buClr>
        <a:buSzPct val="100000"/>
        <a:buFont typeface="Arial" charset="0"/>
        <a:defRPr sz="4400">
          <a:solidFill>
            <a:srgbClr val="E3E3FF"/>
          </a:solidFill>
          <a:effectLst>
            <a:outerShdw blurRad="38100" dist="38100" dir="2700000" algn="tl">
              <a:srgbClr val="000000"/>
            </a:outerShdw>
          </a:effectLst>
          <a:latin typeface="Arial" charset="0"/>
        </a:defRPr>
      </a:lvl9pPr>
    </p:titleStyle>
    <p:bodyStyle>
      <a:lvl1pPr marL="339725" indent="-339725" algn="l" defTabSz="449263" rtl="0" eaLnBrk="0" fontAlgn="base" hangingPunct="0">
        <a:spcBef>
          <a:spcPts val="800"/>
        </a:spcBef>
        <a:spcAft>
          <a:spcPct val="0"/>
        </a:spcAft>
        <a:buClr>
          <a:srgbClr val="E3E3FF"/>
        </a:buClr>
        <a:buSzPct val="100000"/>
        <a:buFont typeface="Arial" charset="0"/>
        <a:buChar char="•"/>
        <a:defRPr sz="3200">
          <a:solidFill>
            <a:srgbClr val="FFFFFF"/>
          </a:solidFill>
          <a:latin typeface="+mn-lt"/>
          <a:ea typeface="+mn-ea"/>
          <a:cs typeface="+mn-cs"/>
        </a:defRPr>
      </a:lvl1pPr>
      <a:lvl2pPr marL="739775" indent="-282575" algn="l" defTabSz="449263" rtl="0" eaLnBrk="0" fontAlgn="base" hangingPunct="0">
        <a:spcBef>
          <a:spcPts val="700"/>
        </a:spcBef>
        <a:spcAft>
          <a:spcPct val="0"/>
        </a:spcAft>
        <a:buClr>
          <a:srgbClr val="FFFFFF"/>
        </a:buClr>
        <a:buSzPct val="100000"/>
        <a:buFont typeface="Arial" charset="0"/>
        <a:buChar char="–"/>
        <a:defRPr sz="2800">
          <a:solidFill>
            <a:srgbClr val="FFFFFF"/>
          </a:solidFill>
          <a:latin typeface="+mn-lt"/>
        </a:defRPr>
      </a:lvl2pPr>
      <a:lvl3pPr marL="1143000" indent="-228600" algn="l" defTabSz="449263" rtl="0" eaLnBrk="0" fontAlgn="base" hangingPunct="0">
        <a:spcBef>
          <a:spcPts val="600"/>
        </a:spcBef>
        <a:spcAft>
          <a:spcPct val="0"/>
        </a:spcAft>
        <a:buClr>
          <a:srgbClr val="E3E3FF"/>
        </a:buClr>
        <a:buSzPct val="100000"/>
        <a:buFont typeface="Arial" charset="0"/>
        <a:buChar char="•"/>
        <a:defRPr sz="2400">
          <a:solidFill>
            <a:srgbClr val="FFFFFF"/>
          </a:solidFill>
          <a:latin typeface="+mn-lt"/>
        </a:defRPr>
      </a:lvl3pPr>
      <a:lvl4pPr marL="1600200" indent="-228600" algn="l" defTabSz="449263" rtl="0" eaLnBrk="0" fontAlgn="base" hangingPunct="0">
        <a:spcBef>
          <a:spcPts val="500"/>
        </a:spcBef>
        <a:spcAft>
          <a:spcPct val="0"/>
        </a:spcAft>
        <a:buClr>
          <a:srgbClr val="FFFFFF"/>
        </a:buClr>
        <a:buSzPct val="100000"/>
        <a:buFont typeface="Arial" charset="0"/>
        <a:buChar char="–"/>
        <a:defRPr sz="2000">
          <a:solidFill>
            <a:srgbClr val="FFFFFF"/>
          </a:solidFill>
          <a:latin typeface="+mn-lt"/>
        </a:defRPr>
      </a:lvl4pPr>
      <a:lvl5pPr marL="2057400" indent="-228600" algn="l" defTabSz="449263" rtl="0" eaLnBrk="0" fontAlgn="base" hangingPunct="0">
        <a:spcBef>
          <a:spcPts val="500"/>
        </a:spcBef>
        <a:spcAft>
          <a:spcPct val="0"/>
        </a:spcAft>
        <a:buClr>
          <a:srgbClr val="FFFFFF"/>
        </a:buClr>
        <a:buSzPct val="100000"/>
        <a:buFont typeface="Arial" charset="0"/>
        <a:buChar char="•"/>
        <a:defRPr sz="2000">
          <a:solidFill>
            <a:srgbClr val="FFFFFF"/>
          </a:solidFill>
          <a:latin typeface="+mn-lt"/>
        </a:defRPr>
      </a:lvl5pPr>
      <a:lvl6pPr marL="25146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6pPr>
      <a:lvl7pPr marL="29718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7pPr>
      <a:lvl8pPr marL="34290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8pPr>
      <a:lvl9pPr marL="3886200" indent="-228600" algn="l" defTabSz="449263" rtl="0" fontAlgn="base">
        <a:spcBef>
          <a:spcPts val="500"/>
        </a:spcBef>
        <a:spcAft>
          <a:spcPct val="0"/>
        </a:spcAft>
        <a:buClr>
          <a:srgbClr val="FFFFFF"/>
        </a:buClr>
        <a:buSzPct val="100000"/>
        <a:buFont typeface="Arial" charset="0"/>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gif"/><Relationship Id="rId5" Type="http://schemas.openxmlformats.org/officeDocument/2006/relationships/oleObject" Target="../embeddings/oleObject1.bin"/><Relationship Id="rId4" Type="http://schemas.openxmlformats.org/officeDocument/2006/relationships/audio" Target="../media/audio1.wav"/></Relationships>
</file>

<file path=ppt/slides/_rels/slide10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48.jpeg"/></Relationships>
</file>

<file path=ppt/slides/_rels/slide10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55.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gif"/><Relationship Id="rId5" Type="http://schemas.openxmlformats.org/officeDocument/2006/relationships/oleObject" Target="../embeddings/oleObject4.bin"/><Relationship Id="rId4" Type="http://schemas.openxmlformats.org/officeDocument/2006/relationships/audio" Target="../media/audio1.wav"/></Relationships>
</file>

<file path=ppt/slides/_rels/slide1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6.xml"/><Relationship Id="rId1" Type="http://schemas.openxmlformats.org/officeDocument/2006/relationships/slideLayout" Target="../slideLayouts/slideLayout13.xml"/><Relationship Id="rId6" Type="http://schemas.openxmlformats.org/officeDocument/2006/relationships/image" Target="../media/image1.gif"/><Relationship Id="rId5" Type="http://schemas.openxmlformats.org/officeDocument/2006/relationships/image" Target="../media/image58.wmf"/><Relationship Id="rId4" Type="http://schemas.openxmlformats.org/officeDocument/2006/relationships/image" Target="../media/image57.wmf"/></Relationships>
</file>

<file path=ppt/slides/_rels/slide1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7.xml"/><Relationship Id="rId1" Type="http://schemas.openxmlformats.org/officeDocument/2006/relationships/slideLayout" Target="../slideLayouts/slideLayout12.xml"/><Relationship Id="rId5" Type="http://schemas.openxmlformats.org/officeDocument/2006/relationships/image" Target="../media/image1.gif"/><Relationship Id="rId4" Type="http://schemas.openxmlformats.org/officeDocument/2006/relationships/image" Target="../media/image59.wmf"/></Relationships>
</file>

<file path=ppt/slides/_rels/slide10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en.wikipedia.org/wiki/Lubricating_fluid" TargetMode="External"/></Relationships>
</file>

<file path=ppt/slides/_rels/slide1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0.jpeg"/></Relationships>
</file>

<file path=ppt/slides/_rels/slide1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1.jpeg"/></Relationships>
</file>

<file path=ppt/slides/_rels/slide1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2.wmf"/></Relationships>
</file>

<file path=ppt/slides/_rels/slide1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3.jpeg"/></Relationships>
</file>

<file path=ppt/slides/_rels/slide1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5.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1.gif"/></Relationships>
</file>

<file path=ppt/slides/_rels/slide1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66.wmf"/><Relationship Id="rId5" Type="http://schemas.openxmlformats.org/officeDocument/2006/relationships/image" Target="../media/image65.png"/><Relationship Id="rId4" Type="http://schemas.openxmlformats.org/officeDocument/2006/relationships/image" Target="../media/image1.gif"/></Relationships>
</file>

<file path=ppt/slides/_rels/slide1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7.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67.wmf"/></Relationships>
</file>

<file path=ppt/slides/_rels/slide1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8.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8.wmf"/></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0.xml"/><Relationship Id="rId1" Type="http://schemas.openxmlformats.org/officeDocument/2006/relationships/slideLayout" Target="../slideLayouts/slideLayout13.xml"/><Relationship Id="rId6" Type="http://schemas.openxmlformats.org/officeDocument/2006/relationships/image" Target="../media/image1.gif"/><Relationship Id="rId5" Type="http://schemas.openxmlformats.org/officeDocument/2006/relationships/image" Target="../media/image70.png"/><Relationship Id="rId4" Type="http://schemas.openxmlformats.org/officeDocument/2006/relationships/image" Target="../media/image69.wmf"/></Relationships>
</file>

<file path=ppt/slides/_rels/slide1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1.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71.wmf"/></Relationships>
</file>

<file path=ppt/slides/_rels/slide1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3.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72.wmf"/></Relationships>
</file>

<file path=ppt/slides/_rels/slide1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4.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73.wmf"/></Relationships>
</file>

<file path=ppt/slides/_rels/slide1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6.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74.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76.png"/><Relationship Id="rId5" Type="http://schemas.openxmlformats.org/officeDocument/2006/relationships/oleObject" Target="../embeddings/oleObject5.bin"/><Relationship Id="rId4" Type="http://schemas.openxmlformats.org/officeDocument/2006/relationships/audio" Target="../media/audio1.wav"/></Relationships>
</file>

<file path=ppt/slides/_rels/slide1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1.gif"/></Relationships>
</file>

<file path=ppt/slides/_rels/slide1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77.jpeg"/></Relationships>
</file>

<file path=ppt/slides/_rels/slide1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78.png"/></Relationships>
</file>

<file path=ppt/slides/_rels/slide1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79.jpeg"/></Relationships>
</file>

<file path=ppt/slides/_rels/slide1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80.jpeg"/></Relationships>
</file>

<file path=ppt/slides/_rels/slide1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81.jpeg"/></Relationships>
</file>

<file path=ppt/slides/_rels/slide1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82.wmf"/></Relationships>
</file>

<file path=ppt/slides/_rels/slide1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83.wmf"/></Relationships>
</file>

<file path=ppt/slides/_rels/slide1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image" Target="../media/image84.wmf"/></Relationships>
</file>

<file path=ppt/slides/_rels/slide1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87.jpe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jpeg"/><Relationship Id="rId4" Type="http://schemas.openxmlformats.org/officeDocument/2006/relationships/image" Target="../media/image1.gif"/></Relationships>
</file>

<file path=ppt/slides/_rels/slide1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1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90.jpeg"/></Relationships>
</file>

<file path=ppt/slides/_rels/slide1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1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5.xml"/><Relationship Id="rId1" Type="http://schemas.openxmlformats.org/officeDocument/2006/relationships/slideLayout" Target="../slideLayouts/slideLayout6.xml"/><Relationship Id="rId4" Type="http://schemas.openxmlformats.org/officeDocument/2006/relationships/image" Target="../media/image92.jpeg"/></Relationships>
</file>

<file path=ppt/slides/_rels/slide1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1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8.xml"/><Relationship Id="rId1" Type="http://schemas.openxmlformats.org/officeDocument/2006/relationships/slideLayout" Target="../slideLayouts/slideLayout6.xml"/><Relationship Id="rId4" Type="http://schemas.openxmlformats.org/officeDocument/2006/relationships/image" Target="../media/image94.jpeg"/></Relationships>
</file>

<file path=ppt/slides/_rels/slide1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5.xml"/><Relationship Id="rId1" Type="http://schemas.openxmlformats.org/officeDocument/2006/relationships/slideLayout" Target="../slideLayouts/slideLayout12.xml"/><Relationship Id="rId4" Type="http://schemas.openxmlformats.org/officeDocument/2006/relationships/image" Target="../media/image96.wmf"/></Relationships>
</file>

<file path=ppt/slides/_rels/slide1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97.wmf"/></Relationships>
</file>

<file path=ppt/slides/_rels/slide16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8.xml"/><Relationship Id="rId1" Type="http://schemas.openxmlformats.org/officeDocument/2006/relationships/slideLayout" Target="../slideLayouts/slideLayout12.xml"/><Relationship Id="rId4" Type="http://schemas.openxmlformats.org/officeDocument/2006/relationships/image" Target="../media/image98.wmf"/></Relationships>
</file>

<file path=ppt/slides/_rels/slide1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1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0.xml"/><Relationship Id="rId1" Type="http://schemas.openxmlformats.org/officeDocument/2006/relationships/slideLayout" Target="../slideLayouts/slideLayout13.xml"/><Relationship Id="rId5" Type="http://schemas.openxmlformats.org/officeDocument/2006/relationships/image" Target="../media/image100.wmf"/><Relationship Id="rId4" Type="http://schemas.openxmlformats.org/officeDocument/2006/relationships/image" Target="../media/image99.png"/></Relationships>
</file>

<file path=ppt/slides/_rels/slide1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1.xml"/><Relationship Id="rId1" Type="http://schemas.openxmlformats.org/officeDocument/2006/relationships/slideLayout" Target="../slideLayouts/slideLayout12.xml"/><Relationship Id="rId4" Type="http://schemas.openxmlformats.org/officeDocument/2006/relationships/image" Target="../media/image101.wmf"/></Relationships>
</file>

<file path=ppt/slides/_rels/slide17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102.wmf"/></Relationships>
</file>

<file path=ppt/slides/_rels/slide17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7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8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05.jpeg"/></Relationships>
</file>

<file path=ppt/slides/_rels/slide1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4.xml"/><Relationship Id="rId1" Type="http://schemas.openxmlformats.org/officeDocument/2006/relationships/slideLayout" Target="../slideLayouts/slideLayout6.xml"/><Relationship Id="rId4" Type="http://schemas.openxmlformats.org/officeDocument/2006/relationships/image" Target="../media/image106.jpeg"/></Relationships>
</file>

<file path=ppt/slides/_rels/slide1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1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gif"/><Relationship Id="rId5" Type="http://schemas.openxmlformats.org/officeDocument/2006/relationships/image" Target="../media/image14.png"/><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gif"/><Relationship Id="rId5" Type="http://schemas.openxmlformats.org/officeDocument/2006/relationships/image" Target="../media/image13.png"/><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20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2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2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4.xml"/><Relationship Id="rId1" Type="http://schemas.openxmlformats.org/officeDocument/2006/relationships/slideLayout" Target="../slideLayouts/slideLayout2.xml"/><Relationship Id="rId5" Type="http://schemas.openxmlformats.org/officeDocument/2006/relationships/image" Target="../media/image112.jpeg"/><Relationship Id="rId4" Type="http://schemas.openxmlformats.org/officeDocument/2006/relationships/hyperlink" Target="http://upload.wikimedia.org/wikipedia/commons/d/d1/Helical_Gears.jpg" TargetMode="External"/></Relationships>
</file>

<file path=ppt/slides/_rels/slide20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2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2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20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2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gif"/><Relationship Id="rId5" Type="http://schemas.openxmlformats.org/officeDocument/2006/relationships/oleObject" Target="../embeddings/oleObject2.bin"/><Relationship Id="rId4" Type="http://schemas.openxmlformats.org/officeDocument/2006/relationships/audio" Target="../media/audio1.wav"/></Relationships>
</file>

<file path=ppt/slides/_rels/slide2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2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2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2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2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2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2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2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2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2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gif"/><Relationship Id="rId5" Type="http://schemas.openxmlformats.org/officeDocument/2006/relationships/oleObject" Target="../embeddings/oleObject3.bin"/><Relationship Id="rId4" Type="http://schemas.openxmlformats.org/officeDocument/2006/relationships/audio" Target="../media/audio1.wav"/></Relationships>
</file>

<file path=ppt/slides/_rels/slide2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2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1.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2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4.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2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17.jpeg"/></Relationships>
</file>

<file path=ppt/slides/_rels/slide2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2.xml"/><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2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3.xml"/><Relationship Id="rId1" Type="http://schemas.openxmlformats.org/officeDocument/2006/relationships/slideLayout" Target="../slideLayouts/slideLayout12.xml"/><Relationship Id="rId4" Type="http://schemas.openxmlformats.org/officeDocument/2006/relationships/image" Target="../media/image135.gif"/></Relationships>
</file>

<file path=ppt/slides/_rels/slide2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137.gif"/></Relationships>
</file>

<file path=ppt/slides/_rels/slide2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2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8.xml"/><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2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2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0.xml"/><Relationship Id="rId1" Type="http://schemas.openxmlformats.org/officeDocument/2006/relationships/slideLayout" Target="../slideLayouts/slideLayout12.xml"/><Relationship Id="rId4" Type="http://schemas.openxmlformats.org/officeDocument/2006/relationships/image" Target="../media/image141.gif"/></Relationships>
</file>

<file path=ppt/slides/_rels/slide2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gif"/><Relationship Id="rId4" Type="http://schemas.openxmlformats.org/officeDocument/2006/relationships/hyperlink" Target="http://en.wikipedia.org/wiki/Image:Cycloid_animated.gif" TargetMode="External"/></Relationships>
</file>

<file path=ppt/slides/_rels/slide2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145.gif"/><Relationship Id="rId4" Type="http://schemas.openxmlformats.org/officeDocument/2006/relationships/hyperlink" Target="http://en.wikipedia.org/wiki/Image:Epitrochoid-1.gif" TargetMode="External"/></Relationships>
</file>

<file path=ppt/slides/_rels/slide2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4.xml"/><Relationship Id="rId1" Type="http://schemas.openxmlformats.org/officeDocument/2006/relationships/slideLayout" Target="../slideLayouts/slideLayout2.xml"/><Relationship Id="rId5" Type="http://schemas.openxmlformats.org/officeDocument/2006/relationships/image" Target="../media/image146.gif"/><Relationship Id="rId4" Type="http://schemas.openxmlformats.org/officeDocument/2006/relationships/hyperlink" Target="http://en.wikipedia.org/wiki/Image:Hypocycloid-01.gif" TargetMode="External"/></Relationships>
</file>

<file path=ppt/slides/_rels/slide2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35.gif"/></Relationships>
</file>

<file path=ppt/slides/_rels/slide2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18.jpeg"/></Relationships>
</file>

<file path=ppt/slides/_rels/slide2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5.xml"/><Relationship Id="rId1" Type="http://schemas.openxmlformats.org/officeDocument/2006/relationships/slideLayout" Target="../slideLayouts/slideLayout15.xml"/><Relationship Id="rId5" Type="http://schemas.openxmlformats.org/officeDocument/2006/relationships/image" Target="../media/image147.jpeg"/><Relationship Id="rId4" Type="http://schemas.openxmlformats.org/officeDocument/2006/relationships/hyperlink" Target="http://en.wikipedia.org/wiki/Backlash_%28gear%29" TargetMode="External"/></Relationships>
</file>

<file path=ppt/slides/_rels/slide2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6.xml"/><Relationship Id="rId1" Type="http://schemas.openxmlformats.org/officeDocument/2006/relationships/slideLayout" Target="../slideLayouts/slideLayout15.xml"/><Relationship Id="rId4" Type="http://schemas.openxmlformats.org/officeDocument/2006/relationships/image" Target="../media/image148.jpeg"/></Relationships>
</file>

<file path=ppt/slides/_rels/slide2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9.xml"/><Relationship Id="rId1" Type="http://schemas.openxmlformats.org/officeDocument/2006/relationships/slideLayout" Target="../slideLayouts/slideLayout16.xml"/><Relationship Id="rId4"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2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2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5.xml"/><Relationship Id="rId1" Type="http://schemas.openxmlformats.org/officeDocument/2006/relationships/slideLayout" Target="../slideLayouts/slideLayout7.xml"/><Relationship Id="rId4" Type="http://schemas.openxmlformats.org/officeDocument/2006/relationships/image" Target="../media/image141.gif"/></Relationships>
</file>

<file path=ppt/slides/_rels/slide2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6.xml"/><Relationship Id="rId1" Type="http://schemas.openxmlformats.org/officeDocument/2006/relationships/slideLayout" Target="../slideLayouts/slideLayout12.xml"/><Relationship Id="rId4" Type="http://schemas.openxmlformats.org/officeDocument/2006/relationships/image" Target="../media/image151.jpeg"/></Relationships>
</file>

<file path=ppt/slides/_rels/slide2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1.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27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20.jpeg"/></Relationships>
</file>

<file path=ppt/slides/_rels/slide2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0.wmf"/></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1.gif"/></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gif"/></Relationships>
</file>

<file path=ppt/slides/_rels/slide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35.wmf"/></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gif"/><Relationship Id="rId5" Type="http://schemas.openxmlformats.org/officeDocument/2006/relationships/image" Target="../media/image37.wmf"/><Relationship Id="rId4" Type="http://schemas.openxmlformats.org/officeDocument/2006/relationships/image" Target="../media/image36.wmf"/></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hyperlink" Target="http://en.wikipedia.org/wiki/Clutch" TargetMode="External"/></Relationships>
</file>

<file path=ppt/slides/_rels/slide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gif"/><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41.jpeg"/></Relationships>
</file>

<file path=ppt/slides/_rels/slide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gif"/><Relationship Id="rId5" Type="http://schemas.openxmlformats.org/officeDocument/2006/relationships/image" Target="../media/image42.pn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7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43.jpeg"/></Relationships>
</file>

<file path=ppt/slides/_rels/slide78.xml.rels><?xml version="1.0" encoding="UTF-8" standalone="yes"?>
<Relationships xmlns="http://schemas.openxmlformats.org/package/2006/relationships"><Relationship Id="rId8" Type="http://schemas.openxmlformats.org/officeDocument/2006/relationships/hyperlink" Target="http://auto.howstuffworks.com/enlarge-image.htm?terms=Disc+Brakes&amp;page=0" TargetMode="External"/><Relationship Id="rId3" Type="http://schemas.openxmlformats.org/officeDocument/2006/relationships/audio" Target="../media/audio1.wav"/><Relationship Id="rId7" Type="http://schemas.openxmlformats.org/officeDocument/2006/relationships/image" Target="../media/image44.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4.gif"/><Relationship Id="rId4" Type="http://schemas.openxmlformats.org/officeDocument/2006/relationships/image" Target="../media/image2.gif"/><Relationship Id="rId9" Type="http://schemas.openxmlformats.org/officeDocument/2006/relationships/image" Target="../media/image45.jpeg"/></Relationships>
</file>

<file path=ppt/slides/_rels/slide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gi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45.jpeg"/><Relationship Id="rId4" Type="http://schemas.openxmlformats.org/officeDocument/2006/relationships/hyperlink" Target="http://auto.howstuffworks.com/enlarge-image.htm?terms=Disc+Brakes&amp;page=0" TargetMode="External"/></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44.jpeg"/></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gif"/></Relationships>
</file>

<file path=ppt/slides/_rels/slide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9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48.jpeg"/></Relationships>
</file>

<file path=ppt/slides/_rels/slide9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1.gif"/></Relationships>
</file>

<file path=ppt/slides/_rels/slide9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gif"/><Relationship Id="rId5" Type="http://schemas.openxmlformats.org/officeDocument/2006/relationships/image" Target="../media/image51.wmf"/><Relationship Id="rId4" Type="http://schemas.openxmlformats.org/officeDocument/2006/relationships/image" Target="../media/image50.wmf"/></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52.wmf"/></Relationships>
</file>

<file path=ppt/slides/_rels/slide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53.wmf"/></Relationships>
</file>

<file path=ppt/slides/_rels/slide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p:txBody>
          <a:bodyPr/>
          <a:lstStyle/>
          <a:p>
            <a:pPr>
              <a:defRPr/>
            </a:pPr>
            <a:fld id="{68AEA7A2-A377-420D-A3FE-A9BA9FBB97E4}" type="slidenum">
              <a:rPr lang="en-GB"/>
              <a:pPr>
                <a:defRPr/>
              </a:pPr>
              <a:t>1</a:t>
            </a:fld>
            <a:endParaRPr lang="en-GB"/>
          </a:p>
        </p:txBody>
      </p:sp>
      <p:sp>
        <p:nvSpPr>
          <p:cNvPr id="6" name="Footer Placeholder 4"/>
          <p:cNvSpPr>
            <a:spLocks noGrp="1"/>
          </p:cNvSpPr>
          <p:nvPr>
            <p:ph type="ftr" sz="quarter" idx="12"/>
          </p:nvPr>
        </p:nvSpPr>
        <p:spPr/>
        <p:txBody>
          <a:bodyPr/>
          <a:lstStyle/>
          <a:p>
            <a:pPr>
              <a:defRPr/>
            </a:pPr>
            <a:r>
              <a:rPr lang="en-GB"/>
              <a:t>DEPT MECH ENGG                              COLLEGE OF ENGG ADOOR</a:t>
            </a:r>
          </a:p>
        </p:txBody>
      </p:sp>
      <p:sp>
        <p:nvSpPr>
          <p:cNvPr id="4097" name="Rectangle 1"/>
          <p:cNvSpPr>
            <a:spLocks noGrp="1" noChangeArrowheads="1"/>
          </p:cNvSpPr>
          <p:nvPr>
            <p:ph type="title"/>
          </p:nvPr>
        </p:nvSpPr>
        <p:spPr>
          <a:xfrm>
            <a:off x="457200" y="1447800"/>
            <a:ext cx="8229600" cy="1736725"/>
          </a:xfrm>
        </p:spPr>
        <p:txBody>
          <a:bodyPr/>
          <a:lstStyle/>
          <a:p>
            <a:pPr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5400" dirty="0" smtClean="0">
                <a:solidFill>
                  <a:srgbClr val="FF0000"/>
                </a:solidFill>
              </a:rPr>
              <a:t>MACHINE DESIGN</a:t>
            </a:r>
          </a:p>
        </p:txBody>
      </p:sp>
      <p:pic>
        <p:nvPicPr>
          <p:cNvPr id="8197" name="Picture 3"/>
          <p:cNvPicPr>
            <a:picLocks noChangeAspect="1" noChangeArrowheads="1"/>
          </p:cNvPicPr>
          <p:nvPr/>
        </p:nvPicPr>
        <p:blipFill>
          <a:blip r:embed="rId4" cstate="print"/>
          <a:srcRect/>
          <a:stretch>
            <a:fillRect/>
          </a:stretch>
        </p:blipFill>
        <p:spPr bwMode="auto">
          <a:xfrm>
            <a:off x="73914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CF138242-8E4A-402B-A717-E6506729BF76}" type="slidenum">
              <a:rPr lang="en-GB"/>
              <a:pPr>
                <a:defRPr/>
              </a:pPr>
              <a:t>10</a:t>
            </a:fld>
            <a:endParaRPr lang="en-GB"/>
          </a:p>
        </p:txBody>
      </p:sp>
      <p:sp>
        <p:nvSpPr>
          <p:cNvPr id="133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Friction clutches</a:t>
            </a:r>
          </a:p>
        </p:txBody>
      </p:sp>
      <p:graphicFrame>
        <p:nvGraphicFramePr>
          <p:cNvPr id="1026" name="Object 2"/>
          <p:cNvGraphicFramePr>
            <a:graphicFrameLocks noChangeAspect="1"/>
          </p:cNvGraphicFramePr>
          <p:nvPr/>
        </p:nvGraphicFramePr>
        <p:xfrm>
          <a:off x="2438400" y="2209800"/>
          <a:ext cx="4679950" cy="3951288"/>
        </p:xfrm>
        <a:graphic>
          <a:graphicData uri="http://schemas.openxmlformats.org/presentationml/2006/ole">
            <p:oleObj spid="_x0000_s1026" r:id="rId5" imgW="4679905" imgH="3951336" progId="">
              <p:embed/>
            </p:oleObj>
          </a:graphicData>
        </a:graphic>
      </p:graphicFrame>
      <p:pic>
        <p:nvPicPr>
          <p:cNvPr id="1030" name="Picture 3"/>
          <p:cNvPicPr>
            <a:picLocks noChangeAspect="1" noChangeArrowheads="1"/>
          </p:cNvPicPr>
          <p:nvPr/>
        </p:nvPicPr>
        <p:blipFill>
          <a:blip r:embed="rId6" cstate="print"/>
          <a:srcRect/>
          <a:stretch>
            <a:fillRect/>
          </a:stretch>
        </p:blipFill>
        <p:spPr bwMode="auto">
          <a:xfrm>
            <a:off x="7162800" y="533400"/>
            <a:ext cx="1066800" cy="1000125"/>
          </a:xfrm>
          <a:prstGeom prst="rect">
            <a:avLst/>
          </a:prstGeom>
          <a:noFill/>
          <a:ln w="9525">
            <a:noFill/>
            <a:round/>
            <a:headEnd/>
            <a:tailEnd/>
          </a:ln>
        </p:spPr>
      </p:pic>
    </p:spTree>
  </p:cSld>
  <p:clrMapOvr>
    <a:masterClrMapping/>
  </p:clrMapOvr>
  <p:transition spd="med">
    <p:blinds dir="vert"/>
    <p:sndAc>
      <p:stSnd>
        <p:snd r:embed="rId4"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C4E47A59-D263-44BD-8CAD-0B2BBC325723}" type="slidenum">
              <a:rPr lang="en-GB"/>
              <a:pPr>
                <a:defRPr/>
              </a:pPr>
              <a:t>100</a:t>
            </a:fld>
            <a:endParaRPr lang="en-GB"/>
          </a:p>
        </p:txBody>
      </p:sp>
      <p:sp>
        <p:nvSpPr>
          <p:cNvPr id="105473"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t>Self Locking </a:t>
            </a:r>
            <a:br>
              <a:rPr lang="en-GB" b="1" smtClean="0"/>
            </a:br>
            <a:endParaRPr lang="en-GB" b="1" smtClean="0"/>
          </a:p>
        </p:txBody>
      </p:sp>
      <p:sp>
        <p:nvSpPr>
          <p:cNvPr id="106501"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At certain critical value of f.c the term (b-fc) becomes zero. i.e </a:t>
            </a:r>
            <a:r>
              <a:rPr lang="en-GB" smtClean="0">
                <a:solidFill>
                  <a:srgbClr val="FF0000"/>
                </a:solidFill>
              </a:rPr>
              <a:t>no actuation force need to be applied for braking. This is the condition for </a:t>
            </a:r>
            <a:r>
              <a:rPr lang="en-GB" i="1" smtClean="0">
                <a:solidFill>
                  <a:srgbClr val="FF0000"/>
                </a:solidFill>
              </a:rPr>
              <a:t>self-locking</a:t>
            </a:r>
            <a:r>
              <a:rPr lang="en-GB" i="1" smtClean="0"/>
              <a:t>. </a:t>
            </a:r>
            <a:r>
              <a:rPr lang="en-GB" smtClean="0"/>
              <a:t>Self-locking will not occur unless it is specifically desired.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grpSp>
        <p:nvGrpSpPr>
          <p:cNvPr id="106502" name="Group 3"/>
          <p:cNvGrpSpPr>
            <a:grpSpLocks/>
          </p:cNvGrpSpPr>
          <p:nvPr/>
        </p:nvGrpSpPr>
        <p:grpSpPr bwMode="auto">
          <a:xfrm>
            <a:off x="7239000" y="457200"/>
            <a:ext cx="1065213" cy="998538"/>
            <a:chOff x="4560" y="288"/>
            <a:chExt cx="671" cy="629"/>
          </a:xfrm>
        </p:grpSpPr>
        <p:pic>
          <p:nvPicPr>
            <p:cNvPr id="106503" name="Picture 4"/>
            <p:cNvPicPr>
              <a:picLocks noChangeAspect="1" noChangeArrowheads="1"/>
            </p:cNvPicPr>
            <p:nvPr/>
          </p:nvPicPr>
          <p:blipFill>
            <a:blip r:embed="rId4" cstate="print"/>
            <a:srcRect/>
            <a:stretch>
              <a:fillRect/>
            </a:stretch>
          </p:blipFill>
          <p:spPr bwMode="auto">
            <a:xfrm>
              <a:off x="4560" y="288"/>
              <a:ext cx="672" cy="630"/>
            </a:xfrm>
            <a:prstGeom prst="rect">
              <a:avLst/>
            </a:prstGeom>
            <a:noFill/>
            <a:ln w="9525">
              <a:noFill/>
              <a:round/>
              <a:headEnd/>
              <a:tailEnd/>
            </a:ln>
          </p:spPr>
        </p:pic>
        <p:sp>
          <p:nvSpPr>
            <p:cNvPr id="106504" name="Text Box 5"/>
            <p:cNvSpPr txBox="1">
              <a:spLocks noChangeArrowheads="1"/>
            </p:cNvSpPr>
            <p:nvPr/>
          </p:nvSpPr>
          <p:spPr bwMode="auto">
            <a:xfrm>
              <a:off x="4560"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61431804-DAFB-4010-882A-E7699EE65383}" type="slidenum">
              <a:rPr lang="en-GB"/>
              <a:pPr>
                <a:defRPr/>
              </a:pPr>
              <a:t>101</a:t>
            </a:fld>
            <a:endParaRPr lang="en-GB"/>
          </a:p>
        </p:txBody>
      </p:sp>
      <p:sp>
        <p:nvSpPr>
          <p:cNvPr id="106497"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Self-Energizing &amp; </a:t>
            </a:r>
            <a:br>
              <a:rPr lang="en-GB" smtClean="0"/>
            </a:br>
            <a:r>
              <a:rPr lang="en-GB" smtClean="0"/>
              <a:t>Self-Locking Brakes</a:t>
            </a:r>
          </a:p>
        </p:txBody>
      </p:sp>
      <p:pic>
        <p:nvPicPr>
          <p:cNvPr id="107525" name="Picture 2"/>
          <p:cNvPicPr>
            <a:picLocks noChangeAspect="1" noChangeArrowheads="1"/>
          </p:cNvPicPr>
          <p:nvPr/>
        </p:nvPicPr>
        <p:blipFill>
          <a:blip r:embed="rId4" cstate="print"/>
          <a:srcRect/>
          <a:stretch>
            <a:fillRect/>
          </a:stretch>
        </p:blipFill>
        <p:spPr bwMode="auto">
          <a:xfrm>
            <a:off x="457200" y="1981200"/>
            <a:ext cx="4800600" cy="4189413"/>
          </a:xfrm>
          <a:prstGeom prst="rect">
            <a:avLst/>
          </a:prstGeom>
          <a:noFill/>
          <a:ln w="9525">
            <a:noFill/>
            <a:round/>
            <a:headEnd/>
            <a:tailEnd/>
          </a:ln>
        </p:spPr>
      </p:pic>
      <p:sp>
        <p:nvSpPr>
          <p:cNvPr id="107526" name="Text Box 3"/>
          <p:cNvSpPr txBox="1">
            <a:spLocks noChangeArrowheads="1"/>
          </p:cNvSpPr>
          <p:nvPr/>
        </p:nvSpPr>
        <p:spPr bwMode="auto">
          <a:xfrm>
            <a:off x="5334000" y="1905000"/>
            <a:ext cx="3200400" cy="4232275"/>
          </a:xfrm>
          <a:prstGeom prst="rect">
            <a:avLst/>
          </a:prstGeom>
          <a:noFill/>
          <a:ln w="9525">
            <a:noFill/>
            <a:round/>
            <a:headEnd/>
            <a:tailEnd/>
          </a:ln>
        </p:spPr>
        <p:txBody>
          <a:bodyPr lIns="90000" tIns="46800" rIns="90000" bIns="46800">
            <a:spAutoFit/>
          </a:bodyPr>
          <a:lstStyle/>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If the rotation is as shown, then </a:t>
            </a:r>
          </a:p>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F</a:t>
            </a:r>
            <a:r>
              <a:rPr lang="en-GB" sz="2800" baseline="-25000">
                <a:solidFill>
                  <a:srgbClr val="FFFFFF"/>
                </a:solidFill>
                <a:latin typeface="Times New Roman" pitchFamily="16" charset="0"/>
              </a:rPr>
              <a:t>a</a:t>
            </a:r>
            <a:r>
              <a:rPr lang="en-GB" sz="2800">
                <a:solidFill>
                  <a:srgbClr val="FFFFFF"/>
                </a:solidFill>
                <a:latin typeface="Times New Roman" pitchFamily="16" charset="0"/>
              </a:rPr>
              <a:t> = (F</a:t>
            </a:r>
            <a:r>
              <a:rPr lang="en-GB" sz="2800" baseline="-25000">
                <a:solidFill>
                  <a:srgbClr val="FFFFFF"/>
                </a:solidFill>
                <a:latin typeface="Times New Roman" pitchFamily="16" charset="0"/>
              </a:rPr>
              <a:t>n</a:t>
            </a:r>
            <a:r>
              <a:rPr lang="en-GB" sz="2800">
                <a:solidFill>
                  <a:srgbClr val="FFFFFF"/>
                </a:solidFill>
                <a:latin typeface="Times New Roman" pitchFamily="16" charset="0"/>
              </a:rPr>
              <a:t>/a)(b – fc).</a:t>
            </a:r>
          </a:p>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If b &lt;= fc, then the brake is self-locking.</a:t>
            </a:r>
          </a:p>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Think of a door stop, that is a self-locking short shoe brake.</a:t>
            </a:r>
          </a:p>
        </p:txBody>
      </p:sp>
      <p:pic>
        <p:nvPicPr>
          <p:cNvPr id="107527" name="Picture 4"/>
          <p:cNvPicPr>
            <a:picLocks noChangeAspect="1" noChangeArrowheads="1"/>
          </p:cNvPicPr>
          <p:nvPr/>
        </p:nvPicPr>
        <p:blipFill>
          <a:blip r:embed="rId5" cstate="print"/>
          <a:srcRect/>
          <a:stretch>
            <a:fillRect/>
          </a:stretch>
        </p:blipFill>
        <p:spPr bwMode="auto">
          <a:xfrm>
            <a:off x="73914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C24F6553-D605-4D7A-8CF3-2034367F263D}" type="slidenum">
              <a:rPr lang="en-GB"/>
              <a:pPr>
                <a:defRPr/>
              </a:pPr>
              <a:t>102</a:t>
            </a:fld>
            <a:endParaRPr lang="en-GB"/>
          </a:p>
        </p:txBody>
      </p:sp>
      <p:sp>
        <p:nvSpPr>
          <p:cNvPr id="10752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Self-Energizing &amp; </a:t>
            </a:r>
            <a:br>
              <a:rPr lang="en-GB" smtClean="0"/>
            </a:br>
            <a:r>
              <a:rPr lang="en-GB" smtClean="0"/>
              <a:t>Self-Locking Brakes</a:t>
            </a:r>
          </a:p>
        </p:txBody>
      </p:sp>
      <p:pic>
        <p:nvPicPr>
          <p:cNvPr id="108549" name="Picture 2"/>
          <p:cNvPicPr>
            <a:picLocks noChangeAspect="1" noChangeArrowheads="1"/>
          </p:cNvPicPr>
          <p:nvPr/>
        </p:nvPicPr>
        <p:blipFill>
          <a:blip r:embed="rId4" cstate="print"/>
          <a:srcRect/>
          <a:stretch>
            <a:fillRect/>
          </a:stretch>
        </p:blipFill>
        <p:spPr bwMode="auto">
          <a:xfrm>
            <a:off x="1066800" y="1676400"/>
            <a:ext cx="6445250" cy="4408488"/>
          </a:xfrm>
          <a:prstGeom prst="rect">
            <a:avLst/>
          </a:prstGeom>
          <a:noFill/>
          <a:ln w="9525">
            <a:noFill/>
            <a:round/>
            <a:headEnd/>
            <a:tailEnd/>
          </a:ln>
        </p:spPr>
      </p:pic>
      <p:sp>
        <p:nvSpPr>
          <p:cNvPr id="108550" name="Text Box 3"/>
          <p:cNvSpPr txBox="1">
            <a:spLocks noChangeArrowheads="1"/>
          </p:cNvSpPr>
          <p:nvPr/>
        </p:nvSpPr>
        <p:spPr bwMode="auto">
          <a:xfrm>
            <a:off x="1905000" y="4800600"/>
            <a:ext cx="228600" cy="366713"/>
          </a:xfrm>
          <a:prstGeom prst="rect">
            <a:avLst/>
          </a:prstGeom>
          <a:noFill/>
          <a:ln w="9525">
            <a:noFill/>
            <a:round/>
            <a:headEnd/>
            <a:tailEnd/>
          </a:ln>
        </p:spPr>
        <p:txBody>
          <a:bodyPr wrap="none" anchor="ctr"/>
          <a:lstStyle/>
          <a:p>
            <a:endParaRPr lang="en-IN"/>
          </a:p>
        </p:txBody>
      </p:sp>
      <p:pic>
        <p:nvPicPr>
          <p:cNvPr id="108551" name="Picture 4"/>
          <p:cNvPicPr>
            <a:picLocks noChangeAspect="1" noChangeArrowheads="1"/>
          </p:cNvPicPr>
          <p:nvPr/>
        </p:nvPicPr>
        <p:blipFill>
          <a:blip r:embed="rId5" cstate="print"/>
          <a:srcRect/>
          <a:stretch>
            <a:fillRect/>
          </a:stretch>
        </p:blipFill>
        <p:spPr bwMode="auto">
          <a:xfrm>
            <a:off x="74676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2B371035-4E31-44A9-AF57-C21E0B9109D7}" type="slidenum">
              <a:rPr lang="en-GB"/>
              <a:pPr>
                <a:defRPr/>
              </a:pPr>
              <a:t>103</a:t>
            </a:fld>
            <a:endParaRPr lang="en-GB"/>
          </a:p>
        </p:txBody>
      </p:sp>
      <p:sp>
        <p:nvSpPr>
          <p:cNvPr id="108545"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Brake with a pivoted </a:t>
            </a:r>
            <a:br>
              <a:rPr lang="en-GB" smtClean="0"/>
            </a:br>
            <a:r>
              <a:rPr lang="en-GB" smtClean="0"/>
              <a:t>long shoe</a:t>
            </a:r>
          </a:p>
        </p:txBody>
      </p:sp>
      <p:sp>
        <p:nvSpPr>
          <p:cNvPr id="109573" name="Rectangle 2"/>
          <p:cNvSpPr>
            <a:spLocks noGrp="1" noChangeArrowheads="1"/>
          </p:cNvSpPr>
          <p:nvPr>
            <p:ph type="body" idx="4294967295"/>
          </p:nvPr>
        </p:nvSpPr>
        <p:spPr>
          <a:xfrm>
            <a:off x="457200" y="1600200"/>
            <a:ext cx="7542213" cy="4495800"/>
          </a:xfrm>
        </p:spPr>
        <p:txBody>
          <a:bodyPr/>
          <a:lstStyle/>
          <a:p>
            <a:pPr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When the shoe is rigidly fixed to the lever, the tendency of the frictional force (f.Fn) is to unseat the block with respect to the lever. This is eliminated </a:t>
            </a:r>
            <a:r>
              <a:rPr lang="en-GB" sz="2800" smtClean="0">
                <a:solidFill>
                  <a:srgbClr val="FF0000"/>
                </a:solidFill>
              </a:rPr>
              <a:t>in the case of pivoted or hinged shoe</a:t>
            </a:r>
            <a:r>
              <a:rPr lang="en-GB" sz="2800" smtClean="0"/>
              <a:t> brake since </a:t>
            </a:r>
            <a:r>
              <a:rPr lang="en-GB" sz="2800" smtClean="0">
                <a:solidFill>
                  <a:srgbClr val="FF0000"/>
                </a:solidFill>
              </a:rPr>
              <a:t>the braking force acts through a point which is coincident </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FF0000"/>
                </a:solidFill>
              </a:rPr>
              <a:t>   with the brake shoe pivot</a:t>
            </a:r>
            <a:r>
              <a:rPr lang="en-GB" sz="2800" smtClean="0"/>
              <a:t>.</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09574" name="Picture 3"/>
          <p:cNvPicPr>
            <a:picLocks noChangeAspect="1" noChangeArrowheads="1"/>
          </p:cNvPicPr>
          <p:nvPr/>
        </p:nvPicPr>
        <p:blipFill>
          <a:blip r:embed="rId4" cstate="print"/>
          <a:srcRect/>
          <a:stretch>
            <a:fillRect/>
          </a:stretch>
        </p:blipFill>
        <p:spPr bwMode="auto">
          <a:xfrm>
            <a:off x="7239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5F423C2D-6189-44F9-8031-F1EB67056D2B}" type="slidenum">
              <a:rPr lang="en-GB"/>
              <a:pPr>
                <a:defRPr/>
              </a:pPr>
              <a:t>104</a:t>
            </a:fld>
            <a:endParaRPr lang="en-GB"/>
          </a:p>
        </p:txBody>
      </p:sp>
      <p:sp>
        <p:nvSpPr>
          <p:cNvPr id="110596" name="Rectangle 1"/>
          <p:cNvSpPr>
            <a:spLocks noChangeArrowheads="1"/>
          </p:cNvSpPr>
          <p:nvPr/>
        </p:nvSpPr>
        <p:spPr bwMode="auto">
          <a:xfrm>
            <a:off x="1377950" y="655638"/>
            <a:ext cx="3616325" cy="581025"/>
          </a:xfrm>
          <a:prstGeom prst="rect">
            <a:avLst/>
          </a:prstGeom>
          <a:noFill/>
          <a:ln w="9525">
            <a:noFill/>
            <a:round/>
            <a:headEnd/>
            <a:tailEnd/>
          </a:ln>
        </p:spPr>
        <p:txBody>
          <a:bodyPr wrap="none" lIns="90000" tIns="46800" rIns="90000" bIns="46800">
            <a:spAutoFit/>
          </a:bodyPr>
          <a:lstStyle/>
          <a:p>
            <a:pPr>
              <a:buClr>
                <a:srgbClr val="000000"/>
              </a:buClr>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000000"/>
                </a:solidFill>
                <a:latin typeface="Times New Roman" pitchFamily="16" charset="0"/>
              </a:rPr>
              <a:t>Pivoted-shoe brake</a:t>
            </a:r>
            <a:r>
              <a:rPr lang="en-GB" sz="2400">
                <a:solidFill>
                  <a:srgbClr val="000000"/>
                </a:solidFill>
                <a:latin typeface="굴림" pitchFamily="48" charset="0"/>
              </a:rPr>
              <a:t> </a:t>
            </a:r>
          </a:p>
        </p:txBody>
      </p:sp>
      <p:pic>
        <p:nvPicPr>
          <p:cNvPr id="110597" name="Picture 2"/>
          <p:cNvPicPr>
            <a:picLocks noChangeAspect="1" noChangeArrowheads="1"/>
          </p:cNvPicPr>
          <p:nvPr/>
        </p:nvPicPr>
        <p:blipFill>
          <a:blip r:embed="rId4" cstate="print"/>
          <a:srcRect b="19502"/>
          <a:stretch>
            <a:fillRect/>
          </a:stretch>
        </p:blipFill>
        <p:spPr bwMode="auto">
          <a:xfrm>
            <a:off x="1573213" y="1979613"/>
            <a:ext cx="5262562" cy="3919537"/>
          </a:xfrm>
          <a:prstGeom prst="rect">
            <a:avLst/>
          </a:prstGeom>
          <a:noFill/>
          <a:ln w="9525">
            <a:noFill/>
            <a:round/>
            <a:headEnd/>
            <a:tailEnd/>
          </a:ln>
        </p:spPr>
      </p:pic>
      <p:sp>
        <p:nvSpPr>
          <p:cNvPr id="110598" name="Text Box 3"/>
          <p:cNvSpPr txBox="1">
            <a:spLocks noChangeArrowheads="1"/>
          </p:cNvSpPr>
          <p:nvPr/>
        </p:nvSpPr>
        <p:spPr bwMode="auto">
          <a:xfrm>
            <a:off x="4479925" y="1860550"/>
            <a:ext cx="184150" cy="366713"/>
          </a:xfrm>
          <a:prstGeom prst="rect">
            <a:avLst/>
          </a:prstGeom>
          <a:noFill/>
          <a:ln w="9525">
            <a:noFill/>
            <a:round/>
            <a:headEnd/>
            <a:tailEnd/>
          </a:ln>
        </p:spPr>
        <p:txBody>
          <a:bodyPr wrap="none" anchor="ctr"/>
          <a:lstStyle/>
          <a:p>
            <a:endParaRPr lang="en-IN"/>
          </a:p>
        </p:txBody>
      </p:sp>
      <p:pic>
        <p:nvPicPr>
          <p:cNvPr id="110599" name="Picture 4"/>
          <p:cNvPicPr>
            <a:picLocks noChangeAspect="1" noChangeArrowheads="1"/>
          </p:cNvPicPr>
          <p:nvPr/>
        </p:nvPicPr>
        <p:blipFill>
          <a:blip r:embed="rId5" cstate="print"/>
          <a:srcRect/>
          <a:stretch>
            <a:fillRect/>
          </a:stretch>
        </p:blipFill>
        <p:spPr bwMode="auto">
          <a:xfrm>
            <a:off x="6956425" y="393700"/>
            <a:ext cx="1127125" cy="9921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p:cNvSpPr>
            <a:spLocks noGrp="1"/>
          </p:cNvSpPr>
          <p:nvPr>
            <p:ph type="ftr" sz="quarter" idx="11"/>
          </p:nvPr>
        </p:nvSpPr>
        <p:spPr/>
        <p:txBody>
          <a:bodyPr/>
          <a:lstStyle/>
          <a:p>
            <a:pPr>
              <a:defRPr/>
            </a:pPr>
            <a:r>
              <a:rPr lang="en-GB"/>
              <a:t>DEPT MECH ENGG                              COLLEGE OF ENGG ADOOR</a:t>
            </a:r>
          </a:p>
        </p:txBody>
      </p:sp>
      <p:sp>
        <p:nvSpPr>
          <p:cNvPr id="10" name="Slide Number Placeholder 6"/>
          <p:cNvSpPr>
            <a:spLocks noGrp="1"/>
          </p:cNvSpPr>
          <p:nvPr>
            <p:ph type="sldNum" sz="quarter" idx="12"/>
          </p:nvPr>
        </p:nvSpPr>
        <p:spPr/>
        <p:txBody>
          <a:bodyPr/>
          <a:lstStyle/>
          <a:p>
            <a:pPr>
              <a:defRPr/>
            </a:pPr>
            <a:fld id="{1DEA9ECA-889E-4F3F-99EA-7EC7E0DBF74E}" type="slidenum">
              <a:rPr lang="en-GB"/>
              <a:pPr>
                <a:defRPr/>
              </a:pPr>
              <a:t>105</a:t>
            </a:fld>
            <a:endParaRPr lang="en-GB"/>
          </a:p>
        </p:txBody>
      </p:sp>
      <p:sp>
        <p:nvSpPr>
          <p:cNvPr id="4101" name="AutoShape 1"/>
          <p:cNvSpPr>
            <a:spLocks noChangeArrowheads="1"/>
          </p:cNvSpPr>
          <p:nvPr/>
        </p:nvSpPr>
        <p:spPr bwMode="auto">
          <a:xfrm>
            <a:off x="2698750" y="4243388"/>
            <a:ext cx="304800" cy="304800"/>
          </a:xfrm>
          <a:prstGeom prst="roundRect">
            <a:avLst>
              <a:gd name="adj" fmla="val 519"/>
            </a:avLst>
          </a:prstGeom>
          <a:noFill/>
          <a:ln w="9525">
            <a:noFill/>
            <a:round/>
            <a:headEnd/>
            <a:tailEnd/>
          </a:ln>
        </p:spPr>
        <p:txBody>
          <a:bodyPr wrap="none" anchor="ctr"/>
          <a:lstStyle/>
          <a:p>
            <a:endParaRPr lang="en-IN"/>
          </a:p>
        </p:txBody>
      </p:sp>
      <p:graphicFrame>
        <p:nvGraphicFramePr>
          <p:cNvPr id="4098" name="Object 2"/>
          <p:cNvGraphicFramePr>
            <a:graphicFrameLocks noChangeAspect="1"/>
          </p:cNvGraphicFramePr>
          <p:nvPr/>
        </p:nvGraphicFramePr>
        <p:xfrm>
          <a:off x="1427163" y="2513013"/>
          <a:ext cx="2136775" cy="771525"/>
        </p:xfrm>
        <a:graphic>
          <a:graphicData uri="http://schemas.openxmlformats.org/presentationml/2006/ole">
            <p:oleObj spid="_x0000_s4098" r:id="rId5" imgW="1220400" imgH="380880" progId="">
              <p:embed/>
            </p:oleObj>
          </a:graphicData>
        </a:graphic>
      </p:graphicFrame>
      <p:sp>
        <p:nvSpPr>
          <p:cNvPr id="4102" name="Rectangle 3"/>
          <p:cNvSpPr>
            <a:spLocks noChangeArrowheads="1"/>
          </p:cNvSpPr>
          <p:nvPr/>
        </p:nvSpPr>
        <p:spPr bwMode="auto">
          <a:xfrm>
            <a:off x="684213" y="3284538"/>
            <a:ext cx="7164387" cy="460375"/>
          </a:xfrm>
          <a:prstGeom prst="rect">
            <a:avLst/>
          </a:prstGeom>
          <a:noFill/>
          <a:ln w="9525">
            <a:noFill/>
            <a:round/>
            <a:headEnd/>
            <a:tailEnd/>
          </a:ln>
        </p:spPr>
        <p:txBody>
          <a:bodyPr lIns="90000" tIns="46800" rIns="90000" bIns="46800">
            <a:spAutoFit/>
          </a:bodyPr>
          <a:lstStyle/>
          <a:p>
            <a:pPr>
              <a:buClr>
                <a:srgbClr val="000000"/>
              </a:buClr>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latin typeface="Times New Roman" pitchFamily="16" charset="0"/>
              </a:rPr>
              <a:t>         Torque  transmitted is given by   </a:t>
            </a:r>
          </a:p>
        </p:txBody>
      </p:sp>
      <p:sp>
        <p:nvSpPr>
          <p:cNvPr id="110596" name="Rectangle 4"/>
          <p:cNvSpPr>
            <a:spLocks noGrp="1" noChangeArrowheads="1"/>
          </p:cNvSpPr>
          <p:nvPr>
            <p:ph type="title" idx="4294967295"/>
          </p:nvPr>
        </p:nvSpPr>
        <p:spPr>
          <a:xfrm>
            <a:off x="457200" y="228600"/>
            <a:ext cx="8229600" cy="1143000"/>
          </a:xfrm>
        </p:spPr>
        <p:txBody>
          <a:bodyPr/>
          <a:lstStyle/>
          <a:p>
            <a:pPr eaLnBrk="1" hangingPunct="1">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solidFill>
                  <a:srgbClr val="000000"/>
                </a:solidFill>
                <a:effectLst>
                  <a:outerShdw blurRad="38100" dist="38100" dir="2700000" algn="tl">
                    <a:srgbClr val="FFFFFF"/>
                  </a:outerShdw>
                </a:effectLst>
              </a:rPr>
              <a:t>Pivoted-shoe brake</a:t>
            </a:r>
          </a:p>
        </p:txBody>
      </p:sp>
      <p:sp>
        <p:nvSpPr>
          <p:cNvPr id="4104" name="Rectangle 5"/>
          <p:cNvSpPr>
            <a:spLocks noGrp="1" noChangeArrowheads="1"/>
          </p:cNvSpPr>
          <p:nvPr>
            <p:ph type="body" idx="4294967295"/>
          </p:nvPr>
        </p:nvSpPr>
        <p:spPr>
          <a:xfrm>
            <a:off x="457200" y="1600200"/>
            <a:ext cx="7380288" cy="4495800"/>
          </a:xfrm>
        </p:spPr>
        <p:txBody>
          <a:bodyPr/>
          <a:lstStyle/>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distance of the pivot from the drum centre</a:t>
            </a:r>
          </a:p>
        </p:txBody>
      </p:sp>
      <p:sp>
        <p:nvSpPr>
          <p:cNvPr id="4105" name="Text Box 6"/>
          <p:cNvSpPr txBox="1">
            <a:spLocks noChangeArrowheads="1"/>
          </p:cNvSpPr>
          <p:nvPr/>
        </p:nvSpPr>
        <p:spPr bwMode="auto">
          <a:xfrm>
            <a:off x="2546350" y="4148138"/>
            <a:ext cx="1436688" cy="509587"/>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FFFF"/>
                </a:solidFill>
                <a:latin typeface="Tahoma" pitchFamily="32" charset="0"/>
              </a:rPr>
              <a:t>T = f F</a:t>
            </a:r>
            <a:r>
              <a:rPr lang="en-GB" sz="2400" baseline="-25000">
                <a:solidFill>
                  <a:srgbClr val="FFFFFF"/>
                </a:solidFill>
                <a:latin typeface="Tahoma" pitchFamily="32" charset="0"/>
              </a:rPr>
              <a:t>N</a:t>
            </a:r>
            <a:r>
              <a:rPr lang="en-GB" sz="2400">
                <a:solidFill>
                  <a:srgbClr val="FFFFFF"/>
                </a:solidFill>
                <a:latin typeface="Tahoma" pitchFamily="32" charset="0"/>
              </a:rPr>
              <a:t> r</a:t>
            </a:r>
            <a:r>
              <a:rPr lang="en-GB" sz="2400" baseline="-25000">
                <a:solidFill>
                  <a:srgbClr val="FFFFFF"/>
                </a:solidFill>
                <a:latin typeface="Tahoma" pitchFamily="32" charset="0"/>
              </a:rPr>
              <a:t>f</a:t>
            </a:r>
          </a:p>
        </p:txBody>
      </p:sp>
      <p:pic>
        <p:nvPicPr>
          <p:cNvPr id="4106" name="Picture 7"/>
          <p:cNvPicPr>
            <a:picLocks noChangeAspect="1" noChangeArrowheads="1"/>
          </p:cNvPicPr>
          <p:nvPr/>
        </p:nvPicPr>
        <p:blipFill>
          <a:blip r:embed="rId6" cstate="print"/>
          <a:srcRect/>
          <a:stretch>
            <a:fillRect/>
          </a:stretch>
        </p:blipFill>
        <p:spPr bwMode="auto">
          <a:xfrm>
            <a:off x="7391400" y="533400"/>
            <a:ext cx="1066800" cy="1000125"/>
          </a:xfrm>
          <a:prstGeom prst="rect">
            <a:avLst/>
          </a:prstGeom>
          <a:noFill/>
          <a:ln w="9525">
            <a:noFill/>
            <a:round/>
            <a:headEnd/>
            <a:tailEnd/>
          </a:ln>
        </p:spPr>
      </p:pic>
    </p:spTree>
  </p:cSld>
  <p:clrMapOvr>
    <a:masterClrMapping/>
  </p:clrMapOvr>
  <p:transition spd="med">
    <p:blinds dir="vert"/>
    <p:sndAc>
      <p:stSnd>
        <p:snd r:embed="rId4"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GB"/>
              <a:t>DEPT MECH ENGG                              COLLEGE OF ENGG ADOOR</a:t>
            </a:r>
          </a:p>
        </p:txBody>
      </p:sp>
      <p:sp>
        <p:nvSpPr>
          <p:cNvPr id="8" name="Slide Number Placeholder 7"/>
          <p:cNvSpPr>
            <a:spLocks noGrp="1"/>
          </p:cNvSpPr>
          <p:nvPr>
            <p:ph type="sldNum" sz="quarter" idx="12"/>
          </p:nvPr>
        </p:nvSpPr>
        <p:spPr/>
        <p:txBody>
          <a:bodyPr/>
          <a:lstStyle/>
          <a:p>
            <a:pPr>
              <a:defRPr/>
            </a:pPr>
            <a:fld id="{92F2A4CB-080D-4CB4-AFD4-E4BE72E2D048}" type="slidenum">
              <a:rPr lang="en-GB"/>
              <a:pPr>
                <a:defRPr/>
              </a:pPr>
              <a:t>106</a:t>
            </a:fld>
            <a:endParaRPr lang="en-GB"/>
          </a:p>
        </p:txBody>
      </p:sp>
      <p:sp>
        <p:nvSpPr>
          <p:cNvPr id="111617"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t>DOUBLE BRAKE </a:t>
            </a:r>
            <a:br>
              <a:rPr lang="en-GB" b="1" smtClean="0"/>
            </a:br>
            <a:r>
              <a:rPr lang="en-GB" b="1" smtClean="0"/>
              <a:t>PIVOTED SHOE</a:t>
            </a:r>
          </a:p>
        </p:txBody>
      </p:sp>
      <p:sp>
        <p:nvSpPr>
          <p:cNvPr id="111621" name="Rectangle 2"/>
          <p:cNvSpPr>
            <a:spLocks noGrp="1" noChangeArrowheads="1"/>
          </p:cNvSpPr>
          <p:nvPr>
            <p:ph type="body" idx="4294967295"/>
          </p:nvPr>
        </p:nvSpPr>
        <p:spPr>
          <a:xfrm>
            <a:off x="457200" y="1600200"/>
            <a:ext cx="4032250" cy="4495800"/>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11622" name="Picture 3"/>
          <p:cNvPicPr>
            <a:picLocks noChangeAspect="1" noChangeArrowheads="1"/>
          </p:cNvPicPr>
          <p:nvPr/>
        </p:nvPicPr>
        <p:blipFill>
          <a:blip r:embed="rId4" cstate="print"/>
          <a:srcRect/>
          <a:stretch>
            <a:fillRect/>
          </a:stretch>
        </p:blipFill>
        <p:spPr bwMode="auto">
          <a:xfrm>
            <a:off x="457200" y="2057400"/>
            <a:ext cx="3930650" cy="4364038"/>
          </a:xfrm>
          <a:prstGeom prst="rect">
            <a:avLst/>
          </a:prstGeom>
          <a:noFill/>
          <a:ln w="9525">
            <a:noFill/>
            <a:round/>
            <a:headEnd/>
            <a:tailEnd/>
          </a:ln>
        </p:spPr>
      </p:pic>
      <p:pic>
        <p:nvPicPr>
          <p:cNvPr id="111623" name="Picture 4"/>
          <p:cNvPicPr>
            <a:picLocks noChangeAspect="1" noChangeArrowheads="1"/>
          </p:cNvPicPr>
          <p:nvPr/>
        </p:nvPicPr>
        <p:blipFill>
          <a:blip r:embed="rId5" cstate="print"/>
          <a:srcRect/>
          <a:stretch>
            <a:fillRect/>
          </a:stretch>
        </p:blipFill>
        <p:spPr bwMode="auto">
          <a:xfrm>
            <a:off x="4125913" y="2974975"/>
            <a:ext cx="4549775" cy="588963"/>
          </a:xfrm>
          <a:prstGeom prst="rect">
            <a:avLst/>
          </a:prstGeom>
          <a:noFill/>
          <a:ln w="9525">
            <a:noFill/>
            <a:round/>
            <a:headEnd/>
            <a:tailEnd/>
          </a:ln>
        </p:spPr>
      </p:pic>
      <p:pic>
        <p:nvPicPr>
          <p:cNvPr id="111624" name="Picture 5"/>
          <p:cNvPicPr>
            <a:picLocks noChangeAspect="1" noChangeArrowheads="1"/>
          </p:cNvPicPr>
          <p:nvPr/>
        </p:nvPicPr>
        <p:blipFill>
          <a:blip r:embed="rId6" cstate="print"/>
          <a:srcRect/>
          <a:stretch>
            <a:fillRect/>
          </a:stretch>
        </p:blipFill>
        <p:spPr bwMode="auto">
          <a:xfrm>
            <a:off x="73914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92CEAF80-AD66-487A-A4DF-B3854285B7C5}" type="slidenum">
              <a:rPr lang="en-GB"/>
              <a:pPr>
                <a:defRPr/>
              </a:pPr>
              <a:t>107</a:t>
            </a:fld>
            <a:endParaRPr lang="en-GB"/>
          </a:p>
        </p:txBody>
      </p:sp>
      <p:pic>
        <p:nvPicPr>
          <p:cNvPr id="112644" name="Picture 1"/>
          <p:cNvPicPr>
            <a:picLocks noChangeAspect="1" noChangeArrowheads="1"/>
          </p:cNvPicPr>
          <p:nvPr/>
        </p:nvPicPr>
        <p:blipFill>
          <a:blip r:embed="rId4" cstate="print"/>
          <a:srcRect/>
          <a:stretch>
            <a:fillRect/>
          </a:stretch>
        </p:blipFill>
        <p:spPr bwMode="auto">
          <a:xfrm>
            <a:off x="768350" y="714375"/>
            <a:ext cx="3937000" cy="404813"/>
          </a:xfrm>
          <a:prstGeom prst="rect">
            <a:avLst/>
          </a:prstGeom>
          <a:noFill/>
          <a:ln w="9525">
            <a:noFill/>
            <a:round/>
            <a:headEnd/>
            <a:tailEnd/>
          </a:ln>
        </p:spPr>
      </p:pic>
      <p:sp>
        <p:nvSpPr>
          <p:cNvPr id="112645" name="Rectangle 2"/>
          <p:cNvSpPr>
            <a:spLocks noGrp="1" noChangeArrowheads="1"/>
          </p:cNvSpPr>
          <p:nvPr>
            <p:ph type="body" idx="4294967295"/>
          </p:nvPr>
        </p:nvSpPr>
        <p:spPr>
          <a:xfrm>
            <a:off x="457200" y="1600200"/>
            <a:ext cx="802640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In reality constant or uniform constant pressure may not prevail at all points of contact on the shoe.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In such case the following general procedure of analysis can be adopted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12646" name="Picture 3"/>
          <p:cNvPicPr>
            <a:picLocks noChangeAspect="1" noChangeArrowheads="1"/>
          </p:cNvPicPr>
          <p:nvPr/>
        </p:nvPicPr>
        <p:blipFill>
          <a:blip r:embed="rId5" cstate="print"/>
          <a:srcRect/>
          <a:stretch>
            <a:fillRect/>
          </a:stretch>
        </p:blipFill>
        <p:spPr bwMode="auto">
          <a:xfrm>
            <a:off x="7620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pPr>
              <a:defRPr/>
            </a:pPr>
            <a:r>
              <a:rPr lang="en-GB"/>
              <a:t>DEPT MECH ENGG                              COLLEGE OF ENGG ADOOR</a:t>
            </a:r>
          </a:p>
        </p:txBody>
      </p:sp>
      <p:sp>
        <p:nvSpPr>
          <p:cNvPr id="8" name="Slide Number Placeholder 3"/>
          <p:cNvSpPr>
            <a:spLocks noGrp="1"/>
          </p:cNvSpPr>
          <p:nvPr>
            <p:ph type="sldNum" sz="quarter" idx="12"/>
          </p:nvPr>
        </p:nvSpPr>
        <p:spPr/>
        <p:txBody>
          <a:bodyPr/>
          <a:lstStyle/>
          <a:p>
            <a:pPr>
              <a:defRPr/>
            </a:pPr>
            <a:fld id="{1566E7C2-760B-4556-BBBF-ED856171153B}" type="slidenum">
              <a:rPr lang="en-GB"/>
              <a:pPr>
                <a:defRPr/>
              </a:pPr>
              <a:t>108</a:t>
            </a:fld>
            <a:endParaRPr lang="en-GB"/>
          </a:p>
        </p:txBody>
      </p:sp>
      <p:sp>
        <p:nvSpPr>
          <p:cNvPr id="113665" name="Text Box 1"/>
          <p:cNvSpPr txBox="1">
            <a:spLocks noChangeArrowheads="1"/>
          </p:cNvSpPr>
          <p:nvPr/>
        </p:nvSpPr>
        <p:spPr bwMode="auto">
          <a:xfrm>
            <a:off x="1350963" y="214313"/>
            <a:ext cx="7793037" cy="1462087"/>
          </a:xfrm>
          <a:prstGeom prst="rect">
            <a:avLst/>
          </a:prstGeom>
          <a:noFill/>
          <a:ln w="9525">
            <a:noFill/>
            <a:round/>
            <a:headEnd/>
            <a:tailEnd/>
          </a:ln>
          <a:effectLst/>
        </p:spPr>
        <p:txBody>
          <a:bodyPr lIns="90000" tIns="46800" rIns="90000" bIns="46800" anchor="ctr"/>
          <a:lstStyle/>
          <a:p>
            <a:pPr algn="ctr" eaLnBrk="1" hangingPunct="1">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a:solidFill>
                  <a:srgbClr val="E3E3FF"/>
                </a:solidFill>
                <a:effectLst>
                  <a:outerShdw blurRad="38100" dist="38100" dir="2700000" algn="tl">
                    <a:srgbClr val="000000"/>
                  </a:outerShdw>
                </a:effectLst>
              </a:rPr>
              <a:t/>
            </a:r>
            <a:br>
              <a:rPr lang="en-GB" sz="4000">
                <a:solidFill>
                  <a:srgbClr val="E3E3FF"/>
                </a:solidFill>
                <a:effectLst>
                  <a:outerShdw blurRad="38100" dist="38100" dir="2700000" algn="tl">
                    <a:srgbClr val="000000"/>
                  </a:outerShdw>
                </a:effectLst>
              </a:rPr>
            </a:br>
            <a:r>
              <a:rPr lang="en-GB" sz="3200">
                <a:solidFill>
                  <a:srgbClr val="E3E3FF"/>
                </a:solidFill>
                <a:effectLst>
                  <a:outerShdw blurRad="38100" dist="38100" dir="2700000" algn="tl">
                    <a:srgbClr val="000000"/>
                  </a:outerShdw>
                </a:effectLst>
              </a:rPr>
              <a:t>General Analysis</a:t>
            </a:r>
          </a:p>
        </p:txBody>
      </p:sp>
      <p:sp>
        <p:nvSpPr>
          <p:cNvPr id="113669" name="Text Box 2"/>
          <p:cNvSpPr txBox="1">
            <a:spLocks noChangeArrowheads="1"/>
          </p:cNvSpPr>
          <p:nvPr/>
        </p:nvSpPr>
        <p:spPr bwMode="auto">
          <a:xfrm>
            <a:off x="685800" y="2057400"/>
            <a:ext cx="7275513" cy="4114800"/>
          </a:xfrm>
          <a:prstGeom prst="rect">
            <a:avLst/>
          </a:prstGeom>
          <a:noFill/>
          <a:ln w="9525">
            <a:noFill/>
            <a:round/>
            <a:headEnd/>
            <a:tailEnd/>
          </a:ln>
        </p:spPr>
        <p:txBody>
          <a:bodyPr lIns="90000" tIns="46800" rIns="90000" bIns="46800"/>
          <a:lstStyle/>
          <a:p>
            <a:pPr marL="339725" indent="-339725" eaLnBrk="1" hangingPunct="1">
              <a:lnSpc>
                <a:spcPct val="90000"/>
              </a:lnSpc>
              <a:spcBef>
                <a:spcPts val="700"/>
              </a:spcBef>
              <a:buClr>
                <a:srgbClr val="E3E3FF"/>
              </a:buClr>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800">
                <a:solidFill>
                  <a:srgbClr val="FFFFFF"/>
                </a:solidFill>
              </a:rPr>
              <a:t> Estimate or determine the distribution of pressure on the frictional surfaces </a:t>
            </a:r>
          </a:p>
          <a:p>
            <a:pPr marL="339725" indent="-339725" eaLnBrk="1" hangingPunct="1">
              <a:lnSpc>
                <a:spcPct val="90000"/>
              </a:lnSpc>
              <a:spcBef>
                <a:spcPts val="700"/>
              </a:spcBef>
              <a:buClr>
                <a:srgbClr val="E3E3FF"/>
              </a:buClr>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800">
                <a:solidFill>
                  <a:srgbClr val="FFFFFF"/>
                </a:solidFill>
              </a:rPr>
              <a:t>Find the relation between the maximum pressure and the pressure at any point </a:t>
            </a:r>
          </a:p>
          <a:p>
            <a:pPr marL="339725" indent="-339725" eaLnBrk="1" hangingPunct="1">
              <a:lnSpc>
                <a:spcPct val="90000"/>
              </a:lnSpc>
              <a:spcBef>
                <a:spcPts val="700"/>
              </a:spcBef>
              <a:buClr>
                <a:srgbClr val="E3E3FF"/>
              </a:buClr>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800">
                <a:solidFill>
                  <a:srgbClr val="FFFFFF"/>
                </a:solidFill>
              </a:rPr>
              <a:t> For the given geometry, apply the condition of static equilibrium to find the actuating force, torque and reactions on support pins etc. </a:t>
            </a:r>
          </a:p>
          <a:p>
            <a:pPr marL="339725" indent="-339725" eaLnBrk="1" hangingPunct="1">
              <a:lnSpc>
                <a:spcPct val="90000"/>
              </a:lnSpc>
              <a:spcBef>
                <a:spcPts val="7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2800">
              <a:solidFill>
                <a:srgbClr val="FFFFFF"/>
              </a:solidFill>
            </a:endParaRPr>
          </a:p>
        </p:txBody>
      </p:sp>
      <p:grpSp>
        <p:nvGrpSpPr>
          <p:cNvPr id="113670" name="Group 3"/>
          <p:cNvGrpSpPr>
            <a:grpSpLocks/>
          </p:cNvGrpSpPr>
          <p:nvPr/>
        </p:nvGrpSpPr>
        <p:grpSpPr bwMode="auto">
          <a:xfrm>
            <a:off x="7162800" y="457200"/>
            <a:ext cx="1065213" cy="998538"/>
            <a:chOff x="4512" y="288"/>
            <a:chExt cx="671" cy="629"/>
          </a:xfrm>
        </p:grpSpPr>
        <p:pic>
          <p:nvPicPr>
            <p:cNvPr id="113671" name="Picture 4"/>
            <p:cNvPicPr>
              <a:picLocks noChangeAspect="1" noChangeArrowheads="1"/>
            </p:cNvPicPr>
            <p:nvPr/>
          </p:nvPicPr>
          <p:blipFill>
            <a:blip r:embed="rId4" cstate="print"/>
            <a:srcRect/>
            <a:stretch>
              <a:fillRect/>
            </a:stretch>
          </p:blipFill>
          <p:spPr bwMode="auto">
            <a:xfrm>
              <a:off x="4512" y="288"/>
              <a:ext cx="672" cy="630"/>
            </a:xfrm>
            <a:prstGeom prst="rect">
              <a:avLst/>
            </a:prstGeom>
            <a:noFill/>
            <a:ln w="9525">
              <a:noFill/>
              <a:round/>
              <a:headEnd/>
              <a:tailEnd/>
            </a:ln>
          </p:spPr>
        </p:pic>
        <p:sp>
          <p:nvSpPr>
            <p:cNvPr id="113672" name="Text Box 5"/>
            <p:cNvSpPr txBox="1">
              <a:spLocks noChangeArrowheads="1"/>
            </p:cNvSpPr>
            <p:nvPr/>
          </p:nvSpPr>
          <p:spPr bwMode="auto">
            <a:xfrm>
              <a:off x="4512"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27070E02-AE16-4014-9B03-72F6E132C5AC}" type="slidenum">
              <a:rPr lang="en-GB"/>
              <a:pPr>
                <a:defRPr/>
              </a:pPr>
              <a:t>109</a:t>
            </a:fld>
            <a:endParaRPr lang="en-GB"/>
          </a:p>
        </p:txBody>
      </p:sp>
      <p:sp>
        <p:nvSpPr>
          <p:cNvPr id="11468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DRUM BRAKES</a:t>
            </a:r>
          </a:p>
        </p:txBody>
      </p:sp>
      <p:sp>
        <p:nvSpPr>
          <p:cNvPr id="114693"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Drum brakes” of the following types are mainly used in automotive vehicles and cranes and elevators.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mtClean="0">
                <a:solidFill>
                  <a:srgbClr val="FF0000"/>
                </a:solidFill>
              </a:rPr>
              <a:t>Rim types with internal expanding shoes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 Rim types with external contracting shoes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FF0000"/>
              </a:solidFill>
            </a:endParaRPr>
          </a:p>
        </p:txBody>
      </p:sp>
      <p:grpSp>
        <p:nvGrpSpPr>
          <p:cNvPr id="114694" name="Group 3"/>
          <p:cNvGrpSpPr>
            <a:grpSpLocks/>
          </p:cNvGrpSpPr>
          <p:nvPr/>
        </p:nvGrpSpPr>
        <p:grpSpPr bwMode="auto">
          <a:xfrm>
            <a:off x="7162800" y="533400"/>
            <a:ext cx="1065213" cy="998538"/>
            <a:chOff x="4512" y="336"/>
            <a:chExt cx="671" cy="629"/>
          </a:xfrm>
        </p:grpSpPr>
        <p:pic>
          <p:nvPicPr>
            <p:cNvPr id="114695" name="Picture 4"/>
            <p:cNvPicPr>
              <a:picLocks noChangeAspect="1" noChangeArrowheads="1"/>
            </p:cNvPicPr>
            <p:nvPr/>
          </p:nvPicPr>
          <p:blipFill>
            <a:blip r:embed="rId4" cstate="print"/>
            <a:srcRect/>
            <a:stretch>
              <a:fillRect/>
            </a:stretch>
          </p:blipFill>
          <p:spPr bwMode="auto">
            <a:xfrm>
              <a:off x="4512" y="336"/>
              <a:ext cx="672" cy="630"/>
            </a:xfrm>
            <a:prstGeom prst="rect">
              <a:avLst/>
            </a:prstGeom>
            <a:noFill/>
            <a:ln w="9525">
              <a:noFill/>
              <a:round/>
              <a:headEnd/>
              <a:tailEnd/>
            </a:ln>
          </p:spPr>
        </p:pic>
        <p:sp>
          <p:nvSpPr>
            <p:cNvPr id="114696" name="Text Box 5"/>
            <p:cNvSpPr txBox="1">
              <a:spLocks noChangeArrowheads="1"/>
            </p:cNvSpPr>
            <p:nvPr/>
          </p:nvSpPr>
          <p:spPr bwMode="auto">
            <a:xfrm>
              <a:off x="4512"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GB"/>
              <a:t>DEPT MECH ENGG                              COLLEGE OF ENGG ADOOR</a:t>
            </a:r>
          </a:p>
        </p:txBody>
      </p:sp>
      <p:sp>
        <p:nvSpPr>
          <p:cNvPr id="5" name="Slide Number Placeholder 6"/>
          <p:cNvSpPr>
            <a:spLocks noGrp="1"/>
          </p:cNvSpPr>
          <p:nvPr>
            <p:ph type="sldNum" sz="quarter" idx="12"/>
          </p:nvPr>
        </p:nvSpPr>
        <p:spPr/>
        <p:txBody>
          <a:bodyPr/>
          <a:lstStyle/>
          <a:p>
            <a:pPr>
              <a:defRPr/>
            </a:pPr>
            <a:fld id="{451ACF65-07F3-49EE-AAAE-B1C18A93FBA8}" type="slidenum">
              <a:rPr lang="en-GB"/>
              <a:pPr>
                <a:defRPr/>
              </a:pPr>
              <a:t>11</a:t>
            </a:fld>
            <a:endParaRPr lang="en-GB"/>
          </a:p>
        </p:txBody>
      </p:sp>
      <p:sp>
        <p:nvSpPr>
          <p:cNvPr id="14337" name="Rectangle 1"/>
          <p:cNvSpPr>
            <a:spLocks noGrp="1" noChangeArrowheads="1"/>
          </p:cNvSpPr>
          <p:nvPr>
            <p:ph type="title" idx="4294967295"/>
          </p:nvPr>
        </p:nvSpPr>
        <p:spPr>
          <a:xfrm>
            <a:off x="457200" y="-161925"/>
            <a:ext cx="8229600" cy="1922463"/>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smtClean="0"/>
              <a:t/>
            </a:r>
            <a:br>
              <a:rPr lang="en-GB" sz="4000" b="1" smtClean="0"/>
            </a:br>
            <a:r>
              <a:rPr lang="en-GB" sz="4000" b="1" smtClean="0"/>
              <a:t> Friction clutches</a:t>
            </a:r>
            <a:br>
              <a:rPr lang="en-GB" sz="4000" b="1" smtClean="0"/>
            </a:br>
            <a:r>
              <a:rPr lang="en-GB" sz="4000" b="1" smtClean="0"/>
              <a:t>-Wet and dry clutches</a:t>
            </a:r>
          </a:p>
        </p:txBody>
      </p:sp>
      <p:sp>
        <p:nvSpPr>
          <p:cNvPr id="17413" name="Rectangle 2"/>
          <p:cNvSpPr>
            <a:spLocks noGrp="1" noChangeArrowheads="1"/>
          </p:cNvSpPr>
          <p:nvPr>
            <p:ph type="body" idx="4294967295"/>
          </p:nvPr>
        </p:nvSpPr>
        <p:spPr>
          <a:xfrm>
            <a:off x="457200" y="1600200"/>
            <a:ext cx="7623175"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A 'wet clutch' is immersed in a cooling </a:t>
            </a:r>
            <a:r>
              <a:rPr lang="en-GB" sz="2400" smtClean="0">
                <a:solidFill>
                  <a:srgbClr val="CCCCFF"/>
                </a:solidFill>
                <a:hlinkClick r:id="rId4"/>
              </a:rPr>
              <a:t>lubricating fluid</a:t>
            </a:r>
            <a:r>
              <a:rPr lang="en-GB" sz="2400" smtClean="0"/>
              <a:t>, which also keeps the surfaces clean and gives smoother performance and longer life. Wet clutches, however, tend to lose some energy to the liquid. A 'dry clutch', as the name implies, is not bathed in fluid. Since the surfaces of a wet clutch can be slippery (as with a motorcycle clutch bathed in engine oil), stacking multiple clutch disks can compensate for slippage.</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89503B29-D722-49A2-BBB5-FB70B252EAC5}" type="slidenum">
              <a:rPr lang="en-GB"/>
              <a:pPr>
                <a:defRPr/>
              </a:pPr>
              <a:t>110</a:t>
            </a:fld>
            <a:endParaRPr lang="en-GB"/>
          </a:p>
        </p:txBody>
      </p:sp>
      <p:sp>
        <p:nvSpPr>
          <p:cNvPr id="115713" name="Rectangle 1"/>
          <p:cNvSpPr>
            <a:spLocks noGrp="1" noChangeArrowheads="1"/>
          </p:cNvSpPr>
          <p:nvPr>
            <p:ph type="title" idx="4294967295"/>
          </p:nvPr>
        </p:nvSpPr>
        <p:spPr>
          <a:xfrm>
            <a:off x="457200" y="-1074738"/>
            <a:ext cx="8229600" cy="3751263"/>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smtClean="0"/>
              <a:t/>
            </a:r>
            <a:br>
              <a:rPr lang="en-GB" sz="4000" b="1" smtClean="0"/>
            </a:br>
            <a:r>
              <a:rPr lang="en-GB" sz="4000" b="1" smtClean="0"/>
              <a:t/>
            </a:r>
            <a:br>
              <a:rPr lang="en-GB" sz="4000" b="1" smtClean="0"/>
            </a:br>
            <a:r>
              <a:rPr lang="en-GB" sz="4000" b="1" smtClean="0"/>
              <a:t> </a:t>
            </a:r>
            <a:br>
              <a:rPr lang="en-GB" sz="4000" b="1" smtClean="0"/>
            </a:br>
            <a:r>
              <a:rPr lang="en-GB" sz="4000" b="1" smtClean="0"/>
              <a:t/>
            </a:r>
            <a:br>
              <a:rPr lang="en-GB" sz="4000" b="1" smtClean="0"/>
            </a:br>
            <a:r>
              <a:rPr lang="en-GB" sz="4000" b="1" smtClean="0"/>
              <a:t>Internal expanding Shoe </a:t>
            </a:r>
            <a:br>
              <a:rPr lang="en-GB" sz="4000" b="1" smtClean="0"/>
            </a:br>
            <a:endParaRPr lang="en-GB" sz="4000" b="1" smtClean="0"/>
          </a:p>
        </p:txBody>
      </p:sp>
      <p:sp>
        <p:nvSpPr>
          <p:cNvPr id="115717"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rim type internal expanding shoe is widely used for braking systems in automotive applications and is generally referred as internal shoe drum brake. The basic approach applied for its analysis is known as long-rigid shoe brake analysis.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grpSp>
        <p:nvGrpSpPr>
          <p:cNvPr id="115718" name="Group 3"/>
          <p:cNvGrpSpPr>
            <a:grpSpLocks/>
          </p:cNvGrpSpPr>
          <p:nvPr/>
        </p:nvGrpSpPr>
        <p:grpSpPr bwMode="auto">
          <a:xfrm>
            <a:off x="7696200" y="457200"/>
            <a:ext cx="1065213" cy="998538"/>
            <a:chOff x="4848" y="288"/>
            <a:chExt cx="671" cy="629"/>
          </a:xfrm>
        </p:grpSpPr>
        <p:pic>
          <p:nvPicPr>
            <p:cNvPr id="115719" name="Picture 4"/>
            <p:cNvPicPr>
              <a:picLocks noChangeAspect="1" noChangeArrowheads="1"/>
            </p:cNvPicPr>
            <p:nvPr/>
          </p:nvPicPr>
          <p:blipFill>
            <a:blip r:embed="rId4" cstate="print"/>
            <a:srcRect/>
            <a:stretch>
              <a:fillRect/>
            </a:stretch>
          </p:blipFill>
          <p:spPr bwMode="auto">
            <a:xfrm>
              <a:off x="4848" y="288"/>
              <a:ext cx="672" cy="630"/>
            </a:xfrm>
            <a:prstGeom prst="rect">
              <a:avLst/>
            </a:prstGeom>
            <a:noFill/>
            <a:ln w="9525">
              <a:noFill/>
              <a:round/>
              <a:headEnd/>
              <a:tailEnd/>
            </a:ln>
          </p:spPr>
        </p:pic>
        <p:sp>
          <p:nvSpPr>
            <p:cNvPr id="115720" name="Text Box 5"/>
            <p:cNvSpPr txBox="1">
              <a:spLocks noChangeArrowheads="1"/>
            </p:cNvSpPr>
            <p:nvPr/>
          </p:nvSpPr>
          <p:spPr bwMode="auto">
            <a:xfrm>
              <a:off x="4848"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9E966A75-688A-48F5-B089-0EAD8677E946}" type="slidenum">
              <a:rPr lang="en-GB"/>
              <a:pPr>
                <a:defRPr/>
              </a:pPr>
              <a:t>111</a:t>
            </a:fld>
            <a:endParaRPr lang="en-GB"/>
          </a:p>
        </p:txBody>
      </p:sp>
      <p:sp>
        <p:nvSpPr>
          <p:cNvPr id="11673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smtClean="0"/>
              <a:t>Internal expanding Shoe</a:t>
            </a:r>
          </a:p>
        </p:txBody>
      </p:sp>
      <p:pic>
        <p:nvPicPr>
          <p:cNvPr id="116741" name="Picture 2"/>
          <p:cNvPicPr>
            <a:picLocks noChangeAspect="1" noChangeArrowheads="1"/>
          </p:cNvPicPr>
          <p:nvPr/>
        </p:nvPicPr>
        <p:blipFill>
          <a:blip r:embed="rId4" cstate="print"/>
          <a:srcRect/>
          <a:stretch>
            <a:fillRect/>
          </a:stretch>
        </p:blipFill>
        <p:spPr bwMode="auto">
          <a:xfrm>
            <a:off x="304800" y="1905000"/>
            <a:ext cx="8629650" cy="4121150"/>
          </a:xfrm>
          <a:prstGeom prst="rect">
            <a:avLst/>
          </a:prstGeom>
          <a:noFill/>
          <a:ln w="9525">
            <a:noFill/>
            <a:round/>
            <a:headEnd/>
            <a:tailEnd/>
          </a:ln>
        </p:spPr>
      </p:pic>
      <p:pic>
        <p:nvPicPr>
          <p:cNvPr id="116742" name="Picture 3"/>
          <p:cNvPicPr>
            <a:picLocks noChangeAspect="1" noChangeArrowheads="1"/>
          </p:cNvPicPr>
          <p:nvPr/>
        </p:nvPicPr>
        <p:blipFill>
          <a:blip r:embed="rId5" cstate="print"/>
          <a:srcRect/>
          <a:stretch>
            <a:fillRect/>
          </a:stretch>
        </p:blipFill>
        <p:spPr bwMode="auto">
          <a:xfrm>
            <a:off x="7620000" y="228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A201A964-7D55-4EC3-8A7C-EF6BB0943E9F}" type="slidenum">
              <a:rPr lang="en-GB"/>
              <a:pPr>
                <a:defRPr/>
              </a:pPr>
              <a:t>112</a:t>
            </a:fld>
            <a:endParaRPr lang="en-GB"/>
          </a:p>
        </p:txBody>
      </p:sp>
      <p:sp>
        <p:nvSpPr>
          <p:cNvPr id="11776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Internal Long-Shoe </a:t>
            </a:r>
            <a:br>
              <a:rPr lang="en-GB" smtClean="0"/>
            </a:br>
            <a:r>
              <a:rPr lang="en-GB" smtClean="0"/>
              <a:t>Drum Brakes</a:t>
            </a:r>
          </a:p>
        </p:txBody>
      </p:sp>
      <p:pic>
        <p:nvPicPr>
          <p:cNvPr id="117765" name="Picture 2"/>
          <p:cNvPicPr>
            <a:picLocks noChangeAspect="1" noChangeArrowheads="1"/>
          </p:cNvPicPr>
          <p:nvPr/>
        </p:nvPicPr>
        <p:blipFill>
          <a:blip r:embed="rId4" cstate="print"/>
          <a:srcRect/>
          <a:stretch>
            <a:fillRect/>
          </a:stretch>
        </p:blipFill>
        <p:spPr bwMode="auto">
          <a:xfrm>
            <a:off x="685800" y="1981200"/>
            <a:ext cx="4267200" cy="4259263"/>
          </a:xfrm>
          <a:prstGeom prst="rect">
            <a:avLst/>
          </a:prstGeom>
          <a:noFill/>
          <a:ln w="9525">
            <a:noFill/>
            <a:round/>
            <a:headEnd/>
            <a:tailEnd/>
          </a:ln>
        </p:spPr>
      </p:pic>
      <p:sp>
        <p:nvSpPr>
          <p:cNvPr id="117766" name="Text Box 3"/>
          <p:cNvSpPr txBox="1">
            <a:spLocks noChangeArrowheads="1"/>
          </p:cNvSpPr>
          <p:nvPr/>
        </p:nvSpPr>
        <p:spPr bwMode="auto">
          <a:xfrm>
            <a:off x="5181600" y="1887538"/>
            <a:ext cx="3657600" cy="3079750"/>
          </a:xfrm>
          <a:prstGeom prst="rect">
            <a:avLst/>
          </a:prstGeom>
          <a:noFill/>
          <a:ln w="9525">
            <a:noFill/>
            <a:round/>
            <a:headEnd/>
            <a:tailEnd/>
          </a:ln>
        </p:spPr>
        <p:txBody>
          <a:bodyPr lIns="90000" tIns="46800" rIns="90000" bIns="46800">
            <a:spAutoFit/>
          </a:bodyPr>
          <a:lstStyle/>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Formerly in wide automotive use; being replaced by caliper disc brakes, which offer better cooling capacity (and many other advantages).</a:t>
            </a:r>
          </a:p>
        </p:txBody>
      </p:sp>
      <p:pic>
        <p:nvPicPr>
          <p:cNvPr id="117767" name="Picture 4"/>
          <p:cNvPicPr>
            <a:picLocks noChangeAspect="1" noChangeArrowheads="1"/>
          </p:cNvPicPr>
          <p:nvPr/>
        </p:nvPicPr>
        <p:blipFill>
          <a:blip r:embed="rId5" cstate="print"/>
          <a:srcRect/>
          <a:stretch>
            <a:fillRect/>
          </a:stretch>
        </p:blipFill>
        <p:spPr bwMode="auto">
          <a:xfrm>
            <a:off x="7162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6B1082A7-7D97-42B3-B59F-522B11A04B2B}" type="slidenum">
              <a:rPr lang="en-GB"/>
              <a:pPr>
                <a:defRPr/>
              </a:pPr>
              <a:t>113</a:t>
            </a:fld>
            <a:endParaRPr lang="en-GB"/>
          </a:p>
        </p:txBody>
      </p:sp>
      <p:sp>
        <p:nvSpPr>
          <p:cNvPr id="118785"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Internal Long-Shoe </a:t>
            </a:r>
            <a:br>
              <a:rPr lang="en-GB" smtClean="0"/>
            </a:br>
            <a:r>
              <a:rPr lang="en-GB" smtClean="0"/>
              <a:t>Drum Brakes</a:t>
            </a:r>
          </a:p>
        </p:txBody>
      </p:sp>
      <p:pic>
        <p:nvPicPr>
          <p:cNvPr id="118789" name="Picture 2"/>
          <p:cNvPicPr>
            <a:picLocks noChangeAspect="1" noChangeArrowheads="1"/>
          </p:cNvPicPr>
          <p:nvPr/>
        </p:nvPicPr>
        <p:blipFill>
          <a:blip r:embed="rId4" cstate="print"/>
          <a:srcRect/>
          <a:stretch>
            <a:fillRect/>
          </a:stretch>
        </p:blipFill>
        <p:spPr bwMode="auto">
          <a:xfrm>
            <a:off x="1624013" y="1725613"/>
            <a:ext cx="4811712" cy="4368800"/>
          </a:xfrm>
          <a:prstGeom prst="rect">
            <a:avLst/>
          </a:prstGeom>
          <a:noFill/>
          <a:ln w="9525">
            <a:noFill/>
            <a:round/>
            <a:headEnd/>
            <a:tailEnd/>
          </a:ln>
        </p:spPr>
      </p:pic>
      <p:pic>
        <p:nvPicPr>
          <p:cNvPr id="118790" name="Picture 3"/>
          <p:cNvPicPr>
            <a:picLocks noChangeAspect="1" noChangeArrowheads="1"/>
          </p:cNvPicPr>
          <p:nvPr/>
        </p:nvPicPr>
        <p:blipFill>
          <a:blip r:embed="rId5" cstate="print"/>
          <a:srcRect/>
          <a:stretch>
            <a:fillRect/>
          </a:stretch>
        </p:blipFill>
        <p:spPr bwMode="auto">
          <a:xfrm>
            <a:off x="7162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B1CF0CB6-DB2B-4055-BBB0-0DA7B4E64C0A}" type="slidenum">
              <a:rPr lang="en-GB"/>
              <a:pPr>
                <a:defRPr/>
              </a:pPr>
              <a:t>114</a:t>
            </a:fld>
            <a:endParaRPr lang="en-GB"/>
          </a:p>
        </p:txBody>
      </p:sp>
      <p:sp>
        <p:nvSpPr>
          <p:cNvPr id="11980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Long-Shoe Drum Brakes</a:t>
            </a:r>
          </a:p>
        </p:txBody>
      </p:sp>
      <p:pic>
        <p:nvPicPr>
          <p:cNvPr id="119813" name="Picture 2"/>
          <p:cNvPicPr>
            <a:picLocks noChangeAspect="1" noChangeArrowheads="1"/>
          </p:cNvPicPr>
          <p:nvPr/>
        </p:nvPicPr>
        <p:blipFill>
          <a:blip r:embed="rId4" cstate="print"/>
          <a:srcRect/>
          <a:stretch>
            <a:fillRect/>
          </a:stretch>
        </p:blipFill>
        <p:spPr bwMode="auto">
          <a:xfrm>
            <a:off x="304800" y="1905000"/>
            <a:ext cx="5410200" cy="4298950"/>
          </a:xfrm>
          <a:prstGeom prst="rect">
            <a:avLst/>
          </a:prstGeom>
          <a:noFill/>
          <a:ln w="9525">
            <a:noFill/>
            <a:round/>
            <a:headEnd/>
            <a:tailEnd/>
          </a:ln>
        </p:spPr>
      </p:pic>
      <p:sp>
        <p:nvSpPr>
          <p:cNvPr id="119814" name="Text Box 3"/>
          <p:cNvSpPr txBox="1">
            <a:spLocks noChangeArrowheads="1"/>
          </p:cNvSpPr>
          <p:nvPr/>
        </p:nvSpPr>
        <p:spPr bwMode="auto">
          <a:xfrm>
            <a:off x="5943600" y="2438400"/>
            <a:ext cx="2895600" cy="2227263"/>
          </a:xfrm>
          <a:prstGeom prst="rect">
            <a:avLst/>
          </a:prstGeom>
          <a:noFill/>
          <a:ln w="9525">
            <a:noFill/>
            <a:round/>
            <a:headEnd/>
            <a:tailEnd/>
          </a:ln>
        </p:spPr>
        <p:txBody>
          <a:bodyPr lIns="90000" tIns="46800" rIns="90000" bIns="46800">
            <a:spAutoFit/>
          </a:bodyPr>
          <a:lstStyle/>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Cannot assume uniform pressure distribution, so the analysis is more involved.</a:t>
            </a:r>
          </a:p>
        </p:txBody>
      </p:sp>
      <p:pic>
        <p:nvPicPr>
          <p:cNvPr id="119815" name="Picture 4"/>
          <p:cNvPicPr>
            <a:picLocks noChangeAspect="1" noChangeArrowheads="1"/>
          </p:cNvPicPr>
          <p:nvPr/>
        </p:nvPicPr>
        <p:blipFill>
          <a:blip r:embed="rId5" cstate="print"/>
          <a:srcRect/>
          <a:stretch>
            <a:fillRect/>
          </a:stretch>
        </p:blipFill>
        <p:spPr bwMode="auto">
          <a:xfrm>
            <a:off x="73152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pPr>
              <a:defRPr/>
            </a:pPr>
            <a:r>
              <a:rPr lang="en-GB"/>
              <a:t>DEPT MECH ENGG                              COLLEGE OF ENGG ADOOR</a:t>
            </a:r>
          </a:p>
        </p:txBody>
      </p:sp>
      <p:sp>
        <p:nvSpPr>
          <p:cNvPr id="9" name="Slide Number Placeholder 6"/>
          <p:cNvSpPr>
            <a:spLocks noGrp="1"/>
          </p:cNvSpPr>
          <p:nvPr>
            <p:ph type="sldNum" sz="quarter" idx="12"/>
          </p:nvPr>
        </p:nvSpPr>
        <p:spPr/>
        <p:txBody>
          <a:bodyPr/>
          <a:lstStyle/>
          <a:p>
            <a:pPr>
              <a:defRPr/>
            </a:pPr>
            <a:fld id="{DAA98213-8E84-4ECB-868F-61338ED3C1BE}" type="slidenum">
              <a:rPr lang="en-GB"/>
              <a:pPr>
                <a:defRPr/>
              </a:pPr>
              <a:t>115</a:t>
            </a:fld>
            <a:endParaRPr lang="en-GB"/>
          </a:p>
        </p:txBody>
      </p:sp>
      <p:pic>
        <p:nvPicPr>
          <p:cNvPr id="120836" name="Picture 1"/>
          <p:cNvPicPr>
            <a:picLocks noChangeAspect="1" noChangeArrowheads="1"/>
          </p:cNvPicPr>
          <p:nvPr/>
        </p:nvPicPr>
        <p:blipFill>
          <a:blip r:embed="rId4" cstate="print"/>
          <a:srcRect/>
          <a:stretch>
            <a:fillRect/>
          </a:stretch>
        </p:blipFill>
        <p:spPr bwMode="auto">
          <a:xfrm>
            <a:off x="6805613" y="479425"/>
            <a:ext cx="1128712" cy="781050"/>
          </a:xfrm>
          <a:prstGeom prst="rect">
            <a:avLst/>
          </a:prstGeom>
          <a:noFill/>
          <a:ln w="9525">
            <a:noFill/>
            <a:round/>
            <a:headEnd/>
            <a:tailEnd/>
          </a:ln>
        </p:spPr>
      </p:pic>
      <p:sp>
        <p:nvSpPr>
          <p:cNvPr id="120837" name="Rectangle 2"/>
          <p:cNvSpPr>
            <a:spLocks noGrp="1" noChangeArrowheads="1"/>
          </p:cNvSpPr>
          <p:nvPr>
            <p:ph type="body" idx="4294967295"/>
          </p:nvPr>
        </p:nvSpPr>
        <p:spPr>
          <a:xfrm>
            <a:off x="457200" y="1600200"/>
            <a:ext cx="7705725"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In this analysis, the pressure at any point is assumed to be proportional to the vertical distance from the hinge pin, the vertical distance from the hinge pin, which in this case is proportional to sine of the angle and thus,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Since the distance d is constant, the normal pressure at any point is just proportional to sinΘ. Call this constant of proportionality as K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sp>
        <p:nvSpPr>
          <p:cNvPr id="120838" name="Text Box 3"/>
          <p:cNvSpPr txBox="1">
            <a:spLocks noChangeArrowheads="1"/>
          </p:cNvSpPr>
          <p:nvPr/>
        </p:nvSpPr>
        <p:spPr bwMode="auto">
          <a:xfrm>
            <a:off x="915988" y="846138"/>
            <a:ext cx="5946775" cy="581025"/>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FFFFFF"/>
                </a:solidFill>
                <a:latin typeface="Tahoma" pitchFamily="32" charset="0"/>
              </a:rPr>
              <a:t>LONG RIGID SHOE ANALYSIS</a:t>
            </a:r>
          </a:p>
        </p:txBody>
      </p:sp>
      <p:grpSp>
        <p:nvGrpSpPr>
          <p:cNvPr id="120839" name="Group 4"/>
          <p:cNvGrpSpPr>
            <a:grpSpLocks/>
          </p:cNvGrpSpPr>
          <p:nvPr/>
        </p:nvGrpSpPr>
        <p:grpSpPr bwMode="auto">
          <a:xfrm>
            <a:off x="2209800" y="3886200"/>
            <a:ext cx="3810000" cy="601663"/>
            <a:chOff x="1392" y="2448"/>
            <a:chExt cx="2400" cy="379"/>
          </a:xfrm>
        </p:grpSpPr>
        <p:sp>
          <p:nvSpPr>
            <p:cNvPr id="120840" name="AutoShape 5"/>
            <p:cNvSpPr>
              <a:spLocks noChangeArrowheads="1"/>
            </p:cNvSpPr>
            <p:nvPr/>
          </p:nvSpPr>
          <p:spPr bwMode="auto">
            <a:xfrm>
              <a:off x="1392" y="2448"/>
              <a:ext cx="2388" cy="367"/>
            </a:xfrm>
            <a:prstGeom prst="roundRect">
              <a:avLst>
                <a:gd name="adj" fmla="val 273"/>
              </a:avLst>
            </a:prstGeom>
            <a:noFill/>
            <a:ln w="9525">
              <a:noFill/>
              <a:round/>
              <a:headEnd/>
              <a:tailEnd/>
            </a:ln>
          </p:spPr>
          <p:txBody>
            <a:bodyPr wrap="none" anchor="ctr"/>
            <a:lstStyle/>
            <a:p>
              <a:endParaRPr lang="en-IN"/>
            </a:p>
          </p:txBody>
        </p:sp>
        <p:pic>
          <p:nvPicPr>
            <p:cNvPr id="120841" name="Picture 6"/>
            <p:cNvPicPr>
              <a:picLocks noChangeAspect="1" noChangeArrowheads="1"/>
            </p:cNvPicPr>
            <p:nvPr/>
          </p:nvPicPr>
          <p:blipFill>
            <a:blip r:embed="rId5" cstate="print"/>
            <a:srcRect/>
            <a:stretch>
              <a:fillRect/>
            </a:stretch>
          </p:blipFill>
          <p:spPr bwMode="auto">
            <a:xfrm>
              <a:off x="1392" y="2448"/>
              <a:ext cx="2401" cy="380"/>
            </a:xfrm>
            <a:prstGeom prst="rect">
              <a:avLst/>
            </a:prstGeom>
            <a:noFill/>
            <a:ln w="9525">
              <a:noFill/>
              <a:round/>
              <a:headEnd/>
              <a:tailEnd/>
            </a:ln>
          </p:spPr>
        </p:pic>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4229C9D1-D108-4809-9294-9202906C3328}" type="slidenum">
              <a:rPr lang="en-GB"/>
              <a:pPr>
                <a:defRPr/>
              </a:pPr>
              <a:t>116</a:t>
            </a:fld>
            <a:endParaRPr lang="en-GB"/>
          </a:p>
        </p:txBody>
      </p:sp>
      <p:pic>
        <p:nvPicPr>
          <p:cNvPr id="121860" name="Picture 1"/>
          <p:cNvPicPr>
            <a:picLocks noChangeAspect="1" noChangeArrowheads="1"/>
          </p:cNvPicPr>
          <p:nvPr/>
        </p:nvPicPr>
        <p:blipFill>
          <a:blip r:embed="rId4" cstate="print"/>
          <a:srcRect/>
          <a:stretch>
            <a:fillRect/>
          </a:stretch>
        </p:blipFill>
        <p:spPr bwMode="auto">
          <a:xfrm>
            <a:off x="6886575" y="479425"/>
            <a:ext cx="1123950" cy="781050"/>
          </a:xfrm>
          <a:prstGeom prst="rect">
            <a:avLst/>
          </a:prstGeom>
          <a:noFill/>
          <a:ln w="9525">
            <a:noFill/>
            <a:round/>
            <a:headEnd/>
            <a:tailEnd/>
          </a:ln>
        </p:spPr>
      </p:pic>
      <p:pic>
        <p:nvPicPr>
          <p:cNvPr id="121861" name="Picture 2"/>
          <p:cNvPicPr>
            <a:picLocks noChangeAspect="1" noChangeArrowheads="1"/>
          </p:cNvPicPr>
          <p:nvPr/>
        </p:nvPicPr>
        <p:blipFill>
          <a:blip r:embed="rId5" cstate="print"/>
          <a:srcRect/>
          <a:stretch>
            <a:fillRect/>
          </a:stretch>
        </p:blipFill>
        <p:spPr bwMode="auto">
          <a:xfrm>
            <a:off x="457200" y="2057400"/>
            <a:ext cx="8281988" cy="2714625"/>
          </a:xfrm>
          <a:prstGeom prst="rect">
            <a:avLst/>
          </a:prstGeom>
          <a:noFill/>
          <a:ln w="9525">
            <a:noFill/>
            <a:round/>
            <a:headEnd/>
            <a:tailEnd/>
          </a:ln>
        </p:spPr>
      </p:pic>
      <p:sp>
        <p:nvSpPr>
          <p:cNvPr id="121862" name="Text Box 3"/>
          <p:cNvSpPr txBox="1">
            <a:spLocks noChangeArrowheads="1"/>
          </p:cNvSpPr>
          <p:nvPr/>
        </p:nvSpPr>
        <p:spPr bwMode="auto">
          <a:xfrm>
            <a:off x="1144588" y="693738"/>
            <a:ext cx="5946775" cy="581025"/>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FFFFFF"/>
                </a:solidFill>
                <a:latin typeface="Tahoma" pitchFamily="32" charset="0"/>
              </a:rPr>
              <a:t>LONG RIGID SHOE ANALYSIS</a:t>
            </a:r>
          </a:p>
        </p:txBody>
      </p:sp>
      <p:pic>
        <p:nvPicPr>
          <p:cNvPr id="121863" name="Picture 4"/>
          <p:cNvPicPr>
            <a:picLocks noChangeAspect="1" noChangeArrowheads="1"/>
          </p:cNvPicPr>
          <p:nvPr/>
        </p:nvPicPr>
        <p:blipFill>
          <a:blip r:embed="rId6" cstate="print"/>
          <a:srcRect/>
          <a:stretch>
            <a:fillRect/>
          </a:stretch>
        </p:blipFill>
        <p:spPr bwMode="auto">
          <a:xfrm>
            <a:off x="2833688" y="4724400"/>
            <a:ext cx="2371725" cy="11430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B48DDFAA-F835-464C-9AF7-0EC425EC27E0}" type="slidenum">
              <a:rPr lang="en-GB"/>
              <a:pPr>
                <a:defRPr/>
              </a:pPr>
              <a:t>117</a:t>
            </a:fld>
            <a:endParaRPr lang="en-GB"/>
          </a:p>
        </p:txBody>
      </p:sp>
      <p:sp>
        <p:nvSpPr>
          <p:cNvPr id="122881"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solidFill>
                  <a:srgbClr val="FFFFFF"/>
                </a:solidFill>
              </a:rPr>
              <a:t>LONG RIGID SHOE ANALYSIS</a:t>
            </a:r>
          </a:p>
        </p:txBody>
      </p:sp>
      <p:sp>
        <p:nvSpPr>
          <p:cNvPr id="122885" name="Rectangle 2"/>
          <p:cNvSpPr>
            <a:spLocks noGrp="1" noChangeArrowheads="1"/>
          </p:cNvSpPr>
          <p:nvPr>
            <p:ph type="body" idx="4294967295"/>
          </p:nvPr>
        </p:nvSpPr>
        <p:spPr>
          <a:xfrm>
            <a:off x="457200" y="1600200"/>
            <a:ext cx="7058025"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actuating force F is determined by the summation of the moments of normal and frictional forces about the hinge pin and equating it to zero.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Summing the moment about point O gives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p:txBody>
      </p:sp>
      <p:pic>
        <p:nvPicPr>
          <p:cNvPr id="122886" name="Picture 3"/>
          <p:cNvPicPr>
            <a:picLocks noChangeAspect="1" noChangeArrowheads="1"/>
          </p:cNvPicPr>
          <p:nvPr/>
        </p:nvPicPr>
        <p:blipFill>
          <a:blip r:embed="rId4" cstate="print"/>
          <a:srcRect/>
          <a:stretch>
            <a:fillRect/>
          </a:stretch>
        </p:blipFill>
        <p:spPr bwMode="auto">
          <a:xfrm>
            <a:off x="3078163" y="4475163"/>
            <a:ext cx="2132012" cy="773112"/>
          </a:xfrm>
          <a:prstGeom prst="rect">
            <a:avLst/>
          </a:prstGeom>
          <a:noFill/>
          <a:ln w="9525">
            <a:noFill/>
            <a:round/>
            <a:headEnd/>
            <a:tailEnd/>
          </a:ln>
        </p:spPr>
      </p:pic>
      <p:pic>
        <p:nvPicPr>
          <p:cNvPr id="122887" name="Picture 4"/>
          <p:cNvPicPr>
            <a:picLocks noChangeAspect="1" noChangeArrowheads="1"/>
          </p:cNvPicPr>
          <p:nvPr/>
        </p:nvPicPr>
        <p:blipFill>
          <a:blip r:embed="rId5" cstate="print"/>
          <a:srcRect/>
          <a:stretch>
            <a:fillRect/>
          </a:stretch>
        </p:blipFill>
        <p:spPr bwMode="auto">
          <a:xfrm>
            <a:off x="76962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D7F9375F-EC35-4E2C-A8E3-7DA9D54DFD8E}" type="slidenum">
              <a:rPr lang="en-GB"/>
              <a:pPr>
                <a:defRPr/>
              </a:pPr>
              <a:t>118</a:t>
            </a:fld>
            <a:endParaRPr lang="en-GB"/>
          </a:p>
        </p:txBody>
      </p:sp>
      <p:sp>
        <p:nvSpPr>
          <p:cNvPr id="123905"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solidFill>
                  <a:srgbClr val="FFFFFF"/>
                </a:solidFill>
              </a:rPr>
              <a:t>LONG RIGID SHOE ANALYSIS</a:t>
            </a:r>
          </a:p>
        </p:txBody>
      </p:sp>
      <p:sp>
        <p:nvSpPr>
          <p:cNvPr id="123909" name="Rectangle 2"/>
          <p:cNvSpPr>
            <a:spLocks noGrp="1" noChangeArrowheads="1"/>
          </p:cNvSpPr>
          <p:nvPr>
            <p:ph type="body" idx="4294967295"/>
          </p:nvPr>
        </p:nvSpPr>
        <p:spPr>
          <a:xfrm>
            <a:off x="457200" y="1600200"/>
            <a:ext cx="7542213" cy="4495800"/>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where,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M</a:t>
            </a:r>
            <a:r>
              <a:rPr lang="en-GB" sz="2800" baseline="-25000" smtClean="0"/>
              <a:t>n</a:t>
            </a:r>
            <a:r>
              <a:rPr lang="en-GB" sz="2800" smtClean="0"/>
              <a:t> and M</a:t>
            </a:r>
            <a:r>
              <a:rPr lang="en-GB" sz="2800" baseline="-25000" smtClean="0"/>
              <a:t>f</a:t>
            </a:r>
            <a:r>
              <a:rPr lang="en-GB" sz="2800" smtClean="0"/>
              <a:t> are the moment of the normal and frictional forces respectively, about the shoe pivot point.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sign depends upon the direction of drum rotation,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sign for self energizing and + sign for non self energizing</a:t>
            </a:r>
          </a:p>
        </p:txBody>
      </p:sp>
      <p:pic>
        <p:nvPicPr>
          <p:cNvPr id="123910" name="Picture 3"/>
          <p:cNvPicPr>
            <a:picLocks noChangeAspect="1" noChangeArrowheads="1"/>
          </p:cNvPicPr>
          <p:nvPr/>
        </p:nvPicPr>
        <p:blipFill>
          <a:blip r:embed="rId4" cstate="print"/>
          <a:srcRect/>
          <a:stretch>
            <a:fillRect/>
          </a:stretch>
        </p:blipFill>
        <p:spPr bwMode="auto">
          <a:xfrm>
            <a:off x="7543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F0B47C77-A43E-41A0-ACDF-E2C9ADF0B38A}" type="slidenum">
              <a:rPr lang="en-GB"/>
              <a:pPr>
                <a:defRPr/>
              </a:pPr>
              <a:t>119</a:t>
            </a:fld>
            <a:endParaRPr lang="en-GB"/>
          </a:p>
        </p:txBody>
      </p:sp>
      <p:sp>
        <p:nvSpPr>
          <p:cNvPr id="124929"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solidFill>
                  <a:srgbClr val="FFFFFF"/>
                </a:solidFill>
              </a:rPr>
              <a:t>LONG RIGID SHOE ANALYSIS</a:t>
            </a:r>
          </a:p>
        </p:txBody>
      </p:sp>
      <p:pic>
        <p:nvPicPr>
          <p:cNvPr id="124933" name="Picture 2"/>
          <p:cNvPicPr>
            <a:picLocks noChangeAspect="1" noChangeArrowheads="1"/>
          </p:cNvPicPr>
          <p:nvPr/>
        </p:nvPicPr>
        <p:blipFill>
          <a:blip r:embed="rId4" cstate="print"/>
          <a:srcRect/>
          <a:stretch>
            <a:fillRect/>
          </a:stretch>
        </p:blipFill>
        <p:spPr bwMode="auto">
          <a:xfrm>
            <a:off x="1143000" y="2433638"/>
            <a:ext cx="7104063" cy="3533775"/>
          </a:xfrm>
          <a:prstGeom prst="rect">
            <a:avLst/>
          </a:prstGeom>
          <a:noFill/>
          <a:ln w="9525">
            <a:noFill/>
            <a:round/>
            <a:headEnd/>
            <a:tailEnd/>
          </a:ln>
        </p:spPr>
      </p:pic>
      <p:sp>
        <p:nvSpPr>
          <p:cNvPr id="124934" name="Rectangle 3"/>
          <p:cNvSpPr>
            <a:spLocks noChangeArrowheads="1"/>
          </p:cNvSpPr>
          <p:nvPr/>
        </p:nvSpPr>
        <p:spPr bwMode="auto">
          <a:xfrm>
            <a:off x="1470025" y="1982788"/>
            <a:ext cx="3975100" cy="460375"/>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FFFF"/>
                </a:solidFill>
                <a:latin typeface="Tahoma" pitchFamily="32" charset="0"/>
              </a:rPr>
              <a:t>Moment of the normal force</a:t>
            </a:r>
            <a:r>
              <a:rPr lang="en-GB">
                <a:solidFill>
                  <a:srgbClr val="FFFFFF"/>
                </a:solidFill>
                <a:latin typeface="Tahoma" pitchFamily="32" charset="0"/>
              </a:rPr>
              <a:t> </a:t>
            </a:r>
          </a:p>
        </p:txBody>
      </p:sp>
      <p:pic>
        <p:nvPicPr>
          <p:cNvPr id="124935" name="Picture 4"/>
          <p:cNvPicPr>
            <a:picLocks noChangeAspect="1" noChangeArrowheads="1"/>
          </p:cNvPicPr>
          <p:nvPr/>
        </p:nvPicPr>
        <p:blipFill>
          <a:blip r:embed="rId5" cstate="print"/>
          <a:srcRect/>
          <a:stretch>
            <a:fillRect/>
          </a:stretch>
        </p:blipFill>
        <p:spPr bwMode="auto">
          <a:xfrm>
            <a:off x="73152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5DA46850-7680-4B9C-AC9D-72640DA6194D}" type="slidenum">
              <a:rPr lang="en-GB"/>
              <a:pPr>
                <a:defRPr/>
              </a:pPr>
              <a:t>12</a:t>
            </a:fld>
            <a:endParaRPr lang="en-GB"/>
          </a:p>
        </p:txBody>
      </p:sp>
      <p:sp>
        <p:nvSpPr>
          <p:cNvPr id="1536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Clutch </a:t>
            </a:r>
            <a:br>
              <a:rPr lang="en-GB" sz="3200" smtClean="0"/>
            </a:br>
            <a:r>
              <a:rPr lang="en-GB" sz="3200" smtClean="0"/>
              <a:t>construction</a:t>
            </a:r>
          </a:p>
        </p:txBody>
      </p:sp>
      <p:sp>
        <p:nvSpPr>
          <p:cNvPr id="18437" name="Rectangle 2"/>
          <p:cNvSpPr>
            <a:spLocks noGrp="1" noChangeArrowheads="1"/>
          </p:cNvSpPr>
          <p:nvPr>
            <p:ph type="body" idx="4294967295"/>
          </p:nvPr>
        </p:nvSpPr>
        <p:spPr>
          <a:xfrm>
            <a:off x="457200" y="1600200"/>
            <a:ext cx="762317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Basically, the clutch needs three parts. These are the </a:t>
            </a:r>
            <a:r>
              <a:rPr lang="en-GB" sz="2800" smtClean="0">
                <a:solidFill>
                  <a:srgbClr val="FF0000"/>
                </a:solidFill>
              </a:rPr>
              <a:t>engine flywheel</a:t>
            </a:r>
            <a:r>
              <a:rPr lang="en-GB" sz="2800" smtClean="0"/>
              <a:t>, a </a:t>
            </a:r>
            <a:r>
              <a:rPr lang="en-GB" sz="2800" smtClean="0">
                <a:solidFill>
                  <a:srgbClr val="FF0000"/>
                </a:solidFill>
              </a:rPr>
              <a:t>friction</a:t>
            </a:r>
            <a:r>
              <a:rPr lang="en-GB" sz="2800" smtClean="0"/>
              <a:t> </a:t>
            </a:r>
            <a:r>
              <a:rPr lang="en-GB" sz="2800" smtClean="0">
                <a:solidFill>
                  <a:srgbClr val="FF0000"/>
                </a:solidFill>
              </a:rPr>
              <a:t>disc</a:t>
            </a:r>
            <a:r>
              <a:rPr lang="en-GB" sz="2800" smtClean="0"/>
              <a:t> called the clutch plate and a </a:t>
            </a:r>
            <a:r>
              <a:rPr lang="en-GB" sz="2800" smtClean="0">
                <a:solidFill>
                  <a:srgbClr val="FF0000"/>
                </a:solidFill>
              </a:rPr>
              <a:t>pressure</a:t>
            </a:r>
            <a:r>
              <a:rPr lang="en-GB" sz="2800" smtClean="0"/>
              <a:t> </a:t>
            </a:r>
            <a:r>
              <a:rPr lang="en-GB" sz="2800" smtClean="0">
                <a:solidFill>
                  <a:srgbClr val="FF0000"/>
                </a:solidFill>
              </a:rPr>
              <a:t>plate</a:t>
            </a:r>
            <a:r>
              <a:rPr lang="en-GB" sz="2800" smtClean="0"/>
              <a:t>. When the engine is running and the flywheel is rotating, the pressure plate also rotates as the pressure plate is attached to the flywheel. The friction disc is located between the two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8438" name="Picture 3"/>
          <p:cNvPicPr>
            <a:picLocks noChangeAspect="1" noChangeArrowheads="1"/>
          </p:cNvPicPr>
          <p:nvPr/>
        </p:nvPicPr>
        <p:blipFill>
          <a:blip r:embed="rId4" cstate="print"/>
          <a:srcRect/>
          <a:stretch>
            <a:fillRect/>
          </a:stretch>
        </p:blipFill>
        <p:spPr bwMode="auto">
          <a:xfrm>
            <a:off x="6400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GB"/>
              <a:t>DEPT MECH ENGG                              COLLEGE OF ENGG ADOOR</a:t>
            </a:r>
          </a:p>
        </p:txBody>
      </p:sp>
      <p:sp>
        <p:nvSpPr>
          <p:cNvPr id="8" name="Slide Number Placeholder 7"/>
          <p:cNvSpPr>
            <a:spLocks noGrp="1"/>
          </p:cNvSpPr>
          <p:nvPr>
            <p:ph type="sldNum" sz="quarter" idx="12"/>
          </p:nvPr>
        </p:nvSpPr>
        <p:spPr/>
        <p:txBody>
          <a:bodyPr/>
          <a:lstStyle/>
          <a:p>
            <a:pPr>
              <a:defRPr/>
            </a:pPr>
            <a:fld id="{A4A6F449-2687-41C5-80C1-0D07E4DCDDAA}" type="slidenum">
              <a:rPr lang="en-GB"/>
              <a:pPr>
                <a:defRPr/>
              </a:pPr>
              <a:t>120</a:t>
            </a:fld>
            <a:endParaRPr lang="en-GB"/>
          </a:p>
        </p:txBody>
      </p:sp>
      <p:sp>
        <p:nvSpPr>
          <p:cNvPr id="125953"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FFFF"/>
                </a:solidFill>
              </a:rPr>
              <a:t>LONG RIGID SHOE ANALYSIS</a:t>
            </a:r>
          </a:p>
        </p:txBody>
      </p:sp>
      <p:sp>
        <p:nvSpPr>
          <p:cNvPr id="125957" name="Rectangle 2"/>
          <p:cNvSpPr>
            <a:spLocks noGrp="1" noChangeArrowheads="1"/>
          </p:cNvSpPr>
          <p:nvPr>
            <p:ph type="body" idx="4294967295"/>
          </p:nvPr>
        </p:nvSpPr>
        <p:spPr>
          <a:xfrm>
            <a:off x="457200" y="1600200"/>
            <a:ext cx="7623175" cy="876300"/>
          </a:xfrm>
        </p:spPr>
        <p:txBody>
          <a:bodyPr/>
          <a:lstStyle/>
          <a:p>
            <a:pPr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t>the moment of friction force </a:t>
            </a:r>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p>
        </p:txBody>
      </p:sp>
      <p:pic>
        <p:nvPicPr>
          <p:cNvPr id="125958" name="Picture 3"/>
          <p:cNvPicPr>
            <a:picLocks noChangeAspect="1" noChangeArrowheads="1"/>
          </p:cNvPicPr>
          <p:nvPr/>
        </p:nvPicPr>
        <p:blipFill>
          <a:blip r:embed="rId4" cstate="print"/>
          <a:srcRect/>
          <a:stretch>
            <a:fillRect/>
          </a:stretch>
        </p:blipFill>
        <p:spPr bwMode="auto">
          <a:xfrm>
            <a:off x="1062038" y="2058988"/>
            <a:ext cx="6202362" cy="2009775"/>
          </a:xfrm>
          <a:prstGeom prst="rect">
            <a:avLst/>
          </a:prstGeom>
          <a:noFill/>
          <a:ln w="9525">
            <a:noFill/>
            <a:round/>
            <a:headEnd/>
            <a:tailEnd/>
          </a:ln>
        </p:spPr>
      </p:pic>
      <p:pic>
        <p:nvPicPr>
          <p:cNvPr id="125959" name="Picture 4"/>
          <p:cNvPicPr>
            <a:picLocks noChangeAspect="1" noChangeArrowheads="1"/>
          </p:cNvPicPr>
          <p:nvPr/>
        </p:nvPicPr>
        <p:blipFill>
          <a:blip r:embed="rId5" cstate="print"/>
          <a:srcRect/>
          <a:stretch>
            <a:fillRect/>
          </a:stretch>
        </p:blipFill>
        <p:spPr bwMode="auto">
          <a:xfrm>
            <a:off x="576263" y="4391025"/>
            <a:ext cx="7075487" cy="1158875"/>
          </a:xfrm>
          <a:prstGeom prst="rect">
            <a:avLst/>
          </a:prstGeom>
          <a:noFill/>
          <a:ln w="9525">
            <a:noFill/>
            <a:round/>
            <a:headEnd/>
            <a:tailEnd/>
          </a:ln>
        </p:spPr>
      </p:pic>
      <p:pic>
        <p:nvPicPr>
          <p:cNvPr id="125960" name="Picture 5"/>
          <p:cNvPicPr>
            <a:picLocks noChangeAspect="1" noChangeArrowheads="1"/>
          </p:cNvPicPr>
          <p:nvPr/>
        </p:nvPicPr>
        <p:blipFill>
          <a:blip r:embed="rId6" cstate="print"/>
          <a:srcRect/>
          <a:stretch>
            <a:fillRect/>
          </a:stretch>
        </p:blipFill>
        <p:spPr bwMode="auto">
          <a:xfrm>
            <a:off x="7620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379CBB67-AEE2-496A-B1DA-49FB3A6BA67E}" type="slidenum">
              <a:rPr lang="en-GB"/>
              <a:pPr>
                <a:defRPr/>
              </a:pPr>
              <a:t>121</a:t>
            </a:fld>
            <a:endParaRPr lang="en-GB"/>
          </a:p>
        </p:txBody>
      </p:sp>
      <p:sp>
        <p:nvSpPr>
          <p:cNvPr id="126977"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FFFF"/>
                </a:solidFill>
              </a:rPr>
              <a:t>LONG RIGID SHOE ANALYSIS</a:t>
            </a:r>
          </a:p>
        </p:txBody>
      </p:sp>
      <p:sp>
        <p:nvSpPr>
          <p:cNvPr id="126981" name="Rectangle 2"/>
          <p:cNvSpPr>
            <a:spLocks noGrp="1" noChangeArrowheads="1"/>
          </p:cNvSpPr>
          <p:nvPr>
            <p:ph type="body" idx="4294967295"/>
          </p:nvPr>
        </p:nvSpPr>
        <p:spPr>
          <a:xfrm>
            <a:off x="457200" y="1600200"/>
            <a:ext cx="770572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braking torque T on the drum by the shoe is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26982" name="Picture 3"/>
          <p:cNvPicPr>
            <a:picLocks noChangeAspect="1" noChangeArrowheads="1"/>
          </p:cNvPicPr>
          <p:nvPr/>
        </p:nvPicPr>
        <p:blipFill>
          <a:blip r:embed="rId4" cstate="print"/>
          <a:srcRect/>
          <a:stretch>
            <a:fillRect/>
          </a:stretch>
        </p:blipFill>
        <p:spPr bwMode="auto">
          <a:xfrm>
            <a:off x="2971800" y="2590800"/>
            <a:ext cx="5219700" cy="3630613"/>
          </a:xfrm>
          <a:prstGeom prst="rect">
            <a:avLst/>
          </a:prstGeom>
          <a:noFill/>
          <a:ln w="9525">
            <a:noFill/>
            <a:round/>
            <a:headEnd/>
            <a:tailEnd/>
          </a:ln>
        </p:spPr>
      </p:pic>
      <p:pic>
        <p:nvPicPr>
          <p:cNvPr id="126983" name="Picture 4"/>
          <p:cNvPicPr>
            <a:picLocks noChangeAspect="1" noChangeArrowheads="1"/>
          </p:cNvPicPr>
          <p:nvPr/>
        </p:nvPicPr>
        <p:blipFill>
          <a:blip r:embed="rId5" cstate="print"/>
          <a:srcRect/>
          <a:stretch>
            <a:fillRect/>
          </a:stretch>
        </p:blipFill>
        <p:spPr bwMode="auto">
          <a:xfrm>
            <a:off x="72390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B07B805-E958-41BB-B48C-6A4202921449}" type="slidenum">
              <a:rPr lang="en-GB"/>
              <a:pPr>
                <a:defRPr/>
              </a:pPr>
              <a:t>122</a:t>
            </a:fld>
            <a:endParaRPr lang="en-GB"/>
          </a:p>
        </p:txBody>
      </p:sp>
      <p:sp>
        <p:nvSpPr>
          <p:cNvPr id="12800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p>
        </p:txBody>
      </p:sp>
      <p:sp>
        <p:nvSpPr>
          <p:cNvPr id="128005" name="Rectangle 2"/>
          <p:cNvSpPr>
            <a:spLocks noGrp="1" noChangeArrowheads="1"/>
          </p:cNvSpPr>
          <p:nvPr>
            <p:ph type="body" idx="4294967295"/>
          </p:nvPr>
        </p:nvSpPr>
        <p:spPr>
          <a:xfrm>
            <a:off x="457200" y="1600200"/>
            <a:ext cx="7542213" cy="4495800"/>
          </a:xfrm>
        </p:spPr>
        <p:txBody>
          <a:bodyPr/>
          <a:lstStyle/>
          <a:p>
            <a:pPr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Two Shoes are used to cover maximum area and to minimize the unbalanced forces on the drum, shaft and bearings. </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28006" name="Picture 3"/>
          <p:cNvPicPr>
            <a:picLocks noChangeAspect="1" noChangeArrowheads="1"/>
          </p:cNvPicPr>
          <p:nvPr/>
        </p:nvPicPr>
        <p:blipFill>
          <a:blip r:embed="rId4" cstate="print"/>
          <a:srcRect/>
          <a:stretch>
            <a:fillRect/>
          </a:stretch>
        </p:blipFill>
        <p:spPr bwMode="auto">
          <a:xfrm>
            <a:off x="6858000" y="762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8734B9AD-5FA3-4361-BE1B-B31B444C6B15}" type="slidenum">
              <a:rPr lang="en-GB"/>
              <a:pPr>
                <a:defRPr/>
              </a:pPr>
              <a:t>123</a:t>
            </a:fld>
            <a:endParaRPr lang="en-GB"/>
          </a:p>
        </p:txBody>
      </p:sp>
      <p:sp>
        <p:nvSpPr>
          <p:cNvPr id="12902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p>
        </p:txBody>
      </p:sp>
      <p:sp>
        <p:nvSpPr>
          <p:cNvPr id="129029" name="Rectangle 2"/>
          <p:cNvSpPr>
            <a:spLocks noGrp="1" noChangeArrowheads="1"/>
          </p:cNvSpPr>
          <p:nvPr>
            <p:ph type="body" idx="4294967295"/>
          </p:nvPr>
        </p:nvSpPr>
        <p:spPr>
          <a:xfrm>
            <a:off x="457200" y="1600200"/>
            <a:ext cx="4032250" cy="45593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t>If both the shoes are arranged such that both are leading shoes in which self energizing are prevailing, then all the other parameters will remain same and the total braking torque on the drum will be twice the value obtained in the analysis.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i="1" smtClean="0"/>
          </a:p>
        </p:txBody>
      </p:sp>
      <p:pic>
        <p:nvPicPr>
          <p:cNvPr id="129030" name="Picture 3"/>
          <p:cNvPicPr>
            <a:picLocks noChangeAspect="1" noChangeArrowheads="1"/>
          </p:cNvPicPr>
          <p:nvPr/>
        </p:nvPicPr>
        <p:blipFill>
          <a:blip r:embed="rId4" cstate="print"/>
          <a:srcRect/>
          <a:stretch>
            <a:fillRect/>
          </a:stretch>
        </p:blipFill>
        <p:spPr bwMode="auto">
          <a:xfrm>
            <a:off x="4854575" y="1893888"/>
            <a:ext cx="3181350" cy="3670300"/>
          </a:xfrm>
          <a:prstGeom prst="rect">
            <a:avLst/>
          </a:prstGeom>
          <a:noFill/>
          <a:ln w="9525">
            <a:noFill/>
            <a:round/>
            <a:headEnd/>
            <a:tailEnd/>
          </a:ln>
        </p:spPr>
      </p:pic>
      <p:pic>
        <p:nvPicPr>
          <p:cNvPr id="129031" name="Picture 4"/>
          <p:cNvPicPr>
            <a:picLocks noChangeAspect="1" noChangeArrowheads="1"/>
          </p:cNvPicPr>
          <p:nvPr/>
        </p:nvPicPr>
        <p:blipFill>
          <a:blip r:embed="rId5" cstate="print"/>
          <a:srcRect/>
          <a:stretch>
            <a:fillRect/>
          </a:stretch>
        </p:blipFill>
        <p:spPr bwMode="auto">
          <a:xfrm>
            <a:off x="7467600" y="228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D30510B8-1EE4-4DE6-B0E6-5BE99DB1877C}" type="slidenum">
              <a:rPr lang="en-GB"/>
              <a:pPr>
                <a:defRPr/>
              </a:pPr>
              <a:t>124</a:t>
            </a:fld>
            <a:endParaRPr lang="en-GB"/>
          </a:p>
        </p:txBody>
      </p:sp>
      <p:sp>
        <p:nvSpPr>
          <p:cNvPr id="13004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p>
        </p:txBody>
      </p:sp>
      <p:sp>
        <p:nvSpPr>
          <p:cNvPr id="130053" name="Rectangle 2"/>
          <p:cNvSpPr>
            <a:spLocks noGrp="1" noChangeArrowheads="1"/>
          </p:cNvSpPr>
          <p:nvPr>
            <p:ph type="body" idx="4294967295"/>
          </p:nvPr>
        </p:nvSpPr>
        <p:spPr>
          <a:xfrm>
            <a:off x="457200" y="1600200"/>
            <a:ext cx="4032250" cy="4495800"/>
          </a:xfrm>
        </p:spPr>
        <p:txBody>
          <a:bodyPr/>
          <a:lstStyle/>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t>However in most practical applications the shoes are arranged such that one will be leading and the other will be trailing for a given direction of drum rotation </a:t>
            </a:r>
          </a:p>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t>• If the direction of drum rotation changes then the leading shoe will become trailing and vice versa. </a:t>
            </a:r>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i="1" smtClean="0"/>
          </a:p>
        </p:txBody>
      </p:sp>
      <p:pic>
        <p:nvPicPr>
          <p:cNvPr id="130054" name="Picture 3"/>
          <p:cNvPicPr>
            <a:picLocks noChangeAspect="1" noChangeArrowheads="1"/>
          </p:cNvPicPr>
          <p:nvPr/>
        </p:nvPicPr>
        <p:blipFill>
          <a:blip r:embed="rId4" cstate="print"/>
          <a:srcRect/>
          <a:stretch>
            <a:fillRect/>
          </a:stretch>
        </p:blipFill>
        <p:spPr bwMode="auto">
          <a:xfrm>
            <a:off x="5013325" y="1725613"/>
            <a:ext cx="2555875" cy="3565525"/>
          </a:xfrm>
          <a:prstGeom prst="rect">
            <a:avLst/>
          </a:prstGeom>
          <a:noFill/>
          <a:ln w="9525">
            <a:noFill/>
            <a:round/>
            <a:headEnd/>
            <a:tailEnd/>
          </a:ln>
        </p:spPr>
      </p:pic>
      <p:pic>
        <p:nvPicPr>
          <p:cNvPr id="130055" name="Picture 4"/>
          <p:cNvPicPr>
            <a:picLocks noChangeAspect="1" noChangeArrowheads="1"/>
          </p:cNvPicPr>
          <p:nvPr/>
        </p:nvPicPr>
        <p:blipFill>
          <a:blip r:embed="rId5" cstate="print"/>
          <a:srcRect/>
          <a:stretch>
            <a:fillRect/>
          </a:stretch>
        </p:blipFill>
        <p:spPr bwMode="auto">
          <a:xfrm>
            <a:off x="73152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9C7EB1A1-A0C5-447E-A841-8D50B67597CE}" type="slidenum">
              <a:rPr lang="en-GB"/>
              <a:pPr>
                <a:defRPr/>
              </a:pPr>
              <a:t>125</a:t>
            </a:fld>
            <a:endParaRPr lang="en-GB"/>
          </a:p>
        </p:txBody>
      </p:sp>
      <p:sp>
        <p:nvSpPr>
          <p:cNvPr id="13107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br>
              <a:rPr lang="en-GB" sz="3200" smtClean="0"/>
            </a:br>
            <a:r>
              <a:rPr lang="en-GB" sz="3200" smtClean="0"/>
              <a:t>one leading &amp;one trailing</a:t>
            </a:r>
          </a:p>
        </p:txBody>
      </p:sp>
      <p:sp>
        <p:nvSpPr>
          <p:cNvPr id="131077" name="Rectangle 2"/>
          <p:cNvSpPr>
            <a:spLocks noGrp="1" noChangeArrowheads="1"/>
          </p:cNvSpPr>
          <p:nvPr>
            <p:ph type="body" idx="4294967295"/>
          </p:nvPr>
        </p:nvSpPr>
        <p:spPr>
          <a:xfrm>
            <a:off x="457200" y="1600200"/>
            <a:ext cx="770572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Thus this type of arrangement will be equally effective for either direction of drum rotation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Further the shoes can be operated upon using a single cam or hydraulic cylinder thus provide for ease of operation </a:t>
            </a:r>
          </a:p>
        </p:txBody>
      </p:sp>
      <p:pic>
        <p:nvPicPr>
          <p:cNvPr id="131078" name="Picture 3"/>
          <p:cNvPicPr>
            <a:picLocks noChangeAspect="1" noChangeArrowheads="1"/>
          </p:cNvPicPr>
          <p:nvPr/>
        </p:nvPicPr>
        <p:blipFill>
          <a:blip r:embed="rId4" cstate="print"/>
          <a:srcRect/>
          <a:stretch>
            <a:fillRect/>
          </a:stretch>
        </p:blipFill>
        <p:spPr bwMode="auto">
          <a:xfrm>
            <a:off x="6705600" y="609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152F102F-C920-4714-BBBA-F538AFB6A1E2}" type="slidenum">
              <a:rPr lang="en-GB"/>
              <a:pPr>
                <a:defRPr/>
              </a:pPr>
              <a:t>126</a:t>
            </a:fld>
            <a:endParaRPr lang="en-GB"/>
          </a:p>
        </p:txBody>
      </p:sp>
      <p:sp>
        <p:nvSpPr>
          <p:cNvPr id="13209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br>
              <a:rPr lang="en-GB" sz="3200" smtClean="0"/>
            </a:br>
            <a:r>
              <a:rPr lang="en-GB" sz="3200" smtClean="0"/>
              <a:t>one leading &amp;one trailing</a:t>
            </a:r>
          </a:p>
        </p:txBody>
      </p:sp>
      <p:sp>
        <p:nvSpPr>
          <p:cNvPr id="132101" name="Rectangle 2"/>
          <p:cNvSpPr>
            <a:spLocks noGrp="1" noChangeArrowheads="1"/>
          </p:cNvSpPr>
          <p:nvPr>
            <p:ph type="body" idx="4294967295"/>
          </p:nvPr>
        </p:nvSpPr>
        <p:spPr>
          <a:xfrm>
            <a:off x="457200" y="1600200"/>
            <a:ext cx="7705725" cy="4495800"/>
          </a:xfrm>
        </p:spPr>
        <p:txBody>
          <a:bodyPr/>
          <a:lstStyle/>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However the total braking torque will not be the twice the value of a single shoe, </a:t>
            </a:r>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This is because the effective contact pressure (force) on the trailing shoe will not be the same, as the moment of the friction force opposes the normal force, there by reducing its actual value as in most applications the same normal force is applied or created at the point of force application on the brake shoe as noted above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pic>
        <p:nvPicPr>
          <p:cNvPr id="132102" name="Picture 3"/>
          <p:cNvPicPr>
            <a:picLocks noChangeAspect="1" noChangeArrowheads="1"/>
          </p:cNvPicPr>
          <p:nvPr/>
        </p:nvPicPr>
        <p:blipFill>
          <a:blip r:embed="rId4" cstate="print"/>
          <a:srcRect/>
          <a:stretch>
            <a:fillRect/>
          </a:stretch>
        </p:blipFill>
        <p:spPr bwMode="auto">
          <a:xfrm>
            <a:off x="7162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BFCCD6A5-8CF0-408B-AF8B-7D7F7DD89022}" type="slidenum">
              <a:rPr lang="en-GB"/>
              <a:pPr>
                <a:defRPr/>
              </a:pPr>
              <a:t>127</a:t>
            </a:fld>
            <a:endParaRPr lang="en-GB"/>
          </a:p>
        </p:txBody>
      </p:sp>
      <p:sp>
        <p:nvSpPr>
          <p:cNvPr id="13312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Double Shoe Brakes-</a:t>
            </a:r>
            <a:br>
              <a:rPr lang="en-GB" sz="3200" smtClean="0"/>
            </a:br>
            <a:r>
              <a:rPr lang="en-GB" sz="3200" smtClean="0"/>
              <a:t>one leading &amp;one trailing</a:t>
            </a:r>
          </a:p>
        </p:txBody>
      </p:sp>
      <p:pic>
        <p:nvPicPr>
          <p:cNvPr id="133125" name="Picture 2"/>
          <p:cNvPicPr>
            <a:picLocks noChangeAspect="1" noChangeArrowheads="1"/>
          </p:cNvPicPr>
          <p:nvPr/>
        </p:nvPicPr>
        <p:blipFill>
          <a:blip r:embed="rId4" cstate="print"/>
          <a:srcRect/>
          <a:stretch>
            <a:fillRect/>
          </a:stretch>
        </p:blipFill>
        <p:spPr bwMode="auto">
          <a:xfrm>
            <a:off x="457200" y="2736850"/>
            <a:ext cx="8032750" cy="2770188"/>
          </a:xfrm>
          <a:prstGeom prst="rect">
            <a:avLst/>
          </a:prstGeom>
          <a:noFill/>
          <a:ln w="9525">
            <a:noFill/>
            <a:round/>
            <a:headEnd/>
            <a:tailEnd/>
          </a:ln>
        </p:spPr>
      </p:pic>
      <p:pic>
        <p:nvPicPr>
          <p:cNvPr id="133126" name="Picture 3"/>
          <p:cNvPicPr>
            <a:picLocks noChangeAspect="1" noChangeArrowheads="1"/>
          </p:cNvPicPr>
          <p:nvPr/>
        </p:nvPicPr>
        <p:blipFill>
          <a:blip r:embed="rId5" cstate="print"/>
          <a:srcRect/>
          <a:stretch>
            <a:fillRect/>
          </a:stretch>
        </p:blipFill>
        <p:spPr bwMode="auto">
          <a:xfrm>
            <a:off x="69342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GB"/>
              <a:t>DEPT MECH ENGG                              COLLEGE OF ENGG ADOOR</a:t>
            </a:r>
          </a:p>
        </p:txBody>
      </p:sp>
      <p:sp>
        <p:nvSpPr>
          <p:cNvPr id="6" name="Slide Number Placeholder 4"/>
          <p:cNvSpPr>
            <a:spLocks noGrp="1"/>
          </p:cNvSpPr>
          <p:nvPr>
            <p:ph type="sldNum" sz="quarter" idx="12"/>
          </p:nvPr>
        </p:nvSpPr>
        <p:spPr/>
        <p:txBody>
          <a:bodyPr/>
          <a:lstStyle/>
          <a:p>
            <a:pPr>
              <a:defRPr/>
            </a:pPr>
            <a:fld id="{92DE02C2-A794-4C09-ADB9-29096A4A0178}" type="slidenum">
              <a:rPr lang="en-GB"/>
              <a:pPr>
                <a:defRPr/>
              </a:pPr>
              <a:t>128</a:t>
            </a:fld>
            <a:endParaRPr lang="en-GB"/>
          </a:p>
        </p:txBody>
      </p:sp>
      <p:sp>
        <p:nvSpPr>
          <p:cNvPr id="134145" name="Rectangle 1"/>
          <p:cNvSpPr>
            <a:spLocks noGrp="1" noChangeArrowheads="1"/>
          </p:cNvSpPr>
          <p:nvPr>
            <p:ph type="title" idx="4294967295"/>
          </p:nvPr>
        </p:nvSpPr>
        <p:spPr>
          <a:xfrm>
            <a:off x="457200" y="317500"/>
            <a:ext cx="8229600" cy="1143000"/>
          </a:xfrm>
        </p:spPr>
        <p:txBody>
          <a:bodyPr lIns="0" tIns="0" rIns="0" bIns="0"/>
          <a:lstStyle/>
          <a:p>
            <a:pPr eaLnBrk="1" hangingPunct="1">
              <a:defRPr/>
            </a:pPr>
            <a:endParaRPr lang="en-US" smtClean="0"/>
          </a:p>
        </p:txBody>
      </p:sp>
      <p:graphicFrame>
        <p:nvGraphicFramePr>
          <p:cNvPr id="5122" name="Object 2"/>
          <p:cNvGraphicFramePr>
            <a:graphicFrameLocks noChangeAspect="1"/>
          </p:cNvGraphicFramePr>
          <p:nvPr/>
        </p:nvGraphicFramePr>
        <p:xfrm>
          <a:off x="914400" y="381000"/>
          <a:ext cx="7429500" cy="5715000"/>
        </p:xfrm>
        <a:graphic>
          <a:graphicData uri="http://schemas.openxmlformats.org/presentationml/2006/ole">
            <p:oleObj spid="_x0000_s5122" r:id="rId5" imgW="7429680" imgH="5715000" progId="">
              <p:embed/>
            </p:oleObj>
          </a:graphicData>
        </a:graphic>
      </p:graphicFrame>
      <p:pic>
        <p:nvPicPr>
          <p:cNvPr id="5126" name="Picture 3"/>
          <p:cNvPicPr>
            <a:picLocks noChangeAspect="1" noChangeArrowheads="1"/>
          </p:cNvPicPr>
          <p:nvPr/>
        </p:nvPicPr>
        <p:blipFill>
          <a:blip r:embed="rId6" cstate="print"/>
          <a:srcRect/>
          <a:stretch>
            <a:fillRect/>
          </a:stretch>
        </p:blipFill>
        <p:spPr bwMode="auto">
          <a:xfrm>
            <a:off x="4476750" y="3357563"/>
            <a:ext cx="190500" cy="142875"/>
          </a:xfrm>
          <a:prstGeom prst="rect">
            <a:avLst/>
          </a:prstGeom>
          <a:noFill/>
          <a:ln w="9525">
            <a:noFill/>
            <a:round/>
            <a:headEnd/>
            <a:tailEnd/>
          </a:ln>
        </p:spPr>
      </p:pic>
    </p:spTree>
  </p:cSld>
  <p:clrMapOvr>
    <a:masterClrMapping/>
  </p:clrMapOvr>
  <p:transition spd="med">
    <p:blinds dir="vert"/>
    <p:sndAc>
      <p:stSnd>
        <p:snd r:embed="rId4"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4403CB2A-3D69-4E7E-B036-6720BBD036D3}" type="slidenum">
              <a:rPr lang="en-GB"/>
              <a:pPr>
                <a:defRPr/>
              </a:pPr>
              <a:t>129</a:t>
            </a:fld>
            <a:endParaRPr lang="en-GB"/>
          </a:p>
        </p:txBody>
      </p:sp>
      <p:sp>
        <p:nvSpPr>
          <p:cNvPr id="135169"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External Contracting </a:t>
            </a:r>
            <a:br>
              <a:rPr lang="en-GB" smtClean="0"/>
            </a:br>
            <a:r>
              <a:rPr lang="en-GB" smtClean="0"/>
              <a:t>Rigid Shoes</a:t>
            </a:r>
          </a:p>
        </p:txBody>
      </p:sp>
      <p:sp>
        <p:nvSpPr>
          <p:cNvPr id="134149" name="Rectangle 2"/>
          <p:cNvSpPr>
            <a:spLocks noGrp="1" noChangeArrowheads="1"/>
          </p:cNvSpPr>
          <p:nvPr>
            <p:ph type="body" idx="4294967295"/>
          </p:nvPr>
        </p:nvSpPr>
        <p:spPr>
          <a:xfrm>
            <a:off x="457200" y="1600200"/>
            <a:ext cx="746125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These are   </a:t>
            </a:r>
            <a:r>
              <a:rPr lang="en-GB" sz="2400" b="1" i="1" smtClean="0"/>
              <a:t>external rigid shoe</a:t>
            </a:r>
            <a:r>
              <a:rPr lang="en-GB" sz="2400" smtClean="0"/>
              <a:t> brakes - </a:t>
            </a:r>
            <a:r>
              <a:rPr lang="en-GB" sz="2400" b="1" smtClean="0"/>
              <a:t>rigid</a:t>
            </a:r>
            <a:r>
              <a:rPr lang="en-GB" sz="2400" smtClean="0"/>
              <a:t> because the shoes with attached linings are rigidly connected to the pivoted posts; </a:t>
            </a:r>
            <a:r>
              <a:rPr lang="en-GB" sz="2400" b="1" smtClean="0"/>
              <a:t>external</a:t>
            </a:r>
            <a:r>
              <a:rPr lang="en-GB" sz="2400" smtClean="0"/>
              <a:t> because they lie outside the rotating drum. An actuation linkage distributes the actuation force to the posts thereby causing them both to rotate towards the drum - the linings thus contract around the drum and develop a friction braking torque. </a:t>
            </a:r>
          </a:p>
        </p:txBody>
      </p:sp>
      <p:pic>
        <p:nvPicPr>
          <p:cNvPr id="134150" name="Picture 3"/>
          <p:cNvPicPr>
            <a:picLocks noChangeAspect="1" noChangeArrowheads="1"/>
          </p:cNvPicPr>
          <p:nvPr/>
        </p:nvPicPr>
        <p:blipFill>
          <a:blip r:embed="rId4" cstate="print"/>
          <a:srcRect/>
          <a:stretch>
            <a:fillRect/>
          </a:stretch>
        </p:blipFill>
        <p:spPr bwMode="auto">
          <a:xfrm>
            <a:off x="7162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55A6F921-AC65-4DC3-BC80-FBF409A1D8D7}" type="slidenum">
              <a:rPr lang="en-GB"/>
              <a:pPr>
                <a:defRPr/>
              </a:pPr>
              <a:t>13</a:t>
            </a:fld>
            <a:endParaRPr lang="en-GB"/>
          </a:p>
        </p:txBody>
      </p:sp>
      <p:sp>
        <p:nvSpPr>
          <p:cNvPr id="1638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Clutch </a:t>
            </a:r>
            <a:br>
              <a:rPr lang="en-GB" sz="3200" smtClean="0"/>
            </a:br>
            <a:r>
              <a:rPr lang="en-GB" sz="3200" smtClean="0"/>
              <a:t>construction</a:t>
            </a:r>
          </a:p>
        </p:txBody>
      </p:sp>
      <p:pic>
        <p:nvPicPr>
          <p:cNvPr id="19461" name="Picture 2"/>
          <p:cNvPicPr>
            <a:picLocks noChangeAspect="1" noChangeArrowheads="1"/>
          </p:cNvPicPr>
          <p:nvPr/>
        </p:nvPicPr>
        <p:blipFill>
          <a:blip r:embed="rId4" cstate="print"/>
          <a:srcRect/>
          <a:stretch>
            <a:fillRect/>
          </a:stretch>
        </p:blipFill>
        <p:spPr bwMode="auto">
          <a:xfrm>
            <a:off x="6553200" y="381000"/>
            <a:ext cx="1066800" cy="1000125"/>
          </a:xfrm>
          <a:prstGeom prst="rect">
            <a:avLst/>
          </a:prstGeom>
          <a:noFill/>
          <a:ln w="9525">
            <a:noFill/>
            <a:round/>
            <a:headEnd/>
            <a:tailEnd/>
          </a:ln>
        </p:spPr>
      </p:pic>
      <p:pic>
        <p:nvPicPr>
          <p:cNvPr id="19462" name="Picture 3"/>
          <p:cNvPicPr>
            <a:picLocks noChangeAspect="1" noChangeArrowheads="1"/>
          </p:cNvPicPr>
          <p:nvPr/>
        </p:nvPicPr>
        <p:blipFill>
          <a:blip r:embed="rId5" cstate="print"/>
          <a:srcRect/>
          <a:stretch>
            <a:fillRect/>
          </a:stretch>
        </p:blipFill>
        <p:spPr bwMode="auto">
          <a:xfrm>
            <a:off x="2286000" y="1978025"/>
            <a:ext cx="4287838" cy="409416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FDD29DB5-DDEF-407E-B24D-857B78522DB4}" type="slidenum">
              <a:rPr lang="en-GB"/>
              <a:pPr>
                <a:defRPr/>
              </a:pPr>
              <a:t>130</a:t>
            </a:fld>
            <a:endParaRPr lang="en-GB"/>
          </a:p>
        </p:txBody>
      </p:sp>
      <p:sp>
        <p:nvSpPr>
          <p:cNvPr id="136193"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External Contracting </a:t>
            </a:r>
            <a:br>
              <a:rPr lang="en-GB" smtClean="0"/>
            </a:br>
            <a:r>
              <a:rPr lang="en-GB" smtClean="0"/>
              <a:t>Rigid Shoes</a:t>
            </a:r>
          </a:p>
        </p:txBody>
      </p:sp>
      <p:pic>
        <p:nvPicPr>
          <p:cNvPr id="135173" name="Picture 2"/>
          <p:cNvPicPr>
            <a:picLocks noChangeAspect="1" noChangeArrowheads="1"/>
          </p:cNvPicPr>
          <p:nvPr/>
        </p:nvPicPr>
        <p:blipFill>
          <a:blip r:embed="rId4" cstate="print"/>
          <a:srcRect/>
          <a:stretch>
            <a:fillRect/>
          </a:stretch>
        </p:blipFill>
        <p:spPr bwMode="auto">
          <a:xfrm>
            <a:off x="231775" y="1981200"/>
            <a:ext cx="8912225" cy="4103688"/>
          </a:xfrm>
          <a:prstGeom prst="rect">
            <a:avLst/>
          </a:prstGeom>
          <a:noFill/>
          <a:ln w="9525">
            <a:noFill/>
            <a:round/>
            <a:headEnd/>
            <a:tailEnd/>
          </a:ln>
        </p:spPr>
      </p:pic>
      <p:pic>
        <p:nvPicPr>
          <p:cNvPr id="135174" name="Picture 3"/>
          <p:cNvPicPr>
            <a:picLocks noChangeAspect="1" noChangeArrowheads="1"/>
          </p:cNvPicPr>
          <p:nvPr/>
        </p:nvPicPr>
        <p:blipFill>
          <a:blip r:embed="rId5" cstate="print"/>
          <a:srcRect/>
          <a:stretch>
            <a:fillRect/>
          </a:stretch>
        </p:blipFill>
        <p:spPr bwMode="auto">
          <a:xfrm>
            <a:off x="7315200" y="685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20DE62D3-337A-448E-A652-B215C6943971}" type="slidenum">
              <a:rPr lang="en-GB"/>
              <a:pPr>
                <a:defRPr/>
              </a:pPr>
              <a:t>131</a:t>
            </a:fld>
            <a:endParaRPr lang="en-GB"/>
          </a:p>
        </p:txBody>
      </p:sp>
      <p:sp>
        <p:nvSpPr>
          <p:cNvPr id="137217"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External Contracting </a:t>
            </a:r>
            <a:br>
              <a:rPr lang="en-GB" smtClean="0"/>
            </a:br>
            <a:r>
              <a:rPr lang="en-GB" smtClean="0"/>
              <a:t>Rigid Shoes</a:t>
            </a:r>
          </a:p>
        </p:txBody>
      </p:sp>
      <p:pic>
        <p:nvPicPr>
          <p:cNvPr id="136197" name="Picture 2"/>
          <p:cNvPicPr>
            <a:picLocks noChangeAspect="1" noChangeArrowheads="1"/>
          </p:cNvPicPr>
          <p:nvPr/>
        </p:nvPicPr>
        <p:blipFill>
          <a:blip r:embed="rId4" cstate="print"/>
          <a:srcRect/>
          <a:stretch>
            <a:fillRect/>
          </a:stretch>
        </p:blipFill>
        <p:spPr bwMode="auto">
          <a:xfrm>
            <a:off x="1830388" y="1978025"/>
            <a:ext cx="5721350" cy="4076700"/>
          </a:xfrm>
          <a:prstGeom prst="rect">
            <a:avLst/>
          </a:prstGeom>
          <a:noFill/>
          <a:ln w="9525">
            <a:noFill/>
            <a:round/>
            <a:headEnd/>
            <a:tailEnd/>
          </a:ln>
        </p:spPr>
      </p:pic>
      <p:pic>
        <p:nvPicPr>
          <p:cNvPr id="136198" name="Picture 3"/>
          <p:cNvPicPr>
            <a:picLocks noChangeAspect="1" noChangeArrowheads="1"/>
          </p:cNvPicPr>
          <p:nvPr/>
        </p:nvPicPr>
        <p:blipFill>
          <a:blip r:embed="rId5" cstate="print"/>
          <a:srcRect/>
          <a:stretch>
            <a:fillRect/>
          </a:stretch>
        </p:blipFill>
        <p:spPr bwMode="auto">
          <a:xfrm>
            <a:off x="6781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DC692DC3-7004-44AB-AD99-00C1581C78CC}" type="slidenum">
              <a:rPr lang="en-GB"/>
              <a:pPr>
                <a:defRPr/>
              </a:pPr>
              <a:t>132</a:t>
            </a:fld>
            <a:endParaRPr lang="en-GB"/>
          </a:p>
        </p:txBody>
      </p:sp>
      <p:sp>
        <p:nvSpPr>
          <p:cNvPr id="13824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External Contracting </a:t>
            </a:r>
            <a:br>
              <a:rPr lang="en-GB" smtClean="0"/>
            </a:br>
            <a:r>
              <a:rPr lang="en-GB" smtClean="0"/>
              <a:t>Rigid Shoes</a:t>
            </a:r>
          </a:p>
        </p:txBody>
      </p:sp>
      <p:sp>
        <p:nvSpPr>
          <p:cNvPr id="137221" name="Rectangle 2"/>
          <p:cNvSpPr>
            <a:spLocks noGrp="1" noChangeArrowheads="1"/>
          </p:cNvSpPr>
          <p:nvPr>
            <p:ph type="body" idx="4294967295"/>
          </p:nvPr>
        </p:nvSpPr>
        <p:spPr>
          <a:xfrm>
            <a:off x="457200" y="1600200"/>
            <a:ext cx="7140575" cy="4495800"/>
          </a:xfrm>
        </p:spPr>
        <p:txBody>
          <a:bodyPr/>
          <a:lstStyle/>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resulting equations for moment of normal and frictional force as well as the actuating force and braking torque are same as seen earlier. </a:t>
            </a:r>
          </a:p>
          <a:p>
            <a:pPr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As noted earlier for the internal expanding shoes, for the double shoe brake the braking torque for one leading and one trailing shoe acted upon a common cam or actuating force the torque equation developed earlier can be applied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pic>
        <p:nvPicPr>
          <p:cNvPr id="137222" name="Picture 3"/>
          <p:cNvPicPr>
            <a:picLocks noChangeAspect="1" noChangeArrowheads="1"/>
          </p:cNvPicPr>
          <p:nvPr/>
        </p:nvPicPr>
        <p:blipFill>
          <a:blip r:embed="rId4" cstate="print"/>
          <a:srcRect/>
          <a:stretch>
            <a:fillRect/>
          </a:stretch>
        </p:blipFill>
        <p:spPr bwMode="auto">
          <a:xfrm>
            <a:off x="7239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C0EDD41-9CDC-4563-B1FB-68F2F4B37AC0}" type="slidenum">
              <a:rPr lang="en-GB"/>
              <a:pPr>
                <a:defRPr/>
              </a:pPr>
              <a:t>133</a:t>
            </a:fld>
            <a:endParaRPr lang="en-GB"/>
          </a:p>
        </p:txBody>
      </p:sp>
      <p:sp>
        <p:nvSpPr>
          <p:cNvPr id="13926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Band Brakes</a:t>
            </a:r>
          </a:p>
        </p:txBody>
      </p:sp>
      <p:sp>
        <p:nvSpPr>
          <p:cNvPr id="138245" name="Rectangle 2"/>
          <p:cNvSpPr>
            <a:spLocks noGrp="1" noChangeArrowheads="1"/>
          </p:cNvSpPr>
          <p:nvPr>
            <p:ph type="body" idx="4294967295"/>
          </p:nvPr>
        </p:nvSpPr>
        <p:spPr>
          <a:xfrm>
            <a:off x="457200" y="1600200"/>
            <a:ext cx="7542213"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A   </a:t>
            </a:r>
            <a:r>
              <a:rPr lang="en-GB" sz="2400" b="1" i="1" smtClean="0"/>
              <a:t>band brake</a:t>
            </a:r>
            <a:r>
              <a:rPr lang="en-GB" sz="2400" smtClean="0"/>
              <a:t> consists of a flexible band faced with friction material bearing on the periphery of a drum which may rotate in either direction. </a:t>
            </a:r>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a:t>
            </a:r>
            <a:r>
              <a:rPr lang="en-GB" sz="2400" b="1" i="1" smtClean="0"/>
              <a:t>actuation force</a:t>
            </a:r>
            <a:r>
              <a:rPr lang="en-GB" sz="2400" smtClean="0"/>
              <a:t> P is applied to the band's extremities through an   </a:t>
            </a:r>
            <a:r>
              <a:rPr lang="en-GB" sz="2400" b="1" i="1" smtClean="0"/>
              <a:t>actuation linkage</a:t>
            </a:r>
            <a:r>
              <a:rPr lang="en-GB" sz="2400" smtClean="0"/>
              <a:t> such as the cranked lever illustrated. Tension build-up in the band is identical to that in a stationary flat belt. </a:t>
            </a:r>
          </a:p>
        </p:txBody>
      </p:sp>
      <p:pic>
        <p:nvPicPr>
          <p:cNvPr id="138246" name="Picture 3"/>
          <p:cNvPicPr>
            <a:picLocks noChangeAspect="1" noChangeArrowheads="1"/>
          </p:cNvPicPr>
          <p:nvPr/>
        </p:nvPicPr>
        <p:blipFill>
          <a:blip r:embed="rId4" cstate="print"/>
          <a:srcRect/>
          <a:stretch>
            <a:fillRect/>
          </a:stretch>
        </p:blipFill>
        <p:spPr bwMode="auto">
          <a:xfrm>
            <a:off x="6858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pPr>
              <a:defRPr/>
            </a:pPr>
            <a:r>
              <a:rPr lang="en-GB"/>
              <a:t>DEPT MECH ENGG                              COLLEGE OF ENGG ADOOR</a:t>
            </a:r>
          </a:p>
        </p:txBody>
      </p:sp>
      <p:sp>
        <p:nvSpPr>
          <p:cNvPr id="7" name="Slide Number Placeholder 3"/>
          <p:cNvSpPr>
            <a:spLocks noGrp="1"/>
          </p:cNvSpPr>
          <p:nvPr>
            <p:ph type="sldNum" sz="quarter" idx="12"/>
          </p:nvPr>
        </p:nvSpPr>
        <p:spPr/>
        <p:txBody>
          <a:bodyPr/>
          <a:lstStyle/>
          <a:p>
            <a:pPr>
              <a:defRPr/>
            </a:pPr>
            <a:fld id="{E6AD1197-ABD4-4B26-A3B3-18547AA57E85}" type="slidenum">
              <a:rPr lang="en-GB"/>
              <a:pPr>
                <a:defRPr/>
              </a:pPr>
              <a:t>134</a:t>
            </a:fld>
            <a:endParaRPr lang="en-GB"/>
          </a:p>
        </p:txBody>
      </p:sp>
      <p:pic>
        <p:nvPicPr>
          <p:cNvPr id="139268" name="Picture 1"/>
          <p:cNvPicPr>
            <a:picLocks noChangeAspect="1" noChangeArrowheads="1"/>
          </p:cNvPicPr>
          <p:nvPr/>
        </p:nvPicPr>
        <p:blipFill>
          <a:blip r:embed="rId4" cstate="print"/>
          <a:srcRect/>
          <a:stretch>
            <a:fillRect/>
          </a:stretch>
        </p:blipFill>
        <p:spPr bwMode="auto">
          <a:xfrm>
            <a:off x="1447800" y="990600"/>
            <a:ext cx="3228975" cy="5057775"/>
          </a:xfrm>
          <a:prstGeom prst="rect">
            <a:avLst/>
          </a:prstGeom>
          <a:noFill/>
          <a:ln w="9525">
            <a:noFill/>
            <a:round/>
            <a:headEnd/>
            <a:tailEnd/>
          </a:ln>
        </p:spPr>
      </p:pic>
      <p:sp>
        <p:nvSpPr>
          <p:cNvPr id="139269" name="Rectangle 2"/>
          <p:cNvSpPr>
            <a:spLocks noChangeArrowheads="1"/>
          </p:cNvSpPr>
          <p:nvPr/>
        </p:nvSpPr>
        <p:spPr bwMode="auto">
          <a:xfrm>
            <a:off x="4953000" y="2376488"/>
            <a:ext cx="3046413" cy="1557337"/>
          </a:xfrm>
          <a:prstGeom prst="rect">
            <a:avLst/>
          </a:prstGeom>
          <a:noFill/>
          <a:ln w="9525">
            <a:noFill/>
            <a:round/>
            <a:headEnd/>
            <a:tailEnd/>
          </a:ln>
        </p:spPr>
        <p:txBody>
          <a:bodyPr lIns="90000" tIns="46800" rIns="90000" bIns="46800" anchor="ctr">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FFFF"/>
                </a:solidFill>
                <a:latin typeface="Tahoma" pitchFamily="32" charset="0"/>
              </a:rPr>
              <a:t>The band cross-section shows lining material riveted to the band. </a:t>
            </a:r>
          </a:p>
        </p:txBody>
      </p:sp>
      <p:sp>
        <p:nvSpPr>
          <p:cNvPr id="139270" name="Text Box 3"/>
          <p:cNvSpPr txBox="1">
            <a:spLocks noChangeArrowheads="1"/>
          </p:cNvSpPr>
          <p:nvPr/>
        </p:nvSpPr>
        <p:spPr bwMode="auto">
          <a:xfrm>
            <a:off x="1025525" y="304800"/>
            <a:ext cx="2665413" cy="581025"/>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latin typeface="Tahoma" pitchFamily="32" charset="0"/>
              </a:rPr>
              <a:t>Band Brakes</a:t>
            </a:r>
          </a:p>
        </p:txBody>
      </p:sp>
      <p:pic>
        <p:nvPicPr>
          <p:cNvPr id="139271" name="Picture 4"/>
          <p:cNvPicPr>
            <a:picLocks noChangeAspect="1" noChangeArrowheads="1"/>
          </p:cNvPicPr>
          <p:nvPr/>
        </p:nvPicPr>
        <p:blipFill>
          <a:blip r:embed="rId5" cstate="print"/>
          <a:srcRect/>
          <a:stretch>
            <a:fillRect/>
          </a:stretch>
        </p:blipFill>
        <p:spPr bwMode="auto">
          <a:xfrm>
            <a:off x="7315200" y="685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236F9756-56B6-4FE2-97C4-123A5C57198A}" type="slidenum">
              <a:rPr lang="en-GB"/>
              <a:pPr>
                <a:defRPr/>
              </a:pPr>
              <a:t>135</a:t>
            </a:fld>
            <a:endParaRPr lang="en-GB"/>
          </a:p>
        </p:txBody>
      </p:sp>
      <p:sp>
        <p:nvSpPr>
          <p:cNvPr id="1413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Simple Band Brake</a:t>
            </a:r>
          </a:p>
        </p:txBody>
      </p:sp>
      <p:pic>
        <p:nvPicPr>
          <p:cNvPr id="140293" name="Picture 2"/>
          <p:cNvPicPr>
            <a:picLocks noChangeAspect="1" noChangeArrowheads="1"/>
          </p:cNvPicPr>
          <p:nvPr/>
        </p:nvPicPr>
        <p:blipFill>
          <a:blip r:embed="rId4" cstate="print"/>
          <a:srcRect/>
          <a:stretch>
            <a:fillRect/>
          </a:stretch>
        </p:blipFill>
        <p:spPr bwMode="auto">
          <a:xfrm>
            <a:off x="733425" y="2247900"/>
            <a:ext cx="3486150" cy="3198813"/>
          </a:xfrm>
          <a:prstGeom prst="rect">
            <a:avLst/>
          </a:prstGeom>
          <a:noFill/>
          <a:ln w="9525">
            <a:noFill/>
            <a:round/>
            <a:headEnd/>
            <a:tailEnd/>
          </a:ln>
        </p:spPr>
      </p:pic>
      <p:sp>
        <p:nvSpPr>
          <p:cNvPr id="140294" name="Rectangle 3"/>
          <p:cNvSpPr>
            <a:spLocks noChangeArrowheads="1"/>
          </p:cNvSpPr>
          <p:nvPr/>
        </p:nvSpPr>
        <p:spPr bwMode="auto">
          <a:xfrm>
            <a:off x="5181600" y="3429000"/>
            <a:ext cx="3733800" cy="1190625"/>
          </a:xfrm>
          <a:prstGeom prst="rect">
            <a:avLst/>
          </a:prstGeom>
          <a:noFill/>
          <a:ln w="9525">
            <a:noFill/>
            <a:round/>
            <a:headEnd/>
            <a:tailEnd/>
          </a:ln>
        </p:spPr>
        <p:txBody>
          <a:bodyPr lIns="90000" tIns="46800" rIns="90000" bIns="46800">
            <a:spAutoFit/>
          </a:bodyPr>
          <a:lstStyle/>
          <a:p>
            <a:pPr>
              <a:spcBef>
                <a:spcPts val="1500"/>
              </a:spcBef>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FFFF"/>
                </a:solidFill>
                <a:latin typeface="Tahoma" pitchFamily="32" charset="0"/>
              </a:rPr>
              <a:t>Very similar to a belt drive;  torque capacity is </a:t>
            </a:r>
            <a:r>
              <a:rPr lang="en-GB" sz="2400">
                <a:solidFill>
                  <a:srgbClr val="E3E3FF"/>
                </a:solidFill>
                <a:latin typeface="Tahoma" pitchFamily="32" charset="0"/>
              </a:rPr>
              <a:t>T = (F1 – F2)r</a:t>
            </a:r>
          </a:p>
        </p:txBody>
      </p:sp>
      <p:sp>
        <p:nvSpPr>
          <p:cNvPr id="140295" name="Text Box 4"/>
          <p:cNvSpPr txBox="1">
            <a:spLocks noChangeArrowheads="1"/>
          </p:cNvSpPr>
          <p:nvPr/>
        </p:nvSpPr>
        <p:spPr bwMode="auto">
          <a:xfrm>
            <a:off x="5257800" y="2393950"/>
            <a:ext cx="3657600" cy="917575"/>
          </a:xfrm>
          <a:prstGeom prst="rect">
            <a:avLst/>
          </a:prstGeom>
          <a:noFill/>
          <a:ln w="9525">
            <a:noFill/>
            <a:round/>
            <a:headEnd/>
            <a:tailEnd/>
          </a:ln>
        </p:spPr>
        <p:txBody>
          <a:bodyPr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Tahoma" pitchFamily="32" charset="0"/>
              </a:rPr>
              <a:t>For a simple band brake one end of the band is always connected to the fulcrum.</a:t>
            </a:r>
          </a:p>
        </p:txBody>
      </p:sp>
      <p:pic>
        <p:nvPicPr>
          <p:cNvPr id="140296" name="Picture 5"/>
          <p:cNvPicPr>
            <a:picLocks noChangeAspect="1" noChangeArrowheads="1"/>
          </p:cNvPicPr>
          <p:nvPr/>
        </p:nvPicPr>
        <p:blipFill>
          <a:blip r:embed="rId5" cstate="print"/>
          <a:srcRect/>
          <a:stretch>
            <a:fillRect/>
          </a:stretch>
        </p:blipFill>
        <p:spPr bwMode="auto">
          <a:xfrm>
            <a:off x="70866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FBB0A0E-8134-452B-93F3-858174534136}" type="slidenum">
              <a:rPr lang="en-GB"/>
              <a:pPr>
                <a:defRPr/>
              </a:pPr>
              <a:t>136</a:t>
            </a:fld>
            <a:endParaRPr lang="en-GB"/>
          </a:p>
        </p:txBody>
      </p:sp>
      <p:sp>
        <p:nvSpPr>
          <p:cNvPr id="14233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Simple Band Brake</a:t>
            </a:r>
          </a:p>
        </p:txBody>
      </p:sp>
      <p:sp>
        <p:nvSpPr>
          <p:cNvPr id="141317" name="Rectangle 2"/>
          <p:cNvSpPr>
            <a:spLocks noGrp="1" noChangeArrowheads="1"/>
          </p:cNvSpPr>
          <p:nvPr>
            <p:ph type="body" idx="4294967295"/>
          </p:nvPr>
        </p:nvSpPr>
        <p:spPr>
          <a:xfrm>
            <a:off x="457200" y="1600200"/>
            <a:ext cx="7705725" cy="4495800"/>
          </a:xfrm>
        </p:spPr>
        <p:txBody>
          <a:bodyPr/>
          <a:lstStyle/>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For the cw rotation of the drum the tensions in the tight side (F</a:t>
            </a:r>
            <a:r>
              <a:rPr lang="en-GB" sz="2000" baseline="-25000" smtClean="0"/>
              <a:t>1</a:t>
            </a:r>
            <a:r>
              <a:rPr lang="en-GB" sz="2000" smtClean="0"/>
              <a:t>) and slack side (F</a:t>
            </a:r>
            <a:r>
              <a:rPr lang="en-GB" sz="2000" baseline="-25000" smtClean="0"/>
              <a:t>2</a:t>
            </a:r>
            <a:r>
              <a:rPr lang="en-GB" sz="2000" smtClean="0"/>
              <a:t>) are related by</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r>
              <a:rPr lang="en-GB" sz="2000" b="1" smtClean="0"/>
              <a:t>F</a:t>
            </a:r>
            <a:r>
              <a:rPr lang="en-GB" sz="2000" b="1" baseline="-25000" smtClean="0"/>
              <a:t>1</a:t>
            </a:r>
            <a:r>
              <a:rPr lang="en-GB" sz="2000" b="1" smtClean="0"/>
              <a:t>/F</a:t>
            </a:r>
            <a:r>
              <a:rPr lang="en-GB" sz="2000" b="1" baseline="-25000" smtClean="0"/>
              <a:t>2</a:t>
            </a:r>
            <a:r>
              <a:rPr lang="en-GB" sz="2000" b="1" smtClean="0"/>
              <a:t> = e</a:t>
            </a:r>
            <a:r>
              <a:rPr lang="en-GB" sz="2000" b="1" baseline="30000" smtClean="0"/>
              <a:t>f</a:t>
            </a:r>
            <a:r>
              <a:rPr lang="en-GB" sz="2000" b="1" baseline="30000" smtClean="0">
                <a:cs typeface="Tahoma" pitchFamily="32" charset="0"/>
              </a:rPr>
              <a:t>θ</a:t>
            </a:r>
            <a:r>
              <a:rPr lang="en-GB" sz="2000" smtClean="0">
                <a:cs typeface="Tahoma" pitchFamily="32" charset="0"/>
              </a:rPr>
              <a:t>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cs typeface="Tahoma" pitchFamily="32" charset="0"/>
              </a:rPr>
              <a:t>       where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cs typeface="Tahoma" pitchFamily="32" charset="0"/>
              </a:rPr>
              <a:t>           f = coefficient of friction</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cs typeface="Tahoma" pitchFamily="32" charset="0"/>
              </a:rPr>
              <a:t>           θ = Angle of contact</a:t>
            </a:r>
          </a:p>
        </p:txBody>
      </p:sp>
      <p:pic>
        <p:nvPicPr>
          <p:cNvPr id="141318" name="Picture 3"/>
          <p:cNvPicPr>
            <a:picLocks noChangeAspect="1" noChangeArrowheads="1"/>
          </p:cNvPicPr>
          <p:nvPr/>
        </p:nvPicPr>
        <p:blipFill>
          <a:blip r:embed="rId4" cstate="print"/>
          <a:srcRect/>
          <a:stretch>
            <a:fillRect/>
          </a:stretch>
        </p:blipFill>
        <p:spPr bwMode="auto">
          <a:xfrm>
            <a:off x="70866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67D1014-F210-4ABE-9E26-1384DA5C5217}" type="slidenum">
              <a:rPr lang="en-GB"/>
              <a:pPr>
                <a:defRPr/>
              </a:pPr>
              <a:t>137</a:t>
            </a:fld>
            <a:endParaRPr lang="en-GB"/>
          </a:p>
        </p:txBody>
      </p:sp>
      <p:sp>
        <p:nvSpPr>
          <p:cNvPr id="14336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Simple Band Brake</a:t>
            </a:r>
          </a:p>
        </p:txBody>
      </p:sp>
      <p:sp>
        <p:nvSpPr>
          <p:cNvPr id="142341" name="Rectangle 2"/>
          <p:cNvSpPr>
            <a:spLocks noGrp="1" noChangeArrowheads="1"/>
          </p:cNvSpPr>
          <p:nvPr>
            <p:ph type="body" idx="4294967295"/>
          </p:nvPr>
        </p:nvSpPr>
        <p:spPr>
          <a:xfrm>
            <a:off x="457200" y="1600200"/>
            <a:ext cx="7781925" cy="4495800"/>
          </a:xfrm>
        </p:spPr>
        <p:txBody>
          <a:bodyPr/>
          <a:lstStyle/>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For the simple band brake arrangement as shown above, the actuating force F</a:t>
            </a:r>
            <a:r>
              <a:rPr lang="en-GB" sz="2000" baseline="-25000" smtClean="0"/>
              <a:t>a</a:t>
            </a:r>
            <a:r>
              <a:rPr lang="en-GB" sz="2000" smtClean="0"/>
              <a:t> is given as,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r>
              <a:rPr lang="en-GB" sz="2800" b="1" smtClean="0"/>
              <a:t>F</a:t>
            </a:r>
            <a:r>
              <a:rPr lang="en-GB" sz="2800" b="1" baseline="-25000" smtClean="0"/>
              <a:t>a</a:t>
            </a:r>
            <a:r>
              <a:rPr lang="en-GB" sz="2800" b="1" smtClean="0"/>
              <a:t>= c F</a:t>
            </a:r>
            <a:r>
              <a:rPr lang="en-GB" sz="2800" b="1" baseline="-25000" smtClean="0"/>
              <a:t>2 </a:t>
            </a:r>
            <a:r>
              <a:rPr lang="en-GB" sz="2800" b="1" smtClean="0"/>
              <a:t>/ a</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If the direction of rotation is changed to ccw, then the tight and slack sides are reversed. Therefore the actuating force is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b="1" smtClean="0"/>
              <a:t>                            </a:t>
            </a:r>
            <a:r>
              <a:rPr lang="en-GB" sz="2800" b="1" smtClean="0"/>
              <a:t>F</a:t>
            </a:r>
            <a:r>
              <a:rPr lang="en-GB" sz="2800" b="1" baseline="-25000" smtClean="0"/>
              <a:t>a</a:t>
            </a:r>
            <a:r>
              <a:rPr lang="en-GB" sz="2800" b="1" smtClean="0"/>
              <a:t> = c F</a:t>
            </a:r>
            <a:r>
              <a:rPr lang="en-GB" sz="2800" b="1" baseline="-25000" smtClean="0"/>
              <a:t>1</a:t>
            </a:r>
            <a:r>
              <a:rPr lang="en-GB" sz="2800" b="1" smtClean="0"/>
              <a:t> / a</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p:txBody>
      </p:sp>
      <p:pic>
        <p:nvPicPr>
          <p:cNvPr id="142342" name="Picture 3"/>
          <p:cNvPicPr>
            <a:picLocks noChangeAspect="1" noChangeArrowheads="1"/>
          </p:cNvPicPr>
          <p:nvPr/>
        </p:nvPicPr>
        <p:blipFill>
          <a:blip r:embed="rId4" cstate="print"/>
          <a:srcRect/>
          <a:stretch>
            <a:fillRect/>
          </a:stretch>
        </p:blipFill>
        <p:spPr bwMode="auto">
          <a:xfrm>
            <a:off x="7391400" y="228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2D4A33D4-D525-4CA6-B36C-5DA963142FCB}" type="slidenum">
              <a:rPr lang="en-GB"/>
              <a:pPr>
                <a:defRPr/>
              </a:pPr>
              <a:t>138</a:t>
            </a:fld>
            <a:endParaRPr lang="en-GB"/>
          </a:p>
        </p:txBody>
      </p:sp>
      <p:sp>
        <p:nvSpPr>
          <p:cNvPr id="14438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Simple Band Brake</a:t>
            </a:r>
          </a:p>
        </p:txBody>
      </p:sp>
      <p:sp>
        <p:nvSpPr>
          <p:cNvPr id="143365" name="Rectangle 2"/>
          <p:cNvSpPr>
            <a:spLocks noGrp="1" noChangeArrowheads="1"/>
          </p:cNvSpPr>
          <p:nvPr>
            <p:ph type="body" idx="4294967295"/>
          </p:nvPr>
        </p:nvSpPr>
        <p:spPr>
          <a:xfrm>
            <a:off x="457200" y="1600200"/>
            <a:ext cx="7299325" cy="4495800"/>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Since the tension in the band is not a constant,</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the pressure is a maximum at the tight side and </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 minimum at the slack side, so</a:t>
            </a:r>
          </a:p>
          <a:p>
            <a:pPr eaLnBrk="1" hangingPunct="1">
              <a:lnSpc>
                <a:spcPct val="90000"/>
              </a:lnSpc>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smtClean="0"/>
              <a:t>      </a:t>
            </a:r>
            <a:r>
              <a:rPr lang="en-GB" sz="3600" b="1" smtClean="0"/>
              <a:t>p</a:t>
            </a:r>
            <a:r>
              <a:rPr lang="en-GB" sz="3600" b="1" baseline="-25000" smtClean="0"/>
              <a:t>max</a:t>
            </a:r>
            <a:r>
              <a:rPr lang="en-GB" sz="3600" b="1" smtClean="0"/>
              <a:t> = F</a:t>
            </a:r>
            <a:r>
              <a:rPr lang="en-GB" sz="3600" b="1" baseline="-25000" smtClean="0"/>
              <a:t>1</a:t>
            </a:r>
            <a:r>
              <a:rPr lang="en-GB" sz="3600" b="1" smtClean="0"/>
              <a:t>/ w r ,</a:t>
            </a:r>
          </a:p>
          <a:p>
            <a:pPr eaLnBrk="1" hangingPunct="1">
              <a:lnSpc>
                <a:spcPct val="90000"/>
              </a:lnSpc>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b="1" smtClean="0"/>
              <a:t>       p</a:t>
            </a:r>
            <a:r>
              <a:rPr lang="en-GB" sz="3600" b="1" baseline="-25000" smtClean="0"/>
              <a:t>min</a:t>
            </a:r>
            <a:r>
              <a:rPr lang="en-GB" sz="3600" b="1" smtClean="0"/>
              <a:t> = F</a:t>
            </a:r>
            <a:r>
              <a:rPr lang="en-GB" sz="3600" b="1" baseline="-25000" smtClean="0"/>
              <a:t>2</a:t>
            </a:r>
            <a:r>
              <a:rPr lang="en-GB" sz="3600" b="1" smtClean="0"/>
              <a:t> / w r, </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b="1" smtClean="0"/>
              <a:t>      </a:t>
            </a:r>
            <a:r>
              <a:rPr lang="en-GB" sz="2800" smtClean="0"/>
              <a:t>where w= width of the band</a:t>
            </a:r>
          </a:p>
        </p:txBody>
      </p:sp>
      <p:pic>
        <p:nvPicPr>
          <p:cNvPr id="143366" name="Picture 3"/>
          <p:cNvPicPr>
            <a:picLocks noChangeAspect="1" noChangeArrowheads="1"/>
          </p:cNvPicPr>
          <p:nvPr/>
        </p:nvPicPr>
        <p:blipFill>
          <a:blip r:embed="rId4" cstate="print"/>
          <a:srcRect/>
          <a:stretch>
            <a:fillRect/>
          </a:stretch>
        </p:blipFill>
        <p:spPr bwMode="auto">
          <a:xfrm>
            <a:off x="69342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9AE9959-BCFF-41EA-B1EC-7D5B997AB62A}" type="slidenum">
              <a:rPr lang="en-GB"/>
              <a:pPr>
                <a:defRPr/>
              </a:pPr>
              <a:t>139</a:t>
            </a:fld>
            <a:endParaRPr lang="en-GB"/>
          </a:p>
        </p:txBody>
      </p:sp>
      <p:sp>
        <p:nvSpPr>
          <p:cNvPr id="14540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Simple Band Brake</a:t>
            </a:r>
          </a:p>
        </p:txBody>
      </p:sp>
      <p:sp>
        <p:nvSpPr>
          <p:cNvPr id="144389" name="Rectangle 2"/>
          <p:cNvSpPr>
            <a:spLocks noGrp="1" noChangeArrowheads="1"/>
          </p:cNvSpPr>
          <p:nvPr>
            <p:ph type="body" idx="4294967295"/>
          </p:nvPr>
        </p:nvSpPr>
        <p:spPr>
          <a:xfrm>
            <a:off x="457200" y="1600200"/>
            <a:ext cx="746125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band thickness is given empirically as</a:t>
            </a:r>
            <a:r>
              <a:rPr lang="en-GB" sz="2800" smtClean="0"/>
              <a:t>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     h =0.005D</a:t>
            </a:r>
            <a:r>
              <a:rPr lang="en-GB" sz="2800" smtClean="0"/>
              <a:t>,    </a:t>
            </a:r>
            <a:r>
              <a:rPr lang="en-GB" sz="2000" smtClean="0"/>
              <a:t>D=drum diameter</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width of the band</a:t>
            </a:r>
            <a:r>
              <a:rPr lang="en-GB" sz="2800" smtClean="0"/>
              <a:t> </a:t>
            </a:r>
            <a:r>
              <a:rPr lang="en-GB" sz="2800" b="1" smtClean="0"/>
              <a:t>w = F</a:t>
            </a:r>
            <a:r>
              <a:rPr lang="en-GB" sz="2800" b="1" baseline="-25000" smtClean="0"/>
              <a:t>1 </a:t>
            </a:r>
            <a:r>
              <a:rPr lang="en-GB" sz="2800" b="1" smtClean="0"/>
              <a:t>/ h </a:t>
            </a:r>
            <a:r>
              <a:rPr lang="en-GB" sz="2800" b="1" smtClean="0">
                <a:cs typeface="Tahoma" pitchFamily="32" charset="0"/>
              </a:rPr>
              <a:t>σ</a:t>
            </a:r>
            <a:r>
              <a:rPr lang="en-GB" sz="2800" b="1" baseline="-25000" smtClean="0">
                <a:cs typeface="Tahoma" pitchFamily="32" charset="0"/>
              </a:rPr>
              <a:t>d</a:t>
            </a:r>
            <a:r>
              <a:rPr lang="en-GB" sz="2800" baseline="-25000" smtClean="0">
                <a:cs typeface="Tahoma" pitchFamily="32" charset="0"/>
              </a:rPr>
              <a:t> </a:t>
            </a:r>
            <a:r>
              <a:rPr lang="en-GB" sz="2800" smtClean="0">
                <a:cs typeface="Tahoma" pitchFamily="32" charset="0"/>
              </a:rPr>
              <a:t>,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aseline="-25000" smtClean="0">
                <a:cs typeface="Tahoma" pitchFamily="32" charset="0"/>
              </a:rPr>
              <a:t>     , </a:t>
            </a:r>
            <a:r>
              <a:rPr lang="en-GB" sz="2000" smtClean="0">
                <a:cs typeface="Tahoma" pitchFamily="32" charset="0"/>
              </a:rPr>
              <a:t>σ</a:t>
            </a:r>
            <a:r>
              <a:rPr lang="en-GB" sz="2000" baseline="-25000" smtClean="0">
                <a:cs typeface="Tahoma" pitchFamily="32" charset="0"/>
              </a:rPr>
              <a:t>d</a:t>
            </a:r>
            <a:r>
              <a:rPr lang="en-GB" sz="2000" smtClean="0">
                <a:cs typeface="Tahoma" pitchFamily="32" charset="0"/>
              </a:rPr>
              <a:t> = design stress of the band material</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         </a:t>
            </a:r>
          </a:p>
        </p:txBody>
      </p:sp>
      <p:pic>
        <p:nvPicPr>
          <p:cNvPr id="144390" name="Picture 3"/>
          <p:cNvPicPr>
            <a:picLocks noChangeAspect="1" noChangeArrowheads="1"/>
          </p:cNvPicPr>
          <p:nvPr/>
        </p:nvPicPr>
        <p:blipFill>
          <a:blip r:embed="rId4" cstate="print"/>
          <a:srcRect/>
          <a:stretch>
            <a:fillRect/>
          </a:stretch>
        </p:blipFill>
        <p:spPr bwMode="auto">
          <a:xfrm>
            <a:off x="6858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04E6C543-5269-4CD0-8162-AABA167AA7DF}" type="slidenum">
              <a:rPr lang="en-GB"/>
              <a:pPr>
                <a:defRPr/>
              </a:pPr>
              <a:t>14</a:t>
            </a:fld>
            <a:endParaRPr lang="en-GB"/>
          </a:p>
        </p:txBody>
      </p:sp>
      <p:sp>
        <p:nvSpPr>
          <p:cNvPr id="1740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Clutch </a:t>
            </a:r>
            <a:br>
              <a:rPr lang="en-GB" sz="3200" smtClean="0"/>
            </a:br>
            <a:r>
              <a:rPr lang="en-GB" sz="3200" smtClean="0"/>
              <a:t>construction</a:t>
            </a:r>
          </a:p>
        </p:txBody>
      </p:sp>
      <p:pic>
        <p:nvPicPr>
          <p:cNvPr id="20485" name="Picture 2"/>
          <p:cNvPicPr>
            <a:picLocks noChangeAspect="1" noChangeArrowheads="1"/>
          </p:cNvPicPr>
          <p:nvPr/>
        </p:nvPicPr>
        <p:blipFill>
          <a:blip r:embed="rId4" cstate="print"/>
          <a:srcRect/>
          <a:stretch>
            <a:fillRect/>
          </a:stretch>
        </p:blipFill>
        <p:spPr bwMode="auto">
          <a:xfrm>
            <a:off x="6858000" y="381000"/>
            <a:ext cx="1066800" cy="1000125"/>
          </a:xfrm>
          <a:prstGeom prst="rect">
            <a:avLst/>
          </a:prstGeom>
          <a:noFill/>
          <a:ln w="9525">
            <a:noFill/>
            <a:round/>
            <a:headEnd/>
            <a:tailEnd/>
          </a:ln>
        </p:spPr>
      </p:pic>
      <p:sp>
        <p:nvSpPr>
          <p:cNvPr id="20486" name="Rectangle 3"/>
          <p:cNvSpPr>
            <a:spLocks noChangeArrowheads="1"/>
          </p:cNvSpPr>
          <p:nvPr/>
        </p:nvSpPr>
        <p:spPr bwMode="auto">
          <a:xfrm>
            <a:off x="762000" y="2209800"/>
            <a:ext cx="7620000" cy="3386138"/>
          </a:xfrm>
          <a:prstGeom prst="rect">
            <a:avLst/>
          </a:prstGeom>
          <a:noFill/>
          <a:ln w="9525">
            <a:noFill/>
            <a:round/>
            <a:headEnd/>
            <a:tailEnd/>
          </a:ln>
        </p:spPr>
        <p:txBody>
          <a:bodyPr lIns="90000" tIns="46800" rIns="90000" bIns="46800">
            <a:spAutoFit/>
          </a:bodyPr>
          <a:lstStyle/>
          <a:p>
            <a:pPr>
              <a:buClr>
                <a:srgbClr val="463416"/>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463416"/>
                </a:solidFill>
                <a:latin typeface="Tahoma" pitchFamily="32" charset="0"/>
              </a:rPr>
              <a:t>Two basic types of clutch are the </a:t>
            </a:r>
            <a:r>
              <a:rPr lang="en-GB">
                <a:solidFill>
                  <a:srgbClr val="00FFCC"/>
                </a:solidFill>
                <a:latin typeface="Tahoma" pitchFamily="32" charset="0"/>
              </a:rPr>
              <a:t>coil-spring clutch</a:t>
            </a:r>
            <a:r>
              <a:rPr lang="en-GB">
                <a:solidFill>
                  <a:srgbClr val="463416"/>
                </a:solidFill>
                <a:latin typeface="Tahoma" pitchFamily="32" charset="0"/>
              </a:rPr>
              <a:t> and the </a:t>
            </a:r>
            <a:r>
              <a:rPr lang="en-GB">
                <a:solidFill>
                  <a:srgbClr val="00FFCC"/>
                </a:solidFill>
                <a:latin typeface="Tahoma" pitchFamily="32" charset="0"/>
              </a:rPr>
              <a:t>diaphragm-spring clutch</a:t>
            </a:r>
            <a:r>
              <a:rPr lang="en-GB">
                <a:solidFill>
                  <a:srgbClr val="463416"/>
                </a:solidFill>
                <a:latin typeface="Tahoma" pitchFamily="32" charset="0"/>
              </a:rPr>
              <a:t>. The difference between them is in the type of spring used. The coil spring clutch uses coil springs as pressure springs pressure. The diaphragm clutch uses a diaphragm spring. </a:t>
            </a:r>
          </a:p>
          <a:p>
            <a:pPr>
              <a:buClr>
                <a:srgbClr val="463416"/>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solidFill>
                <a:srgbClr val="463416"/>
              </a:solidFill>
              <a:latin typeface="Tahoma" pitchFamily="32" charset="0"/>
            </a:endParaRPr>
          </a:p>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The coil-spring clutch has a series of coil springs set in a circle. </a:t>
            </a:r>
          </a:p>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At high rotational speeds, problems can arise with multi coil spring clutches owing to the effects of centrifugal forces both on the spring themselves and the lever of the release mechanism. </a:t>
            </a:r>
          </a:p>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solidFill>
                <a:srgbClr val="FFFFFF"/>
              </a:solidFill>
              <a:latin typeface="Tahoma" pitchFamily="32" charset="0"/>
            </a:endParaRPr>
          </a:p>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These problems are obviated when diaphragm type springs are used, and a number of other advantages are also experienced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6673B6DF-5BC6-445E-B0A0-531985487778}" type="slidenum">
              <a:rPr lang="en-GB"/>
              <a:pPr>
                <a:defRPr/>
              </a:pPr>
              <a:t>140</a:t>
            </a:fld>
            <a:endParaRPr lang="en-GB"/>
          </a:p>
        </p:txBody>
      </p:sp>
      <p:sp>
        <p:nvSpPr>
          <p:cNvPr id="14643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Differential Band Brake</a:t>
            </a:r>
          </a:p>
        </p:txBody>
      </p:sp>
      <p:sp>
        <p:nvSpPr>
          <p:cNvPr id="145413" name="Rectangle 2"/>
          <p:cNvSpPr>
            <a:spLocks noGrp="1" noChangeArrowheads="1"/>
          </p:cNvSpPr>
          <p:nvPr>
            <p:ph type="body" idx="4294967295"/>
          </p:nvPr>
        </p:nvSpPr>
        <p:spPr>
          <a:xfrm>
            <a:off x="457200" y="1600200"/>
            <a:ext cx="7705725" cy="4495800"/>
          </a:xfrm>
        </p:spPr>
        <p:txBody>
          <a:bodyPr/>
          <a:lstStyle/>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For the differential band brakes, neither ends of the band are connected to the fulcrum.</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differential band brake as shown below can be configured to be self energizing and can be arranged to operate in either direction.</a:t>
            </a:r>
            <a:r>
              <a:rPr lang="en-GB" sz="2800" smtClean="0"/>
              <a:t> </a:t>
            </a:r>
          </a:p>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friction force is F</a:t>
            </a:r>
            <a:r>
              <a:rPr lang="en-GB" sz="2000" baseline="-25000" smtClean="0"/>
              <a:t>1</a:t>
            </a:r>
            <a:r>
              <a:rPr lang="en-GB" sz="2000" smtClean="0"/>
              <a:t>-F</a:t>
            </a:r>
            <a:r>
              <a:rPr lang="en-GB" sz="2000" baseline="-25000" smtClean="0"/>
              <a:t>2</a:t>
            </a:r>
            <a:r>
              <a:rPr lang="en-GB" sz="2000" smtClean="0"/>
              <a:t> and it acts in the direction of F</a:t>
            </a:r>
            <a:r>
              <a:rPr lang="en-GB" sz="2000" baseline="-25000" smtClean="0"/>
              <a:t>1</a:t>
            </a:r>
            <a:r>
              <a:rPr lang="en-GB" sz="2000" smtClean="0"/>
              <a:t>, and therefore a band brake will be self energizing when F</a:t>
            </a:r>
            <a:r>
              <a:rPr lang="en-GB" sz="2000" baseline="-25000" smtClean="0"/>
              <a:t>1</a:t>
            </a:r>
            <a:r>
              <a:rPr lang="en-GB" sz="2000" smtClean="0"/>
              <a:t> acts to apply the brake as shown below.</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p:txBody>
      </p:sp>
      <p:pic>
        <p:nvPicPr>
          <p:cNvPr id="145414" name="Picture 3"/>
          <p:cNvPicPr>
            <a:picLocks noChangeAspect="1" noChangeArrowheads="1"/>
          </p:cNvPicPr>
          <p:nvPr/>
        </p:nvPicPr>
        <p:blipFill>
          <a:blip r:embed="rId4" cstate="print"/>
          <a:srcRect/>
          <a:stretch>
            <a:fillRect/>
          </a:stretch>
        </p:blipFill>
        <p:spPr bwMode="auto">
          <a:xfrm>
            <a:off x="7239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A5C93085-004E-4AC0-9470-917E58539405}" type="slidenum">
              <a:rPr lang="en-GB"/>
              <a:pPr>
                <a:defRPr/>
              </a:pPr>
              <a:t>141</a:t>
            </a:fld>
            <a:endParaRPr lang="en-GB"/>
          </a:p>
        </p:txBody>
      </p:sp>
      <p:sp>
        <p:nvSpPr>
          <p:cNvPr id="14745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Differential Band Brake</a:t>
            </a:r>
          </a:p>
        </p:txBody>
      </p:sp>
      <p:pic>
        <p:nvPicPr>
          <p:cNvPr id="146437" name="Picture 2"/>
          <p:cNvPicPr>
            <a:picLocks noChangeAspect="1" noChangeArrowheads="1"/>
          </p:cNvPicPr>
          <p:nvPr/>
        </p:nvPicPr>
        <p:blipFill>
          <a:blip r:embed="rId4" cstate="print"/>
          <a:srcRect/>
          <a:stretch>
            <a:fillRect/>
          </a:stretch>
        </p:blipFill>
        <p:spPr bwMode="auto">
          <a:xfrm>
            <a:off x="381000" y="2286000"/>
            <a:ext cx="4495800" cy="3419475"/>
          </a:xfrm>
          <a:prstGeom prst="rect">
            <a:avLst/>
          </a:prstGeom>
          <a:noFill/>
          <a:ln w="9525">
            <a:noFill/>
            <a:round/>
            <a:headEnd/>
            <a:tailEnd/>
          </a:ln>
        </p:spPr>
      </p:pic>
      <p:sp>
        <p:nvSpPr>
          <p:cNvPr id="146438" name="Text Box 3"/>
          <p:cNvSpPr txBox="1">
            <a:spLocks noChangeArrowheads="1"/>
          </p:cNvSpPr>
          <p:nvPr/>
        </p:nvSpPr>
        <p:spPr bwMode="auto">
          <a:xfrm>
            <a:off x="5029200" y="2209800"/>
            <a:ext cx="3733800" cy="1800225"/>
          </a:xfrm>
          <a:prstGeom prst="rect">
            <a:avLst/>
          </a:prstGeom>
          <a:noFill/>
          <a:ln w="9525">
            <a:noFill/>
            <a:round/>
            <a:headEnd/>
            <a:tailEnd/>
          </a:ln>
        </p:spPr>
        <p:txBody>
          <a:bodyPr lIns="90000" tIns="46800" rIns="90000" bIns="46800">
            <a:spAutoFit/>
          </a:bodyPr>
          <a:lstStyle/>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The friction force helps to apply the band: therefore it is “self-energizing.”  </a:t>
            </a:r>
          </a:p>
        </p:txBody>
      </p:sp>
      <p:pic>
        <p:nvPicPr>
          <p:cNvPr id="146439" name="Picture 4"/>
          <p:cNvPicPr>
            <a:picLocks noChangeAspect="1" noChangeArrowheads="1"/>
          </p:cNvPicPr>
          <p:nvPr/>
        </p:nvPicPr>
        <p:blipFill>
          <a:blip r:embed="rId5" cstate="print"/>
          <a:srcRect/>
          <a:stretch>
            <a:fillRect/>
          </a:stretch>
        </p:blipFill>
        <p:spPr bwMode="auto">
          <a:xfrm>
            <a:off x="74676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2810A712-A601-4BAF-B8F8-65B165B57869}" type="slidenum">
              <a:rPr lang="en-GB"/>
              <a:pPr>
                <a:defRPr/>
              </a:pPr>
              <a:t>142</a:t>
            </a:fld>
            <a:endParaRPr lang="en-GB"/>
          </a:p>
        </p:txBody>
      </p:sp>
      <p:sp>
        <p:nvSpPr>
          <p:cNvPr id="1484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Differential Band Brake</a:t>
            </a:r>
          </a:p>
        </p:txBody>
      </p:sp>
      <p:sp>
        <p:nvSpPr>
          <p:cNvPr id="147461" name="Rectangle 2"/>
          <p:cNvSpPr>
            <a:spLocks noGrp="1" noChangeArrowheads="1"/>
          </p:cNvSpPr>
          <p:nvPr>
            <p:ph type="body" idx="4294967295"/>
          </p:nvPr>
        </p:nvSpPr>
        <p:spPr>
          <a:xfrm>
            <a:off x="457200" y="1600200"/>
            <a:ext cx="7781925" cy="4495800"/>
          </a:xfrm>
        </p:spPr>
        <p:txBody>
          <a:bodyPr/>
          <a:lstStyle/>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equation for the actuating force is obtained by summing the moments about the pivot point. Thus,</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F</a:t>
            </a:r>
            <a:r>
              <a:rPr lang="en-GB" sz="2000" baseline="-25000" smtClean="0"/>
              <a:t>a</a:t>
            </a:r>
            <a:r>
              <a:rPr lang="en-GB" sz="2000" smtClean="0"/>
              <a:t> a + F</a:t>
            </a:r>
            <a:r>
              <a:rPr lang="en-GB" sz="2000" baseline="-25000" smtClean="0"/>
              <a:t>1</a:t>
            </a:r>
            <a:r>
              <a:rPr lang="en-GB" sz="2000" smtClean="0"/>
              <a:t> s –F</a:t>
            </a:r>
            <a:r>
              <a:rPr lang="en-GB" sz="2000" baseline="-25000" smtClean="0"/>
              <a:t>2</a:t>
            </a:r>
            <a:r>
              <a:rPr lang="en-GB" sz="2000" smtClean="0"/>
              <a:t> c = 0 </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F</a:t>
            </a:r>
            <a:r>
              <a:rPr lang="en-GB" sz="2000" baseline="-25000" smtClean="0"/>
              <a:t>a </a:t>
            </a:r>
            <a:r>
              <a:rPr lang="en-GB" sz="2000" smtClean="0"/>
              <a:t>= (F</a:t>
            </a:r>
            <a:r>
              <a:rPr lang="en-GB" sz="2000" baseline="-25000" smtClean="0"/>
              <a:t>2</a:t>
            </a:r>
            <a:r>
              <a:rPr lang="en-GB" sz="2000" smtClean="0"/>
              <a:t> c –F</a:t>
            </a:r>
            <a:r>
              <a:rPr lang="en-GB" sz="2000" baseline="-25000" smtClean="0"/>
              <a:t>1</a:t>
            </a:r>
            <a:r>
              <a:rPr lang="en-GB" sz="2000" smtClean="0"/>
              <a:t> s) / a </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If F</a:t>
            </a:r>
            <a:r>
              <a:rPr lang="en-GB" sz="2000" baseline="-25000" smtClean="0"/>
              <a:t>2</a:t>
            </a:r>
            <a:r>
              <a:rPr lang="en-GB" sz="2000" smtClean="0"/>
              <a:t> c </a:t>
            </a:r>
            <a:r>
              <a:rPr lang="en-GB" sz="2000" u="sng" smtClean="0">
                <a:cs typeface="Tahoma" pitchFamily="32" charset="0"/>
              </a:rPr>
              <a:t>&lt;</a:t>
            </a:r>
            <a:r>
              <a:rPr lang="en-GB" sz="2000" smtClean="0">
                <a:cs typeface="Tahoma" pitchFamily="32" charset="0"/>
              </a:rPr>
              <a:t>  </a:t>
            </a:r>
            <a:r>
              <a:rPr lang="en-GB" sz="2000" smtClean="0"/>
              <a:t>F</a:t>
            </a:r>
            <a:r>
              <a:rPr lang="en-GB" sz="2000" baseline="-25000" smtClean="0"/>
              <a:t>1</a:t>
            </a:r>
            <a:r>
              <a:rPr lang="en-GB" sz="2000" smtClean="0"/>
              <a:t> s , the actuating force will be negative or zero as the case may be and the brake is called as self-locking.</a:t>
            </a:r>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It is also apparent that the brake is effectively free wheeling in the opposite direction.  The differential brake can therefore be arranged to enable rotation in one direction only. </a:t>
            </a:r>
            <a:br>
              <a:rPr lang="en-GB" sz="2000" smtClean="0"/>
            </a:br>
            <a:r>
              <a:rPr lang="en-GB" sz="2000" smtClean="0"/>
              <a:t/>
            </a:r>
            <a:br>
              <a:rPr lang="en-GB" sz="2000" smtClean="0"/>
            </a:br>
            <a:endParaRPr lang="en-GB" sz="2000" smtClean="0"/>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p>
        </p:txBody>
      </p:sp>
      <p:pic>
        <p:nvPicPr>
          <p:cNvPr id="147462" name="Picture 3"/>
          <p:cNvPicPr>
            <a:picLocks noChangeAspect="1" noChangeArrowheads="1"/>
          </p:cNvPicPr>
          <p:nvPr/>
        </p:nvPicPr>
        <p:blipFill>
          <a:blip r:embed="rId4" cstate="print"/>
          <a:srcRect/>
          <a:stretch>
            <a:fillRect/>
          </a:stretch>
        </p:blipFill>
        <p:spPr bwMode="auto">
          <a:xfrm>
            <a:off x="74676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918C9479-066F-4008-8B7D-3C034D55220F}" type="slidenum">
              <a:rPr lang="en-GB"/>
              <a:pPr>
                <a:defRPr/>
              </a:pPr>
              <a:t>143</a:t>
            </a:fld>
            <a:endParaRPr lang="en-GB"/>
          </a:p>
        </p:txBody>
      </p:sp>
      <p:sp>
        <p:nvSpPr>
          <p:cNvPr id="14950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Drives</a:t>
            </a:r>
          </a:p>
        </p:txBody>
      </p:sp>
      <p:sp>
        <p:nvSpPr>
          <p:cNvPr id="148485" name="Rectangle 2"/>
          <p:cNvSpPr>
            <a:spLocks noGrp="1" noChangeArrowheads="1"/>
          </p:cNvSpPr>
          <p:nvPr>
            <p:ph type="body" idx="4294967295"/>
          </p:nvPr>
        </p:nvSpPr>
        <p:spPr>
          <a:xfrm>
            <a:off x="457200" y="1600200"/>
            <a:ext cx="7380288"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Belt drives are called flexible machine elements.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Used in conveying systems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Used for transmission of power.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Replacement of rigid type power transmission system. </a:t>
            </a:r>
          </a:p>
        </p:txBody>
      </p:sp>
      <p:pic>
        <p:nvPicPr>
          <p:cNvPr id="148486" name="Picture 3"/>
          <p:cNvPicPr>
            <a:picLocks noChangeAspect="1" noChangeArrowheads="1"/>
          </p:cNvPicPr>
          <p:nvPr/>
        </p:nvPicPr>
        <p:blipFill>
          <a:blip r:embed="rId4" cstate="print"/>
          <a:srcRect/>
          <a:stretch>
            <a:fillRect/>
          </a:stretch>
        </p:blipFill>
        <p:spPr bwMode="auto">
          <a:xfrm>
            <a:off x="74676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2"/>
          <p:cNvSpPr>
            <a:spLocks noGrp="1"/>
          </p:cNvSpPr>
          <p:nvPr>
            <p:ph type="ftr" sz="quarter" idx="11"/>
          </p:nvPr>
        </p:nvSpPr>
        <p:spPr/>
        <p:txBody>
          <a:bodyPr/>
          <a:lstStyle/>
          <a:p>
            <a:pPr>
              <a:defRPr/>
            </a:pPr>
            <a:r>
              <a:rPr lang="en-GB"/>
              <a:t>DEPT MECH ENGG                              COLLEGE OF ENGG ADOOR</a:t>
            </a:r>
          </a:p>
        </p:txBody>
      </p:sp>
      <p:sp>
        <p:nvSpPr>
          <p:cNvPr id="10" name="Slide Number Placeholder 3"/>
          <p:cNvSpPr>
            <a:spLocks noGrp="1"/>
          </p:cNvSpPr>
          <p:nvPr>
            <p:ph type="sldNum" sz="quarter" idx="12"/>
          </p:nvPr>
        </p:nvSpPr>
        <p:spPr/>
        <p:txBody>
          <a:bodyPr/>
          <a:lstStyle/>
          <a:p>
            <a:pPr>
              <a:defRPr/>
            </a:pPr>
            <a:fld id="{1486E89D-90DE-4203-B8D2-3400FBC5DF65}" type="slidenum">
              <a:rPr lang="en-GB"/>
              <a:pPr>
                <a:defRPr/>
              </a:pPr>
              <a:t>144</a:t>
            </a:fld>
            <a:endParaRPr lang="en-GB"/>
          </a:p>
        </p:txBody>
      </p:sp>
      <p:sp>
        <p:nvSpPr>
          <p:cNvPr id="150529" name="Text Box 1"/>
          <p:cNvSpPr txBox="1">
            <a:spLocks noChangeArrowheads="1"/>
          </p:cNvSpPr>
          <p:nvPr/>
        </p:nvSpPr>
        <p:spPr bwMode="auto">
          <a:xfrm>
            <a:off x="1350963" y="214313"/>
            <a:ext cx="7793037" cy="1462087"/>
          </a:xfrm>
          <a:prstGeom prst="rect">
            <a:avLst/>
          </a:prstGeom>
          <a:noFill/>
          <a:ln w="9525">
            <a:noFill/>
            <a:round/>
            <a:headEnd/>
            <a:tailEnd/>
          </a:ln>
          <a:effectLst/>
        </p:spPr>
        <p:txBody>
          <a:bodyPr lIns="90000" tIns="46800" rIns="90000" bIns="46800" anchor="ctr"/>
          <a:lstStyle/>
          <a:p>
            <a:pPr algn="ctr" eaLnBrk="1" hangingPunct="1">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400">
                <a:solidFill>
                  <a:srgbClr val="E3E3FF"/>
                </a:solidFill>
                <a:effectLst>
                  <a:outerShdw blurRad="38100" dist="38100" dir="2700000" algn="tl">
                    <a:srgbClr val="000000"/>
                  </a:outerShdw>
                </a:effectLst>
              </a:rPr>
              <a:t>Open Belt Drive</a:t>
            </a:r>
          </a:p>
        </p:txBody>
      </p:sp>
      <p:grpSp>
        <p:nvGrpSpPr>
          <p:cNvPr id="149509" name="Group 2"/>
          <p:cNvGrpSpPr>
            <a:grpSpLocks/>
          </p:cNvGrpSpPr>
          <p:nvPr/>
        </p:nvGrpSpPr>
        <p:grpSpPr bwMode="auto">
          <a:xfrm>
            <a:off x="1143000" y="2281238"/>
            <a:ext cx="6367463" cy="2478087"/>
            <a:chOff x="720" y="1437"/>
            <a:chExt cx="4011" cy="1561"/>
          </a:xfrm>
        </p:grpSpPr>
        <p:pic>
          <p:nvPicPr>
            <p:cNvPr id="149513" name="Picture 3"/>
            <p:cNvPicPr>
              <a:picLocks noChangeAspect="1" noChangeArrowheads="1"/>
            </p:cNvPicPr>
            <p:nvPr/>
          </p:nvPicPr>
          <p:blipFill>
            <a:blip r:embed="rId4" cstate="print"/>
            <a:srcRect/>
            <a:stretch>
              <a:fillRect/>
            </a:stretch>
          </p:blipFill>
          <p:spPr bwMode="auto">
            <a:xfrm>
              <a:off x="720" y="1437"/>
              <a:ext cx="4012" cy="1562"/>
            </a:xfrm>
            <a:prstGeom prst="rect">
              <a:avLst/>
            </a:prstGeom>
            <a:noFill/>
            <a:ln w="9525">
              <a:noFill/>
              <a:round/>
              <a:headEnd/>
              <a:tailEnd/>
            </a:ln>
          </p:spPr>
        </p:pic>
        <p:sp>
          <p:nvSpPr>
            <p:cNvPr id="149514" name="Text Box 4"/>
            <p:cNvSpPr txBox="1">
              <a:spLocks noChangeArrowheads="1"/>
            </p:cNvSpPr>
            <p:nvPr/>
          </p:nvSpPr>
          <p:spPr bwMode="auto">
            <a:xfrm>
              <a:off x="720" y="1437"/>
              <a:ext cx="4012" cy="1562"/>
            </a:xfrm>
            <a:prstGeom prst="rect">
              <a:avLst/>
            </a:prstGeom>
            <a:noFill/>
            <a:ln w="9525">
              <a:noFill/>
              <a:round/>
              <a:headEnd/>
              <a:tailEnd/>
            </a:ln>
          </p:spPr>
          <p:txBody>
            <a:bodyPr wrap="none" anchor="ctr"/>
            <a:lstStyle/>
            <a:p>
              <a:endParaRPr lang="en-IN"/>
            </a:p>
          </p:txBody>
        </p:sp>
      </p:grpSp>
      <p:grpSp>
        <p:nvGrpSpPr>
          <p:cNvPr id="149510" name="Group 5"/>
          <p:cNvGrpSpPr>
            <a:grpSpLocks/>
          </p:cNvGrpSpPr>
          <p:nvPr/>
        </p:nvGrpSpPr>
        <p:grpSpPr bwMode="auto">
          <a:xfrm>
            <a:off x="8077200" y="304800"/>
            <a:ext cx="1065213" cy="998538"/>
            <a:chOff x="5088" y="192"/>
            <a:chExt cx="671" cy="629"/>
          </a:xfrm>
        </p:grpSpPr>
        <p:pic>
          <p:nvPicPr>
            <p:cNvPr id="149511" name="Picture 6"/>
            <p:cNvPicPr>
              <a:picLocks noChangeAspect="1" noChangeArrowheads="1"/>
            </p:cNvPicPr>
            <p:nvPr/>
          </p:nvPicPr>
          <p:blipFill>
            <a:blip r:embed="rId5" cstate="print"/>
            <a:srcRect/>
            <a:stretch>
              <a:fillRect/>
            </a:stretch>
          </p:blipFill>
          <p:spPr bwMode="auto">
            <a:xfrm>
              <a:off x="5088" y="192"/>
              <a:ext cx="672" cy="630"/>
            </a:xfrm>
            <a:prstGeom prst="rect">
              <a:avLst/>
            </a:prstGeom>
            <a:noFill/>
            <a:ln w="9525">
              <a:noFill/>
              <a:round/>
              <a:headEnd/>
              <a:tailEnd/>
            </a:ln>
          </p:spPr>
        </p:pic>
        <p:sp>
          <p:nvSpPr>
            <p:cNvPr id="149512" name="Text Box 7"/>
            <p:cNvSpPr txBox="1">
              <a:spLocks noChangeArrowheads="1"/>
            </p:cNvSpPr>
            <p:nvPr/>
          </p:nvSpPr>
          <p:spPr bwMode="auto">
            <a:xfrm>
              <a:off x="5088" y="192"/>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pPr>
              <a:defRPr/>
            </a:pPr>
            <a:r>
              <a:rPr lang="en-GB"/>
              <a:t>DEPT MECH ENGG                              COLLEGE OF ENGG ADOOR</a:t>
            </a:r>
          </a:p>
        </p:txBody>
      </p:sp>
      <p:sp>
        <p:nvSpPr>
          <p:cNvPr id="5" name="Slide Number Placeholder 3"/>
          <p:cNvSpPr>
            <a:spLocks noGrp="1"/>
          </p:cNvSpPr>
          <p:nvPr>
            <p:ph type="sldNum" sz="quarter" idx="12"/>
          </p:nvPr>
        </p:nvSpPr>
        <p:spPr/>
        <p:txBody>
          <a:bodyPr/>
          <a:lstStyle/>
          <a:p>
            <a:pPr>
              <a:defRPr/>
            </a:pPr>
            <a:fld id="{67E6C37F-6C36-428D-AE35-B40108C3EDFC}" type="slidenum">
              <a:rPr lang="en-GB"/>
              <a:pPr>
                <a:defRPr/>
              </a:pPr>
              <a:t>145</a:t>
            </a:fld>
            <a:endParaRPr lang="en-GB"/>
          </a:p>
        </p:txBody>
      </p:sp>
      <p:pic>
        <p:nvPicPr>
          <p:cNvPr id="150532" name="Picture 1"/>
          <p:cNvPicPr>
            <a:picLocks noChangeAspect="1" noChangeArrowheads="1"/>
          </p:cNvPicPr>
          <p:nvPr/>
        </p:nvPicPr>
        <p:blipFill>
          <a:blip r:embed="rId4" cstate="print"/>
          <a:srcRect/>
          <a:stretch>
            <a:fillRect/>
          </a:stretch>
        </p:blipFill>
        <p:spPr bwMode="auto">
          <a:xfrm>
            <a:off x="1524000" y="2514600"/>
            <a:ext cx="5748338" cy="3476625"/>
          </a:xfrm>
          <a:prstGeom prst="rect">
            <a:avLst/>
          </a:prstGeom>
          <a:noFill/>
          <a:ln w="9525">
            <a:noFill/>
            <a:round/>
            <a:headEnd/>
            <a:tailEnd/>
          </a:ln>
        </p:spPr>
      </p:pic>
      <p:sp>
        <p:nvSpPr>
          <p:cNvPr id="151554" name="Text Box 2"/>
          <p:cNvSpPr txBox="1">
            <a:spLocks noChangeArrowheads="1"/>
          </p:cNvSpPr>
          <p:nvPr/>
        </p:nvSpPr>
        <p:spPr bwMode="auto">
          <a:xfrm>
            <a:off x="1350963" y="214313"/>
            <a:ext cx="7793037" cy="1462087"/>
          </a:xfrm>
          <a:prstGeom prst="rect">
            <a:avLst/>
          </a:prstGeom>
          <a:noFill/>
          <a:ln w="9525">
            <a:noFill/>
            <a:round/>
            <a:headEnd/>
            <a:tailEnd/>
          </a:ln>
          <a:effectLst/>
        </p:spPr>
        <p:txBody>
          <a:bodyPr lIns="90000" tIns="46800" rIns="90000" bIns="46800" anchor="ctr"/>
          <a:lstStyle/>
          <a:p>
            <a:pPr algn="ctr" eaLnBrk="1" hangingPunct="1">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400">
                <a:solidFill>
                  <a:srgbClr val="E3E3FF"/>
                </a:solidFill>
                <a:effectLst>
                  <a:outerShdw blurRad="38100" dist="38100" dir="2700000" algn="tl">
                    <a:srgbClr val="000000"/>
                  </a:outerShdw>
                </a:effectLst>
              </a:rPr>
              <a:t>Open Belt Drive</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GB"/>
              <a:t>DEPT MECH ENGG                              COLLEGE OF ENGG ADOOR</a:t>
            </a:r>
          </a:p>
        </p:txBody>
      </p:sp>
      <p:sp>
        <p:nvSpPr>
          <p:cNvPr id="5" name="Slide Number Placeholder 4"/>
          <p:cNvSpPr>
            <a:spLocks noGrp="1"/>
          </p:cNvSpPr>
          <p:nvPr>
            <p:ph type="sldNum" sz="quarter" idx="12"/>
          </p:nvPr>
        </p:nvSpPr>
        <p:spPr/>
        <p:txBody>
          <a:bodyPr/>
          <a:lstStyle/>
          <a:p>
            <a:pPr>
              <a:defRPr/>
            </a:pPr>
            <a:fld id="{0656D05B-2274-40D4-A9E0-C1527E61AE5F}" type="slidenum">
              <a:rPr lang="en-GB"/>
              <a:pPr>
                <a:defRPr/>
              </a:pPr>
              <a:t>146</a:t>
            </a:fld>
            <a:endParaRPr lang="en-GB"/>
          </a:p>
        </p:txBody>
      </p:sp>
      <p:pic>
        <p:nvPicPr>
          <p:cNvPr id="151556" name="Picture 1"/>
          <p:cNvPicPr>
            <a:picLocks noChangeAspect="1" noChangeArrowheads="1"/>
          </p:cNvPicPr>
          <p:nvPr/>
        </p:nvPicPr>
        <p:blipFill>
          <a:blip r:embed="rId4" cstate="print"/>
          <a:srcRect/>
          <a:stretch>
            <a:fillRect/>
          </a:stretch>
        </p:blipFill>
        <p:spPr bwMode="auto">
          <a:xfrm>
            <a:off x="228600" y="2209800"/>
            <a:ext cx="8675688" cy="3467100"/>
          </a:xfrm>
          <a:prstGeom prst="rect">
            <a:avLst/>
          </a:prstGeom>
          <a:noFill/>
          <a:ln w="9525">
            <a:noFill/>
            <a:round/>
            <a:headEnd/>
            <a:tailEnd/>
          </a:ln>
        </p:spPr>
      </p:pic>
      <p:sp>
        <p:nvSpPr>
          <p:cNvPr id="152578" name="Rectangle 2"/>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Cross Belt drive</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pPr>
              <a:defRPr/>
            </a:pPr>
            <a:r>
              <a:rPr lang="en-GB"/>
              <a:t>DEPT MECH ENGG                              COLLEGE OF ENGG ADOOR</a:t>
            </a:r>
          </a:p>
        </p:txBody>
      </p:sp>
      <p:sp>
        <p:nvSpPr>
          <p:cNvPr id="5" name="Slide Number Placeholder 3"/>
          <p:cNvSpPr>
            <a:spLocks noGrp="1"/>
          </p:cNvSpPr>
          <p:nvPr>
            <p:ph type="sldNum" sz="quarter" idx="12"/>
          </p:nvPr>
        </p:nvSpPr>
        <p:spPr/>
        <p:txBody>
          <a:bodyPr/>
          <a:lstStyle/>
          <a:p>
            <a:pPr>
              <a:defRPr/>
            </a:pPr>
            <a:fld id="{608E3741-A634-4A3E-95D0-402D034A0B75}" type="slidenum">
              <a:rPr lang="en-GB"/>
              <a:pPr>
                <a:defRPr/>
              </a:pPr>
              <a:t>147</a:t>
            </a:fld>
            <a:endParaRPr lang="en-GB"/>
          </a:p>
        </p:txBody>
      </p:sp>
      <p:pic>
        <p:nvPicPr>
          <p:cNvPr id="152580" name="Picture 1"/>
          <p:cNvPicPr>
            <a:picLocks noChangeAspect="1" noChangeArrowheads="1"/>
          </p:cNvPicPr>
          <p:nvPr/>
        </p:nvPicPr>
        <p:blipFill>
          <a:blip r:embed="rId4" cstate="print"/>
          <a:srcRect/>
          <a:stretch>
            <a:fillRect/>
          </a:stretch>
        </p:blipFill>
        <p:spPr bwMode="auto">
          <a:xfrm>
            <a:off x="1447800" y="2057400"/>
            <a:ext cx="6108700" cy="3295650"/>
          </a:xfrm>
          <a:prstGeom prst="rect">
            <a:avLst/>
          </a:prstGeom>
          <a:noFill/>
          <a:ln w="9525">
            <a:noFill/>
            <a:round/>
            <a:headEnd/>
            <a:tailEnd/>
          </a:ln>
        </p:spPr>
      </p:pic>
      <p:sp>
        <p:nvSpPr>
          <p:cNvPr id="153602" name="Text Box 2"/>
          <p:cNvSpPr txBox="1">
            <a:spLocks noChangeArrowheads="1"/>
          </p:cNvSpPr>
          <p:nvPr/>
        </p:nvSpPr>
        <p:spPr bwMode="auto">
          <a:xfrm>
            <a:off x="1350963" y="214313"/>
            <a:ext cx="7793037" cy="1462087"/>
          </a:xfrm>
          <a:prstGeom prst="rect">
            <a:avLst/>
          </a:prstGeom>
          <a:noFill/>
          <a:ln w="9525">
            <a:noFill/>
            <a:round/>
            <a:headEnd/>
            <a:tailEnd/>
          </a:ln>
          <a:effectLst/>
        </p:spPr>
        <p:txBody>
          <a:bodyPr lIns="90000" tIns="46800" rIns="90000" bIns="46800" anchor="ctr"/>
          <a:lstStyle/>
          <a:p>
            <a:pPr algn="ctr" eaLnBrk="1" hangingPunct="1">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400">
                <a:solidFill>
                  <a:srgbClr val="E3E3FF"/>
                </a:solidFill>
                <a:effectLst>
                  <a:outerShdw blurRad="38100" dist="38100" dir="2700000" algn="tl">
                    <a:srgbClr val="000000"/>
                  </a:outerShdw>
                </a:effectLst>
              </a:rPr>
              <a:t>Cross Belt Drive</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C60C697-B476-4291-9686-AE6BBCB47BD1}" type="slidenum">
              <a:rPr lang="en-GB"/>
              <a:pPr>
                <a:defRPr/>
              </a:pPr>
              <a:t>148</a:t>
            </a:fld>
            <a:endParaRPr lang="en-GB"/>
          </a:p>
        </p:txBody>
      </p:sp>
      <p:sp>
        <p:nvSpPr>
          <p:cNvPr id="154625"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Relationship between</a:t>
            </a:r>
            <a:br>
              <a:rPr lang="en-GB" smtClean="0"/>
            </a:br>
            <a:r>
              <a:rPr lang="en-GB" smtClean="0"/>
              <a:t> belt tensions</a:t>
            </a:r>
          </a:p>
        </p:txBody>
      </p:sp>
      <p:sp>
        <p:nvSpPr>
          <p:cNvPr id="153605" name="Rectangle 2"/>
          <p:cNvSpPr>
            <a:spLocks noGrp="1" noChangeArrowheads="1"/>
          </p:cNvSpPr>
          <p:nvPr>
            <p:ph type="body" idx="4294967295"/>
          </p:nvPr>
        </p:nvSpPr>
        <p:spPr>
          <a:xfrm>
            <a:off x="457200" y="1600200"/>
            <a:ext cx="6977063" cy="2043113"/>
          </a:xfrm>
        </p:spPr>
        <p:txBody>
          <a:bodyPr/>
          <a:lstStyle/>
          <a:p>
            <a:pPr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equation for determination of relationship between belt tensions is</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53606" name="Picture 3"/>
          <p:cNvPicPr>
            <a:picLocks noChangeAspect="1" noChangeArrowheads="1"/>
          </p:cNvPicPr>
          <p:nvPr/>
        </p:nvPicPr>
        <p:blipFill>
          <a:blip r:embed="rId4" cstate="print"/>
          <a:srcRect/>
          <a:stretch>
            <a:fillRect/>
          </a:stretch>
        </p:blipFill>
        <p:spPr bwMode="auto">
          <a:xfrm>
            <a:off x="1463675" y="2894013"/>
            <a:ext cx="4789488" cy="2373312"/>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449FFB0A-1248-41AA-AC96-70C3D46CE343}" type="slidenum">
              <a:rPr lang="en-GB"/>
              <a:pPr>
                <a:defRPr/>
              </a:pPr>
              <a:t>149</a:t>
            </a:fld>
            <a:endParaRPr lang="en-GB"/>
          </a:p>
        </p:txBody>
      </p:sp>
      <p:sp>
        <p:nvSpPr>
          <p:cNvPr id="15564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types</a:t>
            </a:r>
          </a:p>
        </p:txBody>
      </p:sp>
      <p:sp>
        <p:nvSpPr>
          <p:cNvPr id="154629" name="Rectangle 2"/>
          <p:cNvSpPr>
            <a:spLocks noGrp="1" noChangeArrowheads="1"/>
          </p:cNvSpPr>
          <p:nvPr>
            <p:ph type="body" idx="4294967295"/>
          </p:nvPr>
        </p:nvSpPr>
        <p:spPr>
          <a:xfrm>
            <a:off x="838200" y="2057400"/>
            <a:ext cx="3810000" cy="4114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FF0000"/>
                </a:solidFill>
              </a:rPr>
              <a:t>Flat belts</a:t>
            </a:r>
            <a:r>
              <a:rPr lang="en-GB" sz="2400" i="1" smtClean="0"/>
              <a:t> made from joined hides were first on the scene, however modern flat belts are of composite construction with cord reinforcement. They are particularly suitable for high speeds.</a:t>
            </a:r>
            <a:r>
              <a:rPr lang="en-GB" sz="2400" smtClean="0"/>
              <a:t> </a:t>
            </a:r>
          </a:p>
        </p:txBody>
      </p:sp>
      <p:pic>
        <p:nvPicPr>
          <p:cNvPr id="154630" name="Picture 3"/>
          <p:cNvPicPr>
            <a:picLocks noChangeAspect="1" noChangeArrowheads="1"/>
          </p:cNvPicPr>
          <p:nvPr/>
        </p:nvPicPr>
        <p:blipFill>
          <a:blip r:embed="rId4" cstate="print"/>
          <a:srcRect/>
          <a:stretch>
            <a:fillRect/>
          </a:stretch>
        </p:blipFill>
        <p:spPr bwMode="auto">
          <a:xfrm>
            <a:off x="4811713" y="3048000"/>
            <a:ext cx="4332287" cy="13065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7"/>
          <p:cNvSpPr>
            <a:spLocks noGrp="1"/>
          </p:cNvSpPr>
          <p:nvPr>
            <p:ph type="ftr" sz="quarter" idx="11"/>
          </p:nvPr>
        </p:nvSpPr>
        <p:spPr/>
        <p:txBody>
          <a:bodyPr/>
          <a:lstStyle/>
          <a:p>
            <a:pPr>
              <a:defRPr/>
            </a:pPr>
            <a:r>
              <a:rPr lang="en-GB"/>
              <a:t>DEPT MECH ENGG                              COLLEGE OF ENGG ADOOR</a:t>
            </a:r>
          </a:p>
        </p:txBody>
      </p:sp>
      <p:sp>
        <p:nvSpPr>
          <p:cNvPr id="10" name="Slide Number Placeholder 8"/>
          <p:cNvSpPr>
            <a:spLocks noGrp="1"/>
          </p:cNvSpPr>
          <p:nvPr>
            <p:ph type="sldNum" sz="quarter" idx="12"/>
          </p:nvPr>
        </p:nvSpPr>
        <p:spPr/>
        <p:txBody>
          <a:bodyPr/>
          <a:lstStyle/>
          <a:p>
            <a:pPr>
              <a:defRPr/>
            </a:pPr>
            <a:fld id="{2F3D31E5-F087-4378-BC39-D0B9E8F9AE51}" type="slidenum">
              <a:rPr lang="en-GB"/>
              <a:pPr>
                <a:defRPr/>
              </a:pPr>
              <a:t>15</a:t>
            </a:fld>
            <a:endParaRPr lang="en-GB"/>
          </a:p>
        </p:txBody>
      </p:sp>
      <p:sp>
        <p:nvSpPr>
          <p:cNvPr id="1843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t>Clutch </a:t>
            </a:r>
            <a:br>
              <a:rPr lang="en-GB" sz="3200" smtClean="0"/>
            </a:br>
            <a:r>
              <a:rPr lang="en-GB" sz="3200" smtClean="0"/>
              <a:t>construction</a:t>
            </a:r>
          </a:p>
        </p:txBody>
      </p:sp>
      <p:pic>
        <p:nvPicPr>
          <p:cNvPr id="21509" name="Picture 2"/>
          <p:cNvPicPr>
            <a:picLocks noChangeAspect="1" noChangeArrowheads="1"/>
          </p:cNvPicPr>
          <p:nvPr/>
        </p:nvPicPr>
        <p:blipFill>
          <a:blip r:embed="rId4" cstate="print"/>
          <a:srcRect/>
          <a:stretch>
            <a:fillRect/>
          </a:stretch>
        </p:blipFill>
        <p:spPr bwMode="auto">
          <a:xfrm>
            <a:off x="1911350" y="2135188"/>
            <a:ext cx="1128713" cy="1095375"/>
          </a:xfrm>
          <a:prstGeom prst="rect">
            <a:avLst/>
          </a:prstGeom>
          <a:noFill/>
          <a:ln w="9525">
            <a:noFill/>
            <a:round/>
            <a:headEnd/>
            <a:tailEnd/>
          </a:ln>
        </p:spPr>
      </p:pic>
      <p:pic>
        <p:nvPicPr>
          <p:cNvPr id="21510" name="Picture 3"/>
          <p:cNvPicPr>
            <a:picLocks noChangeAspect="1" noChangeArrowheads="1"/>
          </p:cNvPicPr>
          <p:nvPr/>
        </p:nvPicPr>
        <p:blipFill>
          <a:blip r:embed="rId4" cstate="print"/>
          <a:srcRect/>
          <a:stretch>
            <a:fillRect/>
          </a:stretch>
        </p:blipFill>
        <p:spPr bwMode="auto">
          <a:xfrm>
            <a:off x="6103938" y="2135188"/>
            <a:ext cx="1128712" cy="1095375"/>
          </a:xfrm>
          <a:prstGeom prst="rect">
            <a:avLst/>
          </a:prstGeom>
          <a:noFill/>
          <a:ln w="9525">
            <a:noFill/>
            <a:round/>
            <a:headEnd/>
            <a:tailEnd/>
          </a:ln>
        </p:spPr>
      </p:pic>
      <p:pic>
        <p:nvPicPr>
          <p:cNvPr id="21511" name="Picture 4"/>
          <p:cNvPicPr>
            <a:picLocks noChangeAspect="1" noChangeArrowheads="1"/>
          </p:cNvPicPr>
          <p:nvPr/>
        </p:nvPicPr>
        <p:blipFill>
          <a:blip r:embed="rId4" cstate="print"/>
          <a:srcRect/>
          <a:stretch>
            <a:fillRect/>
          </a:stretch>
        </p:blipFill>
        <p:spPr bwMode="auto">
          <a:xfrm>
            <a:off x="1911350" y="4465638"/>
            <a:ext cx="1128713" cy="1095375"/>
          </a:xfrm>
          <a:prstGeom prst="rect">
            <a:avLst/>
          </a:prstGeom>
          <a:noFill/>
          <a:ln w="9525">
            <a:noFill/>
            <a:round/>
            <a:headEnd/>
            <a:tailEnd/>
          </a:ln>
        </p:spPr>
      </p:pic>
      <p:pic>
        <p:nvPicPr>
          <p:cNvPr id="21512" name="Picture 5"/>
          <p:cNvPicPr>
            <a:picLocks noChangeAspect="1" noChangeArrowheads="1"/>
          </p:cNvPicPr>
          <p:nvPr/>
        </p:nvPicPr>
        <p:blipFill>
          <a:blip r:embed="rId5" cstate="print"/>
          <a:srcRect/>
          <a:stretch>
            <a:fillRect/>
          </a:stretch>
        </p:blipFill>
        <p:spPr bwMode="auto">
          <a:xfrm>
            <a:off x="0" y="2438400"/>
            <a:ext cx="8748713" cy="3581400"/>
          </a:xfrm>
          <a:prstGeom prst="rect">
            <a:avLst/>
          </a:prstGeom>
          <a:noFill/>
          <a:ln w="9525">
            <a:noFill/>
            <a:round/>
            <a:headEnd/>
            <a:tailEnd/>
          </a:ln>
        </p:spPr>
      </p:pic>
      <p:sp>
        <p:nvSpPr>
          <p:cNvPr id="21513" name="Text Box 6"/>
          <p:cNvSpPr txBox="1">
            <a:spLocks noChangeArrowheads="1"/>
          </p:cNvSpPr>
          <p:nvPr/>
        </p:nvSpPr>
        <p:spPr bwMode="auto">
          <a:xfrm>
            <a:off x="746125" y="2012950"/>
            <a:ext cx="184150" cy="366713"/>
          </a:xfrm>
          <a:prstGeom prst="rect">
            <a:avLst/>
          </a:prstGeom>
          <a:noFill/>
          <a:ln w="9525">
            <a:noFill/>
            <a:round/>
            <a:headEnd/>
            <a:tailEnd/>
          </a:ln>
        </p:spPr>
        <p:txBody>
          <a:bodyPr wrap="none" anchor="ctr"/>
          <a:lstStyle/>
          <a:p>
            <a:endParaRPr lang="en-IN"/>
          </a:p>
        </p:txBody>
      </p:sp>
      <p:pic>
        <p:nvPicPr>
          <p:cNvPr id="21514" name="Picture 7"/>
          <p:cNvPicPr>
            <a:picLocks noChangeAspect="1" noChangeArrowheads="1"/>
          </p:cNvPicPr>
          <p:nvPr/>
        </p:nvPicPr>
        <p:blipFill>
          <a:blip r:embed="rId4" cstate="print"/>
          <a:srcRect/>
          <a:stretch>
            <a:fillRect/>
          </a:stretch>
        </p:blipFill>
        <p:spPr bwMode="auto">
          <a:xfrm>
            <a:off x="69342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6F72F3A-B33F-436A-8644-EE439E63750B}" type="slidenum">
              <a:rPr lang="en-GB"/>
              <a:pPr>
                <a:defRPr/>
              </a:pPr>
              <a:t>150</a:t>
            </a:fld>
            <a:endParaRPr lang="en-GB"/>
          </a:p>
        </p:txBody>
      </p:sp>
      <p:sp>
        <p:nvSpPr>
          <p:cNvPr id="15667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types</a:t>
            </a:r>
          </a:p>
        </p:txBody>
      </p:sp>
      <p:sp>
        <p:nvSpPr>
          <p:cNvPr id="155653" name="Rectangle 2"/>
          <p:cNvSpPr>
            <a:spLocks noGrp="1" noChangeArrowheads="1"/>
          </p:cNvSpPr>
          <p:nvPr>
            <p:ph type="body" idx="4294967295"/>
          </p:nvPr>
        </p:nvSpPr>
        <p:spPr>
          <a:xfrm>
            <a:off x="457200" y="1600200"/>
            <a:ext cx="4032250" cy="4495800"/>
          </a:xfrm>
        </p:spPr>
        <p:txBody>
          <a:bodyPr/>
          <a:lstStyle/>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Classical banded ( ie. covered )   </a:t>
            </a:r>
            <a:r>
              <a:rPr lang="en-GB" sz="2000" i="1" smtClean="0">
                <a:solidFill>
                  <a:srgbClr val="FF0000"/>
                </a:solidFill>
              </a:rPr>
              <a:t>V-belts</a:t>
            </a:r>
            <a:r>
              <a:rPr lang="en-GB" sz="2000" smtClean="0"/>
              <a:t> comprise cord tensile members located at   the pitchline, embedded in a relatively soft matrix which is encased in a wear resistant cover. The wedging action of a V-belt in a pulley groove results in a drive which is more compact than a flat belt drive, but short centre V-belt drives are not conducive to shock absorption </a:t>
            </a:r>
          </a:p>
        </p:txBody>
      </p:sp>
      <p:pic>
        <p:nvPicPr>
          <p:cNvPr id="155654" name="Picture 3"/>
          <p:cNvPicPr>
            <a:picLocks noChangeAspect="1" noChangeArrowheads="1"/>
          </p:cNvPicPr>
          <p:nvPr/>
        </p:nvPicPr>
        <p:blipFill>
          <a:blip r:embed="rId4" cstate="print"/>
          <a:srcRect/>
          <a:stretch>
            <a:fillRect/>
          </a:stretch>
        </p:blipFill>
        <p:spPr bwMode="auto">
          <a:xfrm>
            <a:off x="5495925" y="3143250"/>
            <a:ext cx="3138488" cy="14366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0A68E853-B3ED-4BED-B7F9-13A5FB90A5F1}" type="slidenum">
              <a:rPr lang="en-GB"/>
              <a:pPr>
                <a:defRPr/>
              </a:pPr>
              <a:t>151</a:t>
            </a:fld>
            <a:endParaRPr lang="en-GB"/>
          </a:p>
        </p:txBody>
      </p:sp>
      <p:sp>
        <p:nvSpPr>
          <p:cNvPr id="15769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types</a:t>
            </a:r>
          </a:p>
        </p:txBody>
      </p:sp>
      <p:sp>
        <p:nvSpPr>
          <p:cNvPr id="156677" name="Rectangle 2"/>
          <p:cNvSpPr>
            <a:spLocks noGrp="1" noChangeArrowheads="1"/>
          </p:cNvSpPr>
          <p:nvPr>
            <p:ph type="body" idx="4294967295"/>
          </p:nvPr>
        </p:nvSpPr>
        <p:spPr>
          <a:xfrm>
            <a:off x="457200" y="1600200"/>
            <a:ext cx="4032250"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solidFill>
                  <a:srgbClr val="FF0000"/>
                </a:solidFill>
              </a:rPr>
              <a:t>Wedge belts</a:t>
            </a:r>
            <a:r>
              <a:rPr lang="en-GB" sz="2400" smtClean="0"/>
              <a:t> are narrower and thus lighter than V-belts. Centrifugal effects which reduce belt-pulley contact pressure and hence frictional torque are therefore not so deleterious in wedge belt drives as they are in V-belt drives. </a:t>
            </a:r>
          </a:p>
        </p:txBody>
      </p:sp>
      <p:pic>
        <p:nvPicPr>
          <p:cNvPr id="156678" name="Picture 3"/>
          <p:cNvPicPr>
            <a:picLocks noChangeAspect="1" noChangeArrowheads="1"/>
          </p:cNvPicPr>
          <p:nvPr/>
        </p:nvPicPr>
        <p:blipFill>
          <a:blip r:embed="rId4" cstate="print"/>
          <a:srcRect/>
          <a:stretch>
            <a:fillRect/>
          </a:stretch>
        </p:blipFill>
        <p:spPr bwMode="auto">
          <a:xfrm>
            <a:off x="5495925" y="3059113"/>
            <a:ext cx="2209800" cy="12319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B4FBBE0B-C4E6-42CF-A254-33BF1985F810}" type="slidenum">
              <a:rPr lang="en-GB"/>
              <a:pPr>
                <a:defRPr/>
              </a:pPr>
              <a:t>152</a:t>
            </a:fld>
            <a:endParaRPr lang="en-GB"/>
          </a:p>
        </p:txBody>
      </p:sp>
      <p:sp>
        <p:nvSpPr>
          <p:cNvPr id="15872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types</a:t>
            </a:r>
          </a:p>
        </p:txBody>
      </p:sp>
      <p:sp>
        <p:nvSpPr>
          <p:cNvPr id="157701" name="Rectangle 2"/>
          <p:cNvSpPr>
            <a:spLocks noGrp="1" noChangeArrowheads="1"/>
          </p:cNvSpPr>
          <p:nvPr>
            <p:ph type="body" idx="4294967295"/>
          </p:nvPr>
        </p:nvSpPr>
        <p:spPr>
          <a:xfrm>
            <a:off x="457200" y="1600200"/>
            <a:ext cx="4032250" cy="4495800"/>
          </a:xfrm>
        </p:spPr>
        <p:txBody>
          <a:bodyPr/>
          <a:lstStyle/>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Modern materials allow   </a:t>
            </a:r>
            <a:r>
              <a:rPr lang="en-GB" sz="2400" i="1" smtClean="0">
                <a:solidFill>
                  <a:srgbClr val="FF0000"/>
                </a:solidFill>
              </a:rPr>
              <a:t>cut</a:t>
            </a:r>
            <a:r>
              <a:rPr lang="en-GB" sz="2400" smtClean="0">
                <a:solidFill>
                  <a:srgbClr val="FF0000"/>
                </a:solidFill>
              </a:rPr>
              <a:t> belts</a:t>
            </a:r>
            <a:r>
              <a:rPr lang="en-GB" sz="2400" smtClean="0"/>
              <a:t> to dispense with a separate cover. The belt illustrated also incorporates slots on the underside known as   </a:t>
            </a:r>
            <a:r>
              <a:rPr lang="en-GB" sz="2400" b="1" i="1" smtClean="0"/>
              <a:t>cogging</a:t>
            </a:r>
            <a:r>
              <a:rPr lang="en-GB" sz="2400" smtClean="0"/>
              <a:t> which alleviate deleterious bending stresses as the belt is forced to conform to pulley curvature. </a:t>
            </a:r>
          </a:p>
        </p:txBody>
      </p:sp>
      <p:pic>
        <p:nvPicPr>
          <p:cNvPr id="157702" name="Picture 3"/>
          <p:cNvPicPr>
            <a:picLocks noChangeAspect="1" noChangeArrowheads="1"/>
          </p:cNvPicPr>
          <p:nvPr/>
        </p:nvPicPr>
        <p:blipFill>
          <a:blip r:embed="rId4" cstate="print"/>
          <a:srcRect/>
          <a:stretch>
            <a:fillRect/>
          </a:stretch>
        </p:blipFill>
        <p:spPr bwMode="auto">
          <a:xfrm>
            <a:off x="5659438" y="3143250"/>
            <a:ext cx="2071687" cy="16875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27890EF-55F0-44E8-8396-DA0669105441}" type="slidenum">
              <a:rPr lang="en-GB"/>
              <a:pPr>
                <a:defRPr/>
              </a:pPr>
              <a:t>153</a:t>
            </a:fld>
            <a:endParaRPr lang="en-GB"/>
          </a:p>
        </p:txBody>
      </p:sp>
      <p:sp>
        <p:nvSpPr>
          <p:cNvPr id="15974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types</a:t>
            </a:r>
          </a:p>
        </p:txBody>
      </p:sp>
      <p:sp>
        <p:nvSpPr>
          <p:cNvPr id="158725" name="Rectangle 2"/>
          <p:cNvSpPr>
            <a:spLocks noGrp="1" noChangeArrowheads="1"/>
          </p:cNvSpPr>
          <p:nvPr>
            <p:ph type="body" idx="4294967295"/>
          </p:nvPr>
        </p:nvSpPr>
        <p:spPr>
          <a:xfrm>
            <a:off x="457200" y="1600200"/>
            <a:ext cx="4032250" cy="4495800"/>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solidFill>
                  <a:srgbClr val="FF0000"/>
                </a:solidFill>
              </a:rPr>
              <a:t>Synchronous</a:t>
            </a:r>
            <a:r>
              <a:rPr lang="en-GB" sz="2800" smtClean="0">
                <a:solidFill>
                  <a:srgbClr val="FF0000"/>
                </a:solidFill>
              </a:rPr>
              <a:t> or  </a:t>
            </a:r>
            <a:r>
              <a:rPr lang="en-GB" sz="2800" i="1" smtClean="0">
                <a:solidFill>
                  <a:srgbClr val="FF0000"/>
                </a:solidFill>
              </a:rPr>
              <a:t>timing belt</a:t>
            </a:r>
            <a:r>
              <a:rPr lang="en-GB" sz="2800" smtClean="0"/>
              <a:t> drives are positive rather than friction drives as they rely on gear- like teeth on pulley and belt enabled by modern materials and manufacturing methods </a:t>
            </a:r>
          </a:p>
        </p:txBody>
      </p:sp>
      <p:pic>
        <p:nvPicPr>
          <p:cNvPr id="158726" name="Picture 3"/>
          <p:cNvPicPr>
            <a:picLocks noChangeAspect="1" noChangeArrowheads="1"/>
          </p:cNvPicPr>
          <p:nvPr/>
        </p:nvPicPr>
        <p:blipFill>
          <a:blip r:embed="rId4" cstate="print"/>
          <a:srcRect/>
          <a:stretch>
            <a:fillRect/>
          </a:stretch>
        </p:blipFill>
        <p:spPr bwMode="auto">
          <a:xfrm>
            <a:off x="4611688" y="2476500"/>
            <a:ext cx="2824162" cy="16398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090EB3AE-4D50-4DDE-A3DB-323F6A87A3D6}" type="slidenum">
              <a:rPr lang="en-GB"/>
              <a:pPr>
                <a:defRPr/>
              </a:pPr>
              <a:t>154</a:t>
            </a:fld>
            <a:endParaRPr lang="en-GB"/>
          </a:p>
        </p:txBody>
      </p:sp>
      <p:sp>
        <p:nvSpPr>
          <p:cNvPr id="16076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Timing Belts</a:t>
            </a:r>
          </a:p>
        </p:txBody>
      </p:sp>
      <p:sp>
        <p:nvSpPr>
          <p:cNvPr id="159749"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Toothed or synchronous belts don’t slip, and therefore transmit torque at a constant ratio: great for applications requiring precise timing, such as driving an automotive camshaft from the crankshaft.</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Very efficient.  More $ than other types of belts.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GB"/>
              <a:t>DEPT MECH ENGG                              COLLEGE OF ENGG ADOOR</a:t>
            </a:r>
          </a:p>
        </p:txBody>
      </p:sp>
      <p:sp>
        <p:nvSpPr>
          <p:cNvPr id="5" name="Slide Number Placeholder 4"/>
          <p:cNvSpPr>
            <a:spLocks noGrp="1"/>
          </p:cNvSpPr>
          <p:nvPr>
            <p:ph type="sldNum" sz="quarter" idx="12"/>
          </p:nvPr>
        </p:nvSpPr>
        <p:spPr/>
        <p:txBody>
          <a:bodyPr/>
          <a:lstStyle/>
          <a:p>
            <a:pPr>
              <a:defRPr/>
            </a:pPr>
            <a:fld id="{1462F925-105F-4F72-8093-C6D158B3F4F8}" type="slidenum">
              <a:rPr lang="en-GB"/>
              <a:pPr>
                <a:defRPr/>
              </a:pPr>
              <a:t>155</a:t>
            </a:fld>
            <a:endParaRPr lang="en-GB"/>
          </a:p>
        </p:txBody>
      </p:sp>
      <p:sp>
        <p:nvSpPr>
          <p:cNvPr id="16179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Timing Belts</a:t>
            </a:r>
          </a:p>
        </p:txBody>
      </p:sp>
      <p:pic>
        <p:nvPicPr>
          <p:cNvPr id="160773" name="Picture 2"/>
          <p:cNvPicPr>
            <a:picLocks noChangeAspect="1" noChangeArrowheads="1"/>
          </p:cNvPicPr>
          <p:nvPr/>
        </p:nvPicPr>
        <p:blipFill>
          <a:blip r:embed="rId4" cstate="print"/>
          <a:srcRect/>
          <a:stretch>
            <a:fillRect/>
          </a:stretch>
        </p:blipFill>
        <p:spPr bwMode="auto">
          <a:xfrm>
            <a:off x="1144588" y="1752600"/>
            <a:ext cx="6853237" cy="43910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52D211EC-6DAA-490F-B093-8243FE323C95}" type="slidenum">
              <a:rPr lang="en-GB"/>
              <a:pPr>
                <a:defRPr/>
              </a:pPr>
              <a:t>156</a:t>
            </a:fld>
            <a:endParaRPr lang="en-GB"/>
          </a:p>
        </p:txBody>
      </p:sp>
      <p:sp>
        <p:nvSpPr>
          <p:cNvPr id="16281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Flat, Round, and V Belts</a:t>
            </a:r>
          </a:p>
        </p:txBody>
      </p:sp>
      <p:sp>
        <p:nvSpPr>
          <p:cNvPr id="161797" name="Rectangle 2"/>
          <p:cNvSpPr>
            <a:spLocks noGrp="1" noChangeArrowheads="1"/>
          </p:cNvSpPr>
          <p:nvPr>
            <p:ph type="body" idx="4294967295"/>
          </p:nvPr>
        </p:nvSpPr>
        <p:spPr>
          <a:xfrm>
            <a:off x="457200" y="1600200"/>
            <a:ext cx="822960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Flat and round belts work very well.  Flat belts must work under higher tension than V belts to transmit the same torque as V belts.  Therefore they require more rigid shafts, larger bearings, and so on.</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V belts create greater friction by wedging into the groove on the pulley or </a:t>
            </a:r>
            <a:r>
              <a:rPr lang="en-GB" sz="2800" i="1" smtClean="0"/>
              <a:t>sheave</a:t>
            </a:r>
            <a:r>
              <a:rPr lang="en-GB" sz="2800" smtClean="0"/>
              <a:t>.  This greater friction = great torque capacity.</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GB"/>
              <a:t>DEPT MECH ENGG                              COLLEGE OF ENGG ADOOR</a:t>
            </a:r>
          </a:p>
        </p:txBody>
      </p:sp>
      <p:sp>
        <p:nvSpPr>
          <p:cNvPr id="6" name="Slide Number Placeholder 4"/>
          <p:cNvSpPr>
            <a:spLocks noGrp="1"/>
          </p:cNvSpPr>
          <p:nvPr>
            <p:ph type="sldNum" sz="quarter" idx="12"/>
          </p:nvPr>
        </p:nvSpPr>
        <p:spPr/>
        <p:txBody>
          <a:bodyPr/>
          <a:lstStyle/>
          <a:p>
            <a:pPr>
              <a:defRPr/>
            </a:pPr>
            <a:fld id="{84C45443-A0E8-45DA-8D86-45DE957D14F5}" type="slidenum">
              <a:rPr lang="en-GB"/>
              <a:pPr>
                <a:defRPr/>
              </a:pPr>
              <a:t>157</a:t>
            </a:fld>
            <a:endParaRPr lang="en-GB"/>
          </a:p>
        </p:txBody>
      </p:sp>
      <p:sp>
        <p:nvSpPr>
          <p:cNvPr id="16384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 Belt &amp; Sheave </a:t>
            </a:r>
            <a:br>
              <a:rPr lang="en-GB" smtClean="0"/>
            </a:br>
            <a:r>
              <a:rPr lang="en-GB" smtClean="0"/>
              <a:t>Cross Section</a:t>
            </a:r>
          </a:p>
        </p:txBody>
      </p:sp>
      <p:pic>
        <p:nvPicPr>
          <p:cNvPr id="162821" name="Picture 2"/>
          <p:cNvPicPr>
            <a:picLocks noChangeAspect="1" noChangeArrowheads="1"/>
          </p:cNvPicPr>
          <p:nvPr/>
        </p:nvPicPr>
        <p:blipFill>
          <a:blip r:embed="rId4" cstate="print"/>
          <a:srcRect/>
          <a:stretch>
            <a:fillRect/>
          </a:stretch>
        </p:blipFill>
        <p:spPr bwMode="auto">
          <a:xfrm>
            <a:off x="533400" y="1752600"/>
            <a:ext cx="5349875" cy="4338638"/>
          </a:xfrm>
          <a:prstGeom prst="rect">
            <a:avLst/>
          </a:prstGeom>
          <a:noFill/>
          <a:ln w="9525">
            <a:noFill/>
            <a:round/>
            <a:headEnd/>
            <a:tailEnd/>
          </a:ln>
        </p:spPr>
      </p:pic>
      <p:sp>
        <p:nvSpPr>
          <p:cNvPr id="162822" name="Text Box 3"/>
          <p:cNvSpPr txBox="1">
            <a:spLocks noChangeArrowheads="1"/>
          </p:cNvSpPr>
          <p:nvPr/>
        </p:nvSpPr>
        <p:spPr bwMode="auto">
          <a:xfrm>
            <a:off x="6172200" y="4038600"/>
            <a:ext cx="2667000" cy="1920875"/>
          </a:xfrm>
          <a:prstGeom prst="rect">
            <a:avLst/>
          </a:prstGeom>
          <a:noFill/>
          <a:ln w="9525">
            <a:noFill/>
            <a:round/>
            <a:headEnd/>
            <a:tailEnd/>
          </a:ln>
        </p:spPr>
        <p:txBody>
          <a:bodyPr lIns="90000" tIns="46800" rIns="90000" bIns="46800">
            <a:spAutoFit/>
          </a:bodyPr>
          <a:lstStyle/>
          <a:p>
            <a:pPr>
              <a:spcBef>
                <a:spcPts val="1875"/>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0">
                <a:solidFill>
                  <a:srgbClr val="FFFFFF"/>
                </a:solidFill>
                <a:latin typeface="Times New Roman" pitchFamily="16" charset="0"/>
              </a:rPr>
              <a:t>The included angle 2</a:t>
            </a:r>
            <a:r>
              <a:rPr lang="en-GB" sz="3000">
                <a:solidFill>
                  <a:srgbClr val="FFFFFF"/>
                </a:solidFill>
                <a:latin typeface="Symbol" pitchFamily="16" charset="2"/>
              </a:rPr>
              <a:t></a:t>
            </a:r>
            <a:r>
              <a:rPr lang="en-GB" sz="3000">
                <a:solidFill>
                  <a:srgbClr val="FFFFFF"/>
                </a:solidFill>
                <a:latin typeface="Times New Roman" pitchFamily="16" charset="0"/>
              </a:rPr>
              <a:t> ranges between 34</a:t>
            </a:r>
            <a:r>
              <a:rPr lang="en-GB" sz="3000" baseline="30000">
                <a:solidFill>
                  <a:srgbClr val="FFFFFF"/>
                </a:solidFill>
                <a:latin typeface="Times New Roman" pitchFamily="16" charset="0"/>
              </a:rPr>
              <a:t>o</a:t>
            </a:r>
            <a:r>
              <a:rPr lang="en-GB" sz="3000">
                <a:solidFill>
                  <a:srgbClr val="FFFFFF"/>
                </a:solidFill>
                <a:latin typeface="Times New Roman" pitchFamily="16" charset="0"/>
              </a:rPr>
              <a:t> and 40</a:t>
            </a:r>
            <a:r>
              <a:rPr lang="en-GB" sz="3000" baseline="30000">
                <a:solidFill>
                  <a:srgbClr val="FFFFFF"/>
                </a:solidFill>
                <a:latin typeface="Times New Roman" pitchFamily="16" charset="0"/>
              </a:rPr>
              <a:t>o</a:t>
            </a:r>
            <a:r>
              <a:rPr lang="en-GB" sz="3000">
                <a:solidFill>
                  <a:srgbClr val="FFFFFF"/>
                </a:solidFill>
                <a:latin typeface="Times New Roman" pitchFamily="16" charset="0"/>
              </a:rPr>
              <a:t>.</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GB"/>
              <a:t>DEPT MECH ENGG                              COLLEGE OF ENGG ADOOR</a:t>
            </a:r>
          </a:p>
        </p:txBody>
      </p:sp>
      <p:sp>
        <p:nvSpPr>
          <p:cNvPr id="5" name="Slide Number Placeholder 4"/>
          <p:cNvSpPr>
            <a:spLocks noGrp="1"/>
          </p:cNvSpPr>
          <p:nvPr>
            <p:ph type="sldNum" sz="quarter" idx="12"/>
          </p:nvPr>
        </p:nvSpPr>
        <p:spPr/>
        <p:txBody>
          <a:bodyPr/>
          <a:lstStyle/>
          <a:p>
            <a:pPr>
              <a:defRPr/>
            </a:pPr>
            <a:fld id="{58FF9CE0-7B5B-4489-8B49-237F0945427B}" type="slidenum">
              <a:rPr lang="en-GB"/>
              <a:pPr>
                <a:defRPr/>
              </a:pPr>
              <a:t>158</a:t>
            </a:fld>
            <a:endParaRPr lang="en-GB"/>
          </a:p>
        </p:txBody>
      </p:sp>
      <p:sp>
        <p:nvSpPr>
          <p:cNvPr id="16486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 Belt Cross Sections (U.S.)</a:t>
            </a:r>
            <a:r>
              <a:rPr lang="ar-SA" smtClean="0">
                <a:cs typeface="Arial" charset="0"/>
              </a:rPr>
              <a:t>‏</a:t>
            </a:r>
            <a:endParaRPr lang="en-GB" smtClean="0"/>
          </a:p>
        </p:txBody>
      </p:sp>
      <p:pic>
        <p:nvPicPr>
          <p:cNvPr id="163845" name="Picture 2"/>
          <p:cNvPicPr>
            <a:picLocks noChangeAspect="1" noChangeArrowheads="1"/>
          </p:cNvPicPr>
          <p:nvPr/>
        </p:nvPicPr>
        <p:blipFill>
          <a:blip r:embed="rId4" cstate="print"/>
          <a:srcRect/>
          <a:stretch>
            <a:fillRect/>
          </a:stretch>
        </p:blipFill>
        <p:spPr bwMode="auto">
          <a:xfrm>
            <a:off x="1085850" y="1828800"/>
            <a:ext cx="6972300" cy="42148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F92A48E6-C1A2-4778-8B77-8C4FABF4624D}" type="slidenum">
              <a:rPr lang="en-GB"/>
              <a:pPr>
                <a:defRPr/>
              </a:pPr>
              <a:t>159</a:t>
            </a:fld>
            <a:endParaRPr lang="en-GB"/>
          </a:p>
        </p:txBody>
      </p:sp>
      <p:sp>
        <p:nvSpPr>
          <p:cNvPr id="16588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Flat Belts vs. V Belts</a:t>
            </a:r>
          </a:p>
        </p:txBody>
      </p:sp>
      <p:sp>
        <p:nvSpPr>
          <p:cNvPr id="164869" name="Rectangle 2"/>
          <p:cNvSpPr>
            <a:spLocks noGrp="1" noChangeArrowheads="1"/>
          </p:cNvSpPr>
          <p:nvPr>
            <p:ph type="body" idx="4294967295"/>
          </p:nvPr>
        </p:nvSpPr>
        <p:spPr>
          <a:xfrm>
            <a:off x="685800" y="1751013"/>
            <a:ext cx="8001000" cy="4314825"/>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Flat belt drives can have an efficiency close to 98%, about the same as a gear drive.</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V belt drive efficiency varies between 70% and 96%, but they can transmit more power for a similar size.  (Think of the wedged belt having to come un-wedged.)</a:t>
            </a:r>
            <a:r>
              <a:rPr lang="ar-SA" sz="2800" smtClean="0">
                <a:cs typeface="Arial" charset="0"/>
              </a:rPr>
              <a:t>‏</a:t>
            </a:r>
            <a:endParaRPr lang="en-GB" sz="2800" smtClean="0"/>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In low power applications (most industrial uses), the cheaper installed cost wins vs. their greater efficiency: V belts are very common.</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1"/>
          </p:nvPr>
        </p:nvSpPr>
        <p:spPr/>
        <p:txBody>
          <a:bodyPr/>
          <a:lstStyle/>
          <a:p>
            <a:pPr>
              <a:defRPr/>
            </a:pPr>
            <a:r>
              <a:rPr lang="en-GB"/>
              <a:t>DEPT MECH ENGG                              COLLEGE OF ENGG ADOOR</a:t>
            </a:r>
          </a:p>
        </p:txBody>
      </p:sp>
      <p:sp>
        <p:nvSpPr>
          <p:cNvPr id="14" name="Slide Number Placeholder 5"/>
          <p:cNvSpPr>
            <a:spLocks noGrp="1"/>
          </p:cNvSpPr>
          <p:nvPr>
            <p:ph type="sldNum" sz="quarter" idx="12"/>
          </p:nvPr>
        </p:nvSpPr>
        <p:spPr/>
        <p:txBody>
          <a:bodyPr/>
          <a:lstStyle/>
          <a:p>
            <a:pPr>
              <a:defRPr/>
            </a:pPr>
            <a:fld id="{75F48C2C-8DC8-4D84-9201-88AC3F9D8CA6}" type="slidenum">
              <a:rPr lang="en-GB"/>
              <a:pPr>
                <a:defRPr/>
              </a:pPr>
              <a:t>16</a:t>
            </a:fld>
            <a:endParaRPr lang="en-GB"/>
          </a:p>
        </p:txBody>
      </p:sp>
      <p:sp>
        <p:nvSpPr>
          <p:cNvPr id="1945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800" smtClean="0"/>
              <a:t>Clutch </a:t>
            </a:r>
            <a:br>
              <a:rPr lang="en-GB" sz="2800" smtClean="0"/>
            </a:br>
            <a:r>
              <a:rPr lang="en-GB" sz="2800" smtClean="0"/>
              <a:t>construction</a:t>
            </a:r>
          </a:p>
        </p:txBody>
      </p:sp>
      <p:pic>
        <p:nvPicPr>
          <p:cNvPr id="22533" name="Picture 2"/>
          <p:cNvPicPr>
            <a:picLocks noChangeAspect="1" noChangeArrowheads="1"/>
          </p:cNvPicPr>
          <p:nvPr/>
        </p:nvPicPr>
        <p:blipFill>
          <a:blip r:embed="rId4" cstate="print"/>
          <a:srcRect/>
          <a:stretch>
            <a:fillRect/>
          </a:stretch>
        </p:blipFill>
        <p:spPr bwMode="auto">
          <a:xfrm>
            <a:off x="1143000" y="1843088"/>
            <a:ext cx="7239000" cy="4248150"/>
          </a:xfrm>
          <a:prstGeom prst="rect">
            <a:avLst/>
          </a:prstGeom>
          <a:noFill/>
          <a:ln w="9525">
            <a:noFill/>
            <a:round/>
            <a:headEnd/>
            <a:tailEnd/>
          </a:ln>
        </p:spPr>
      </p:pic>
      <p:pic>
        <p:nvPicPr>
          <p:cNvPr id="22534" name="Picture 3"/>
          <p:cNvPicPr>
            <a:picLocks noChangeAspect="1" noChangeArrowheads="1"/>
          </p:cNvPicPr>
          <p:nvPr/>
        </p:nvPicPr>
        <p:blipFill>
          <a:blip r:embed="rId5" cstate="print"/>
          <a:srcRect/>
          <a:stretch>
            <a:fillRect/>
          </a:stretch>
        </p:blipFill>
        <p:spPr bwMode="auto">
          <a:xfrm>
            <a:off x="7543800" y="381000"/>
            <a:ext cx="1279525" cy="1200150"/>
          </a:xfrm>
          <a:prstGeom prst="rect">
            <a:avLst/>
          </a:prstGeom>
          <a:noFill/>
          <a:ln w="9525">
            <a:noFill/>
            <a:round/>
            <a:headEnd/>
            <a:tailEnd/>
          </a:ln>
        </p:spPr>
      </p:pic>
      <p:sp>
        <p:nvSpPr>
          <p:cNvPr id="19460" name="Text Box 4"/>
          <p:cNvSpPr txBox="1">
            <a:spLocks noChangeArrowheads="1"/>
          </p:cNvSpPr>
          <p:nvPr/>
        </p:nvSpPr>
        <p:spPr bwMode="auto">
          <a:xfrm>
            <a:off x="814388" y="4654550"/>
            <a:ext cx="1935162" cy="3984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Bolted to Crank</a:t>
            </a:r>
          </a:p>
        </p:txBody>
      </p:sp>
      <p:sp>
        <p:nvSpPr>
          <p:cNvPr id="19461" name="Text Box 5"/>
          <p:cNvSpPr txBox="1">
            <a:spLocks noChangeArrowheads="1"/>
          </p:cNvSpPr>
          <p:nvPr/>
        </p:nvSpPr>
        <p:spPr bwMode="auto">
          <a:xfrm>
            <a:off x="4646613" y="2063750"/>
            <a:ext cx="4286250" cy="7032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(friction disk) splined to transmission</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Input shaft</a:t>
            </a:r>
          </a:p>
        </p:txBody>
      </p:sp>
      <p:sp>
        <p:nvSpPr>
          <p:cNvPr id="19462" name="Text Box 6"/>
          <p:cNvSpPr txBox="1">
            <a:spLocks noChangeArrowheads="1"/>
          </p:cNvSpPr>
          <p:nvPr/>
        </p:nvSpPr>
        <p:spPr bwMode="auto">
          <a:xfrm>
            <a:off x="6707188" y="3048000"/>
            <a:ext cx="2389187" cy="13128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(throw-out bearing</a:t>
            </a:r>
          </a:p>
          <a:p>
            <a:pPr>
              <a:buClr>
                <a:srgbClr val="808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i="1">
                <a:solidFill>
                  <a:srgbClr val="808000"/>
                </a:solidFill>
                <a:latin typeface="Tahoma" pitchFamily="32" charset="0"/>
              </a:rPr>
              <a:t>T/O bearing</a:t>
            </a:r>
            <a:r>
              <a:rPr lang="en-GB" sz="2000">
                <a:solidFill>
                  <a:srgbClr val="00FFCC"/>
                </a:solidFill>
                <a:latin typeface="Tahoma" pitchFamily="32" charset="0"/>
              </a:rPr>
              <a:t>) allows</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to push on rotating</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clutch fingers</a:t>
            </a:r>
          </a:p>
        </p:txBody>
      </p:sp>
      <p:sp>
        <p:nvSpPr>
          <p:cNvPr id="19463" name="Text Box 7"/>
          <p:cNvSpPr txBox="1">
            <a:spLocks noChangeArrowheads="1"/>
          </p:cNvSpPr>
          <p:nvPr/>
        </p:nvSpPr>
        <p:spPr bwMode="auto">
          <a:xfrm>
            <a:off x="815975" y="5486400"/>
            <a:ext cx="3392488" cy="13128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Bolted to flywheel - Applies </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the spring force to clamp the</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friction disk to the flywheel</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a:solidFill>
                <a:srgbClr val="00FFCC"/>
              </a:solidFill>
              <a:latin typeface="Tahoma" pitchFamily="32" charset="0"/>
            </a:endParaRPr>
          </a:p>
        </p:txBody>
      </p:sp>
      <p:sp>
        <p:nvSpPr>
          <p:cNvPr id="19464" name="Text Box 8"/>
          <p:cNvSpPr txBox="1">
            <a:spLocks noChangeArrowheads="1"/>
          </p:cNvSpPr>
          <p:nvPr/>
        </p:nvSpPr>
        <p:spPr bwMode="auto">
          <a:xfrm>
            <a:off x="6227763" y="5873750"/>
            <a:ext cx="2713037" cy="10080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(clutch fork) pushes</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T/O bearing to release</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rotating clutch</a:t>
            </a:r>
          </a:p>
        </p:txBody>
      </p:sp>
      <p:sp>
        <p:nvSpPr>
          <p:cNvPr id="19465" name="Oval 9"/>
          <p:cNvSpPr>
            <a:spLocks noChangeArrowheads="1"/>
          </p:cNvSpPr>
          <p:nvPr/>
        </p:nvSpPr>
        <p:spPr bwMode="auto">
          <a:xfrm>
            <a:off x="2133600" y="2971800"/>
            <a:ext cx="152400" cy="152400"/>
          </a:xfrm>
          <a:prstGeom prst="ellipse">
            <a:avLst/>
          </a:prstGeom>
          <a:noFill/>
          <a:ln w="57240">
            <a:solidFill>
              <a:srgbClr val="808000"/>
            </a:solidFill>
            <a:miter lim="800000"/>
            <a:headEnd/>
            <a:tailEnd/>
          </a:ln>
        </p:spPr>
        <p:txBody>
          <a:bodyPr wrap="none" anchor="ctr"/>
          <a:lstStyle/>
          <a:p>
            <a:endParaRPr lang="en-IN"/>
          </a:p>
        </p:txBody>
      </p:sp>
      <p:sp>
        <p:nvSpPr>
          <p:cNvPr id="19466" name="Text Box 10"/>
          <p:cNvSpPr txBox="1">
            <a:spLocks noChangeArrowheads="1"/>
          </p:cNvSpPr>
          <p:nvPr/>
        </p:nvSpPr>
        <p:spPr bwMode="auto">
          <a:xfrm>
            <a:off x="3597275" y="609600"/>
            <a:ext cx="4044950" cy="1008063"/>
          </a:xfrm>
          <a:prstGeom prst="rect">
            <a:avLst/>
          </a:prstGeom>
          <a:noFill/>
          <a:ln w="9525">
            <a:noFill/>
            <a:round/>
            <a:headEnd/>
            <a:tailEnd/>
          </a:ln>
        </p:spPr>
        <p:txBody>
          <a:bodyPr wrap="none" lIns="90000" tIns="46800" rIns="90000" bIns="46800">
            <a:spAutoFit/>
          </a:bodyPr>
          <a:lstStyle/>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Pilot bushing or bearing in center</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of flywheel or crankshaft, supports</a:t>
            </a:r>
          </a:p>
          <a:p>
            <a:pPr>
              <a:buClr>
                <a:srgbClr val="00FF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FFCC"/>
                </a:solidFill>
                <a:latin typeface="Tahoma" pitchFamily="32" charset="0"/>
              </a:rPr>
              <a:t>the end of input shaft</a:t>
            </a:r>
          </a:p>
        </p:txBody>
      </p:sp>
      <p:sp>
        <p:nvSpPr>
          <p:cNvPr id="19467" name="Line 11"/>
          <p:cNvSpPr>
            <a:spLocks noChangeShapeType="1"/>
          </p:cNvSpPr>
          <p:nvPr/>
        </p:nvSpPr>
        <p:spPr bwMode="auto">
          <a:xfrm flipH="1">
            <a:off x="2282825" y="1600200"/>
            <a:ext cx="1454150" cy="1371600"/>
          </a:xfrm>
          <a:prstGeom prst="line">
            <a:avLst/>
          </a:prstGeom>
          <a:noFill/>
          <a:ln w="34920">
            <a:solidFill>
              <a:srgbClr val="00FFCC"/>
            </a:solidFill>
            <a:miter lim="800000"/>
            <a:headEnd/>
            <a:tailEnd type="triangle" w="med" len="med"/>
          </a:ln>
        </p:spPr>
        <p:txBody>
          <a:bodyPr/>
          <a:lstStyle/>
          <a:p>
            <a:endParaRPr lang="en-US"/>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iterate type="lt">
                                    <p:tmPct val="100000"/>
                                  </p:iterate>
                                  <p:childTnLst>
                                    <p:set>
                                      <p:cBhvr additive="repl">
                                        <p:cTn id="6" dur="1" fill="hold">
                                          <p:stCondLst>
                                            <p:cond delay="0"/>
                                          </p:stCondLst>
                                        </p:cTn>
                                        <p:tgtEl>
                                          <p:spTgt spid="19460"/>
                                        </p:tgtEl>
                                        <p:attrNameLst>
                                          <p:attrName>style.visibility</p:attrName>
                                        </p:attrNameLst>
                                      </p:cBhvr>
                                      <p:to>
                                        <p:strVal val="visible"/>
                                      </p:to>
                                    </p:set>
                                    <p:animEffect transition="in" filter="dissolve">
                                      <p:cBhvr additive="repl">
                                        <p:cTn id="7" dur="73"/>
                                        <p:tgtEl>
                                          <p:spTgt spid="19460"/>
                                        </p:tgtEl>
                                      </p:cBhvr>
                                    </p:animEffect>
                                  </p:childTnLst>
                                </p:cTn>
                              </p:par>
                            </p:childTnLst>
                          </p:cTn>
                        </p:par>
                        <p:par>
                          <p:cTn/>
                        </p:par>
                      </p:childTnLst>
                    </p:cTn>
                  </p:par>
                  <p:par>
                    <p:cTn id="9" fill="hold">
                      <p:stCondLst>
                        <p:cond delay="indefinite"/>
                      </p:stCondLst>
                      <p:childTnLst>
                        <p:par>
                          <p:cTn id="10" fill="hold">
                            <p:stCondLst>
                              <p:cond delay="0"/>
                            </p:stCondLst>
                            <p:childTnLst>
                              <p:par>
                                <p:cTn id="11" presetID="9" presetClass="entr" fill="hold" nodeType="clickEffect">
                                  <p:stCondLst>
                                    <p:cond delay="0"/>
                                  </p:stCondLst>
                                  <p:iterate type="lt">
                                    <p:tmPct val="100000"/>
                                  </p:iterate>
                                  <p:childTnLst>
                                    <p:set>
                                      <p:cBhvr additive="repl">
                                        <p:cTn id="12" dur="1" fill="hold">
                                          <p:stCondLst>
                                            <p:cond delay="0"/>
                                          </p:stCondLst>
                                        </p:cTn>
                                        <p:tgtEl>
                                          <p:spTgt spid="19461"/>
                                        </p:tgtEl>
                                        <p:attrNameLst>
                                          <p:attrName>style.visibility</p:attrName>
                                        </p:attrNameLst>
                                      </p:cBhvr>
                                      <p:to>
                                        <p:strVal val="visible"/>
                                      </p:to>
                                    </p:set>
                                    <p:animEffect transition="in" filter="dissolve">
                                      <p:cBhvr additive="repl">
                                        <p:cTn id="13" dur="73"/>
                                        <p:tgtEl>
                                          <p:spTgt spid="19461"/>
                                        </p:tgtEl>
                                      </p:cBhvr>
                                    </p:animEffect>
                                  </p:childTnLst>
                                </p:cTn>
                              </p:par>
                            </p:childTnLst>
                          </p:cTn>
                        </p:par>
                        <p:par>
                          <p:cTn/>
                        </p:par>
                      </p:childTnLst>
                    </p:cTn>
                  </p:par>
                  <p:par>
                    <p:cTn id="15" fill="hold">
                      <p:stCondLst>
                        <p:cond delay="indefinite"/>
                      </p:stCondLst>
                      <p:childTnLst>
                        <p:par>
                          <p:cTn id="16" fill="hold">
                            <p:stCondLst>
                              <p:cond delay="0"/>
                            </p:stCondLst>
                            <p:childTnLst>
                              <p:par>
                                <p:cTn id="17" presetID="9" presetClass="entr" fill="hold" nodeType="clickEffect">
                                  <p:stCondLst>
                                    <p:cond delay="0"/>
                                  </p:stCondLst>
                                  <p:iterate type="lt">
                                    <p:tmPct val="100000"/>
                                  </p:iterate>
                                  <p:childTnLst>
                                    <p:set>
                                      <p:cBhvr additive="repl">
                                        <p:cTn id="18" dur="1" fill="hold">
                                          <p:stCondLst>
                                            <p:cond delay="0"/>
                                          </p:stCondLst>
                                        </p:cTn>
                                        <p:tgtEl>
                                          <p:spTgt spid="19462"/>
                                        </p:tgtEl>
                                        <p:attrNameLst>
                                          <p:attrName>style.visibility</p:attrName>
                                        </p:attrNameLst>
                                      </p:cBhvr>
                                      <p:to>
                                        <p:strVal val="visible"/>
                                      </p:to>
                                    </p:set>
                                    <p:animEffect transition="in" filter="dissolve">
                                      <p:cBhvr additive="repl">
                                        <p:cTn id="19" dur="73"/>
                                        <p:tgtEl>
                                          <p:spTgt spid="19462"/>
                                        </p:tgtEl>
                                      </p:cBhvr>
                                    </p:animEffect>
                                  </p:childTnLst>
                                </p:cTn>
                              </p:par>
                            </p:childTnLst>
                          </p:cTn>
                        </p:par>
                        <p:par>
                          <p:cTn/>
                        </p:par>
                      </p:childTnLst>
                    </p:cTn>
                  </p:par>
                  <p:par>
                    <p:cTn id="21" fill="hold">
                      <p:stCondLst>
                        <p:cond delay="indefinite"/>
                      </p:stCondLst>
                      <p:childTnLst>
                        <p:par>
                          <p:cTn id="22" fill="hold">
                            <p:stCondLst>
                              <p:cond delay="0"/>
                            </p:stCondLst>
                            <p:childTnLst>
                              <p:par>
                                <p:cTn id="23" presetID="9" presetClass="entr" fill="hold" nodeType="clickEffect">
                                  <p:stCondLst>
                                    <p:cond delay="0"/>
                                  </p:stCondLst>
                                  <p:iterate type="lt">
                                    <p:tmPct val="100000"/>
                                  </p:iterate>
                                  <p:childTnLst>
                                    <p:set>
                                      <p:cBhvr additive="repl">
                                        <p:cTn id="24" dur="1" fill="hold">
                                          <p:stCondLst>
                                            <p:cond delay="0"/>
                                          </p:stCondLst>
                                        </p:cTn>
                                        <p:tgtEl>
                                          <p:spTgt spid="19463"/>
                                        </p:tgtEl>
                                        <p:attrNameLst>
                                          <p:attrName>style.visibility</p:attrName>
                                        </p:attrNameLst>
                                      </p:cBhvr>
                                      <p:to>
                                        <p:strVal val="visible"/>
                                      </p:to>
                                    </p:set>
                                    <p:animEffect transition="in" filter="dissolve">
                                      <p:cBhvr additive="repl">
                                        <p:cTn id="25" dur="73"/>
                                        <p:tgtEl>
                                          <p:spTgt spid="19463"/>
                                        </p:tgtEl>
                                      </p:cBhvr>
                                    </p:animEffect>
                                  </p:childTnLst>
                                </p:cTn>
                              </p:par>
                            </p:childTnLst>
                          </p:cTn>
                        </p:par>
                        <p:par>
                          <p:cTn/>
                        </p:par>
                      </p:childTnLst>
                    </p:cTn>
                  </p:par>
                  <p:par>
                    <p:cTn id="27" fill="hold">
                      <p:stCondLst>
                        <p:cond delay="indefinite"/>
                      </p:stCondLst>
                      <p:childTnLst>
                        <p:par>
                          <p:cTn id="28" fill="hold">
                            <p:stCondLst>
                              <p:cond delay="0"/>
                            </p:stCondLst>
                            <p:childTnLst>
                              <p:par>
                                <p:cTn id="29" presetID="9" presetClass="entr" fill="hold" nodeType="clickEffect">
                                  <p:stCondLst>
                                    <p:cond delay="0"/>
                                  </p:stCondLst>
                                  <p:iterate type="lt">
                                    <p:tmPct val="100000"/>
                                  </p:iterate>
                                  <p:childTnLst>
                                    <p:set>
                                      <p:cBhvr additive="repl">
                                        <p:cTn id="30" dur="1" fill="hold">
                                          <p:stCondLst>
                                            <p:cond delay="0"/>
                                          </p:stCondLst>
                                        </p:cTn>
                                        <p:tgtEl>
                                          <p:spTgt spid="19464"/>
                                        </p:tgtEl>
                                        <p:attrNameLst>
                                          <p:attrName>style.visibility</p:attrName>
                                        </p:attrNameLst>
                                      </p:cBhvr>
                                      <p:to>
                                        <p:strVal val="visible"/>
                                      </p:to>
                                    </p:set>
                                    <p:animEffect transition="in" filter="dissolve">
                                      <p:cBhvr additive="repl">
                                        <p:cTn id="31" dur="73"/>
                                        <p:tgtEl>
                                          <p:spTgt spid="19464"/>
                                        </p:tgtEl>
                                      </p:cBhvr>
                                    </p:animEffect>
                                  </p:childTnLst>
                                </p:cTn>
                              </p:par>
                            </p:childTnLst>
                          </p:cTn>
                        </p:par>
                        <p:par>
                          <p:cTn/>
                        </p:par>
                      </p:childTnLst>
                    </p:cTn>
                  </p:par>
                  <p:par>
                    <p:cTn id="33" fill="hold">
                      <p:stCondLst>
                        <p:cond delay="indefinite"/>
                      </p:stCondLst>
                      <p:childTnLst>
                        <p:par>
                          <p:cTn id="34" fill="hold">
                            <p:stCondLst>
                              <p:cond delay="0"/>
                            </p:stCondLst>
                            <p:childTnLst>
                              <p:par>
                                <p:cTn id="35" presetID="23" presetClass="entr" presetSubtype="36" fill="hold" grpId="0" nodeType="clickEffect">
                                  <p:stCondLst>
                                    <p:cond delay="0"/>
                                  </p:stCondLst>
                                  <p:childTnLst>
                                    <p:set>
                                      <p:cBhvr additive="repl">
                                        <p:cTn id="36" dur="1" fill="hold">
                                          <p:stCondLst>
                                            <p:cond delay="0"/>
                                          </p:stCondLst>
                                        </p:cTn>
                                        <p:tgtEl>
                                          <p:spTgt spid="19465"/>
                                        </p:tgtEl>
                                        <p:attrNameLst>
                                          <p:attrName>style.visibility</p:attrName>
                                        </p:attrNameLst>
                                      </p:cBhvr>
                                      <p:to>
                                        <p:strVal val="visible"/>
                                      </p:to>
                                    </p:set>
                                    <p:anim calcmode="lin" valueType="num">
                                      <p:cBhvr additive="repl">
                                        <p:cTn id="37" dur="500" fill="hold"/>
                                        <p:tgtEl>
                                          <p:spTgt spid="19465"/>
                                        </p:tgtEl>
                                        <p:attrNameLst>
                                          <p:attrName>ppt_w</p:attrName>
                                        </p:attrNameLst>
                                      </p:cBhvr>
                                      <p:tavLst>
                                        <p:tav tm="100000">
                                          <p:val>
                                            <p:strVal val="(6*min(ma#ppt_x(#ppt_w*#ppt_h,.3),1)-7.4)/-.7*#ppt_w"/>
                                          </p:val>
                                        </p:tav>
                                        <p:tav>
                                          <p:val>
                                            <p:strVal val="#ppt_w"/>
                                          </p:val>
                                        </p:tav>
                                      </p:tavLst>
                                    </p:anim>
                                    <p:anim calcmode="lin" valueType="num">
                                      <p:cBhvr additive="repl">
                                        <p:cTn id="38" dur="500" fill="hold"/>
                                        <p:tgtEl>
                                          <p:spTgt spid="19465"/>
                                        </p:tgtEl>
                                        <p:attrNameLst>
                                          <p:attrName>ppt_h</p:attrName>
                                        </p:attrNameLst>
                                      </p:cBhvr>
                                      <p:tavLst>
                                        <p:tav tm="100000">
                                          <p:val>
                                            <p:strVal val="(6*min(ma#ppt_x(#ppt_w*#ppt_h,.3),1)-7.4)/-.7*#ppt_h"/>
                                          </p:val>
                                        </p:tav>
                                        <p:tav>
                                          <p:val>
                                            <p:strVal val="#ppt_h"/>
                                          </p:val>
                                        </p:tav>
                                      </p:tavLst>
                                    </p:anim>
                                    <p:anim calcmode="lin" valueType="num">
                                      <p:cBhvr additive="repl">
                                        <p:cTn id="39" dur="500" fill="hold"/>
                                        <p:tgtEl>
                                          <p:spTgt spid="19465"/>
                                        </p:tgtEl>
                                        <p:attrNameLst>
                                          <p:attrName>ppt_x</p:attrName>
                                        </p:attrNameLst>
                                      </p:cBhvr>
                                      <p:tavLst>
                                        <p:tav tm="100000">
                                          <p:val>
                                            <p:fltVal val="0.5"/>
                                          </p:val>
                                        </p:tav>
                                        <p:tav>
                                          <p:val>
                                            <p:strVal val="#ppt_x"/>
                                          </p:val>
                                        </p:tav>
                                      </p:tavLst>
                                    </p:anim>
                                    <p:anim calcmode="lin" valueType="num">
                                      <p:cBhvr additive="repl">
                                        <p:cTn id="40" dur="500" fill="hold"/>
                                        <p:tgtEl>
                                          <p:spTgt spid="19465"/>
                                        </p:tgtEl>
                                        <p:attrNameLst>
                                          <p:attrName>ppt_y</p:attrName>
                                        </p:attrNameLst>
                                      </p:cBhvr>
                                      <p:tavLst>
                                        <p:tav tm="100000">
                                          <p:val>
                                            <p:strVal val="1+(6*min(ma#ppt_x(#ppt_w*#ppt_h,.3),1)-7.4)/-.7*#ppt_h/2"/>
                                          </p:val>
                                        </p:tav>
                                        <p:tav>
                                          <p:val>
                                            <p:strVal val="#ppt_y"/>
                                          </p:val>
                                        </p:tav>
                                      </p:tavLst>
                                    </p:anim>
                                  </p:childTnLst>
                                </p:cTn>
                              </p:par>
                            </p:childTnLst>
                          </p:cTn>
                        </p:par>
                        <p:par>
                          <p:cTn id="41" fill="hold">
                            <p:stCondLst>
                              <p:cond delay="500"/>
                            </p:stCondLst>
                            <p:childTnLst>
                              <p:par>
                                <p:cTn id="42" presetID="2" presetClass="entr" presetSubtype="3" fill="hold" grpId="0" nodeType="afterEffect">
                                  <p:stCondLst>
                                    <p:cond delay="0"/>
                                  </p:stCondLst>
                                  <p:childTnLst>
                                    <p:set>
                                      <p:cBhvr additive="repl">
                                        <p:cTn id="43" dur="1" fill="hold">
                                          <p:stCondLst>
                                            <p:cond delay="0"/>
                                          </p:stCondLst>
                                        </p:cTn>
                                        <p:tgtEl>
                                          <p:spTgt spid="19467"/>
                                        </p:tgtEl>
                                        <p:attrNameLst>
                                          <p:attrName>style.visibility</p:attrName>
                                        </p:attrNameLst>
                                      </p:cBhvr>
                                      <p:to>
                                        <p:strVal val="visible"/>
                                      </p:to>
                                    </p:set>
                                    <p:anim calcmode="lin" valueType="num">
                                      <p:cBhvr additive="repl">
                                        <p:cTn id="44" dur="500" fill="hold"/>
                                        <p:tgtEl>
                                          <p:spTgt spid="19467"/>
                                        </p:tgtEl>
                                        <p:attrNameLst>
                                          <p:attrName>ppt_x</p:attrName>
                                        </p:attrNameLst>
                                      </p:cBhvr>
                                      <p:tavLst>
                                        <p:tav tm="100000">
                                          <p:val>
                                            <p:strVal val="1+#ppt_w/2"/>
                                          </p:val>
                                        </p:tav>
                                        <p:tav>
                                          <p:val>
                                            <p:strVal val="#ppt_x"/>
                                          </p:val>
                                        </p:tav>
                                      </p:tavLst>
                                    </p:anim>
                                    <p:anim calcmode="lin" valueType="num">
                                      <p:cBhvr additive="repl">
                                        <p:cTn id="45" dur="500" fill="hold"/>
                                        <p:tgtEl>
                                          <p:spTgt spid="19467"/>
                                        </p:tgtEl>
                                        <p:attrNameLst>
                                          <p:attrName>ppt_y</p:attrName>
                                        </p:attrNameLst>
                                      </p:cBhvr>
                                      <p:tavLst>
                                        <p:tav tm="100000">
                                          <p:val>
                                            <p:strVal val="0-#ppt_h/2"/>
                                          </p:val>
                                        </p:tav>
                                        <p:tav>
                                          <p:val>
                                            <p:strVal val="#ppt_y"/>
                                          </p:val>
                                        </p:tav>
                                      </p:tavLst>
                                    </p:anim>
                                  </p:childTnLst>
                                </p:cTn>
                              </p:par>
                            </p:childTnLst>
                          </p:cTn>
                        </p:par>
                        <p:par>
                          <p:cTn id="46" fill="hold">
                            <p:stCondLst>
                              <p:cond delay="2000"/>
                            </p:stCondLst>
                            <p:childTnLst>
                              <p:par>
                                <p:cTn id="47" presetID="9" presetClass="entr" fill="hold" nodeType="afterEffect">
                                  <p:stCondLst>
                                    <p:cond delay="0"/>
                                  </p:stCondLst>
                                  <p:iterate type="lt">
                                    <p:tmPct val="100000"/>
                                  </p:iterate>
                                  <p:childTnLst>
                                    <p:set>
                                      <p:cBhvr additive="repl">
                                        <p:cTn id="48" dur="1" fill="hold">
                                          <p:stCondLst>
                                            <p:cond delay="0"/>
                                          </p:stCondLst>
                                        </p:cTn>
                                        <p:tgtEl>
                                          <p:spTgt spid="19466"/>
                                        </p:tgtEl>
                                        <p:attrNameLst>
                                          <p:attrName>style.visibility</p:attrName>
                                        </p:attrNameLst>
                                      </p:cBhvr>
                                      <p:to>
                                        <p:strVal val="visible"/>
                                      </p:to>
                                    </p:set>
                                    <p:animEffect transition="in" filter="dissolve">
                                      <p:cBhvr additive="repl">
                                        <p:cTn id="49" dur="73"/>
                                        <p:tgtEl>
                                          <p:spTgt spid="19466"/>
                                        </p:tgtEl>
                                      </p:cBhvr>
                                    </p:animEffect>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BFB97EB7-7216-4324-8EF6-BBDA38B8C16A}" type="slidenum">
              <a:rPr lang="en-GB"/>
              <a:pPr>
                <a:defRPr/>
              </a:pPr>
              <a:t>160</a:t>
            </a:fld>
            <a:endParaRPr lang="en-GB"/>
          </a:p>
        </p:txBody>
      </p:sp>
      <p:sp>
        <p:nvSpPr>
          <p:cNvPr id="1669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Flat Belt Drives</a:t>
            </a:r>
          </a:p>
        </p:txBody>
      </p:sp>
      <p:sp>
        <p:nvSpPr>
          <p:cNvPr id="165893" name="Rectangle 2"/>
          <p:cNvSpPr>
            <a:spLocks noGrp="1" noChangeArrowheads="1"/>
          </p:cNvSpPr>
          <p:nvPr>
            <p:ph type="body" idx="4294967295"/>
          </p:nvPr>
        </p:nvSpPr>
        <p:spPr>
          <a:xfrm>
            <a:off x="457200" y="1600200"/>
            <a:ext cx="7623175" cy="340995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Flat belts drives can be used for large amount of power transmission and there is no upper limit of distance between the two pulleys.</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Idler pulleys are used to guide a flat belt in various manners, but do not contribute to power transmission</a:t>
            </a:r>
            <a:r>
              <a:rPr lang="en-GB" sz="2800" smtClean="0"/>
              <a:t>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These drives are efficient at high speeds and they offer quite running.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65894" name="Picture 3"/>
          <p:cNvPicPr>
            <a:picLocks noChangeAspect="1" noChangeArrowheads="1"/>
          </p:cNvPicPr>
          <p:nvPr/>
        </p:nvPicPr>
        <p:blipFill>
          <a:blip r:embed="rId4" cstate="print"/>
          <a:srcRect/>
          <a:stretch>
            <a:fillRect/>
          </a:stretch>
        </p:blipFill>
        <p:spPr bwMode="auto">
          <a:xfrm>
            <a:off x="1828800" y="3810000"/>
            <a:ext cx="5822950" cy="23876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0E0740F-9D04-48BD-AA45-0F45E4D80B55}" type="slidenum">
              <a:rPr lang="en-GB"/>
              <a:pPr>
                <a:defRPr/>
              </a:pPr>
              <a:t>161</a:t>
            </a:fld>
            <a:endParaRPr lang="en-GB"/>
          </a:p>
        </p:txBody>
      </p:sp>
      <p:sp>
        <p:nvSpPr>
          <p:cNvPr id="16793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Materials</a:t>
            </a:r>
          </a:p>
        </p:txBody>
      </p:sp>
      <p:sp>
        <p:nvSpPr>
          <p:cNvPr id="166917" name="Rectangle 2"/>
          <p:cNvSpPr>
            <a:spLocks noGrp="1" noChangeArrowheads="1"/>
          </p:cNvSpPr>
          <p:nvPr>
            <p:ph type="body" idx="4294967295"/>
          </p:nvPr>
        </p:nvSpPr>
        <p:spPr>
          <a:xfrm>
            <a:off x="457200" y="1600200"/>
            <a:ext cx="8229600" cy="4583113"/>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belt material is chosen depending on the use and application. </a:t>
            </a:r>
            <a:r>
              <a:rPr lang="en-GB" smtClean="0">
                <a:solidFill>
                  <a:srgbClr val="FF0000"/>
                </a:solidFill>
              </a:rPr>
              <a:t>Leather oak tanned belts</a:t>
            </a:r>
            <a:r>
              <a:rPr lang="en-GB" smtClean="0"/>
              <a:t> and </a:t>
            </a:r>
            <a:r>
              <a:rPr lang="en-GB" smtClean="0">
                <a:solidFill>
                  <a:srgbClr val="FF0000"/>
                </a:solidFill>
              </a:rPr>
              <a:t>rubber belts</a:t>
            </a:r>
            <a:r>
              <a:rPr lang="en-GB" smtClean="0"/>
              <a:t> are the most commonly used but the </a:t>
            </a:r>
            <a:r>
              <a:rPr lang="en-GB" smtClean="0">
                <a:solidFill>
                  <a:srgbClr val="FF0000"/>
                </a:solidFill>
              </a:rPr>
              <a:t>plastic belts</a:t>
            </a:r>
            <a:r>
              <a:rPr lang="en-GB" smtClean="0"/>
              <a:t> have a very good strength almost twice the strength of leather belt. </a:t>
            </a:r>
            <a:r>
              <a:rPr lang="en-GB" smtClean="0">
                <a:solidFill>
                  <a:srgbClr val="FF0000"/>
                </a:solidFill>
              </a:rPr>
              <a:t>Fabric belts</a:t>
            </a:r>
            <a:r>
              <a:rPr lang="en-GB" smtClean="0"/>
              <a:t> are used for temporary or short period operations.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BD2679B3-8291-4FAB-9880-1158A6BB2F2F}" type="slidenum">
              <a:rPr lang="en-GB"/>
              <a:pPr>
                <a:defRPr/>
              </a:pPr>
              <a:t>162</a:t>
            </a:fld>
            <a:endParaRPr lang="en-GB"/>
          </a:p>
        </p:txBody>
      </p:sp>
      <p:sp>
        <p:nvSpPr>
          <p:cNvPr id="16896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Typical Belt Drive Specifications</a:t>
            </a:r>
          </a:p>
        </p:txBody>
      </p:sp>
      <p:sp>
        <p:nvSpPr>
          <p:cNvPr id="167941"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Belts are specified on the following parameters</a:t>
            </a:r>
            <a:r>
              <a:rPr lang="en-GB" smtClean="0"/>
              <a:t>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Material</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No of ply and thickness</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Maximum belt stress per unit width</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Density of the belt material</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Coefficient of friction of the belt material</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15D3BA0-3C2B-462B-8F9C-BE8C9AF0EE99}" type="slidenum">
              <a:rPr lang="en-GB"/>
              <a:pPr>
                <a:defRPr/>
              </a:pPr>
              <a:t>163</a:t>
            </a:fld>
            <a:endParaRPr lang="en-GB"/>
          </a:p>
        </p:txBody>
      </p:sp>
      <p:sp>
        <p:nvSpPr>
          <p:cNvPr id="16998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Factors</a:t>
            </a:r>
          </a:p>
        </p:txBody>
      </p:sp>
      <p:sp>
        <p:nvSpPr>
          <p:cNvPr id="168965" name="Rectangle 2"/>
          <p:cNvSpPr>
            <a:spLocks noGrp="1" noChangeArrowheads="1"/>
          </p:cNvSpPr>
          <p:nvPr>
            <p:ph type="body" idx="4294967295"/>
          </p:nvPr>
        </p:nvSpPr>
        <p:spPr>
          <a:xfrm>
            <a:off x="838200" y="2017713"/>
            <a:ext cx="8116888" cy="4114800"/>
          </a:xfrm>
        </p:spPr>
        <p:txBody>
          <a:bodyPr/>
          <a:lstStyle/>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A belt drive is designed based on the design power, which is the modified required power. The modification factor is called the service factor. The service factor depends on hours of running, type of shock load expected and nature of duty.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Hence</a:t>
            </a:r>
            <a:r>
              <a:rPr lang="en-GB" smtClean="0"/>
              <a:t>,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b="1" smtClean="0"/>
              <a:t>Design Power (P</a:t>
            </a:r>
            <a:r>
              <a:rPr lang="en-GB" sz="2000" b="1" baseline="-25000" smtClean="0"/>
              <a:t>d</a:t>
            </a:r>
            <a:r>
              <a:rPr lang="en-GB" sz="2000" b="1" smtClean="0"/>
              <a:t>) = service factor (C</a:t>
            </a:r>
            <a:r>
              <a:rPr lang="en-GB" sz="2000" b="1" baseline="-25000" smtClean="0"/>
              <a:t>s</a:t>
            </a:r>
            <a:r>
              <a:rPr lang="en-GB" sz="2000" b="1" smtClean="0"/>
              <a:t>)* Required Power (P)</a:t>
            </a:r>
            <a:r>
              <a:rPr lang="ar-SA" sz="2000" b="1" smtClean="0">
                <a:cs typeface="Arial" charset="0"/>
              </a:rPr>
              <a:t>‏</a:t>
            </a:r>
            <a:endParaRPr lang="en-GB" sz="2000" b="1"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b="1" smtClean="0"/>
              <a:t>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C</a:t>
            </a:r>
            <a:r>
              <a:rPr lang="en-GB" sz="2000" baseline="-25000" smtClean="0"/>
              <a:t>s</a:t>
            </a:r>
            <a:r>
              <a:rPr lang="en-GB" sz="2000" smtClean="0"/>
              <a:t> = 1.1 to 1.8 for light to heavy shock.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b="1"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b="1"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8C862BD-A436-4B42-B786-EB2C0E8B899E}" type="slidenum">
              <a:rPr lang="en-GB"/>
              <a:pPr>
                <a:defRPr/>
              </a:pPr>
              <a:t>164</a:t>
            </a:fld>
            <a:endParaRPr lang="en-GB"/>
          </a:p>
        </p:txBody>
      </p:sp>
      <p:sp>
        <p:nvSpPr>
          <p:cNvPr id="17100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Factors</a:t>
            </a:r>
          </a:p>
        </p:txBody>
      </p:sp>
      <p:sp>
        <p:nvSpPr>
          <p:cNvPr id="169989" name="Rectangle 2"/>
          <p:cNvSpPr>
            <a:spLocks noGrp="1" noChangeArrowheads="1"/>
          </p:cNvSpPr>
          <p:nvPr>
            <p:ph type="body" idx="4294967295"/>
          </p:nvPr>
        </p:nvSpPr>
        <p:spPr>
          <a:xfrm>
            <a:off x="457200" y="1600200"/>
            <a:ext cx="8229600" cy="4495800"/>
          </a:xfrm>
        </p:spPr>
        <p:txBody>
          <a:bodyPr/>
          <a:lstStyle/>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Speed correction factor(C</a:t>
            </a:r>
            <a:r>
              <a:rPr lang="en-GB" baseline="-25000" smtClean="0"/>
              <a:t>S</a:t>
            </a:r>
            <a:r>
              <a:rPr lang="en-GB" smtClean="0"/>
              <a:t>)- </a:t>
            </a:r>
            <a:r>
              <a:rPr lang="en-GB" sz="2000" smtClean="0"/>
              <a:t>When Maximum belt stress/ unit width is given for a specified speed, a speed correction factor ( </a:t>
            </a:r>
            <a:r>
              <a:rPr lang="en-GB" sz="2000" b="1" smtClean="0"/>
              <a:t>C</a:t>
            </a:r>
            <a:r>
              <a:rPr lang="en-GB" sz="2000" b="1" baseline="-25000" smtClean="0"/>
              <a:t>S</a:t>
            </a:r>
            <a:r>
              <a:rPr lang="en-GB" sz="2000" b="1" smtClean="0"/>
              <a:t> </a:t>
            </a:r>
            <a:r>
              <a:rPr lang="en-GB" sz="2000" smtClean="0"/>
              <a:t>) is required to modify the belt stress when the drive is operating at a speed other than the specified one. </a:t>
            </a:r>
          </a:p>
          <a:p>
            <a:pPr eaLnBrk="1" hangingPunct="1">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Angle of wrap correction factor(C</a:t>
            </a:r>
            <a:r>
              <a:rPr lang="en-GB" baseline="-25000" smtClean="0"/>
              <a:t>W</a:t>
            </a:r>
            <a:r>
              <a:rPr lang="en-GB" smtClean="0"/>
              <a:t>)-</a:t>
            </a:r>
            <a:r>
              <a:rPr lang="en-GB" sz="2000" smtClean="0"/>
              <a:t>The maximum stress values are given for an angle of wrap is 180</a:t>
            </a:r>
            <a:r>
              <a:rPr lang="en-GB" sz="2000" baseline="30000" smtClean="0"/>
              <a:t>ο</a:t>
            </a:r>
            <a:r>
              <a:rPr lang="en-GB" sz="2000" smtClean="0"/>
              <a:t> for both the pulleys, ie, pulleys are of same diameter. Reduction of belt stress is to be considered for angle of wrap less than 180</a:t>
            </a:r>
            <a:r>
              <a:rPr lang="en-GB" sz="2000" baseline="30000" smtClean="0"/>
              <a:t>ο</a:t>
            </a:r>
            <a:r>
              <a:rPr lang="en-GB" sz="2000" smtClean="0"/>
              <a:t>.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CC856A3-8CBF-428A-9D32-5B0874C8557F}" type="slidenum">
              <a:rPr lang="en-GB"/>
              <a:pPr>
                <a:defRPr/>
              </a:pPr>
              <a:t>165</a:t>
            </a:fld>
            <a:endParaRPr lang="en-GB"/>
          </a:p>
        </p:txBody>
      </p:sp>
      <p:sp>
        <p:nvSpPr>
          <p:cNvPr id="17203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Factors</a:t>
            </a:r>
          </a:p>
        </p:txBody>
      </p:sp>
      <p:sp>
        <p:nvSpPr>
          <p:cNvPr id="171013" name="Rectangle 2"/>
          <p:cNvSpPr>
            <a:spLocks noGrp="1" noChangeArrowheads="1"/>
          </p:cNvSpPr>
          <p:nvPr>
            <p:ph type="body" idx="4294967295"/>
          </p:nvPr>
        </p:nvSpPr>
        <p:spPr>
          <a:xfrm>
            <a:off x="457200" y="1600200"/>
            <a:ext cx="7862888" cy="4205288"/>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From the basic equations for belt drive, it can be shown that,</a:t>
            </a:r>
            <a:r>
              <a:rPr lang="en-GB" sz="2800" smtClean="0"/>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P</a:t>
            </a:r>
            <a:r>
              <a:rPr lang="en-GB" sz="2800" baseline="-25000" smtClean="0"/>
              <a:t>d</a:t>
            </a:r>
            <a:r>
              <a:rPr lang="en-GB" sz="2800" smtClean="0"/>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where </a:t>
            </a:r>
            <a:r>
              <a:rPr lang="en-GB" sz="2800" smtClean="0">
                <a:cs typeface="Tahoma" pitchFamily="32" charset="0"/>
              </a:rPr>
              <a:t>σ’ = σ</a:t>
            </a:r>
            <a:r>
              <a:rPr lang="en-GB" sz="2800" baseline="-25000" smtClean="0">
                <a:cs typeface="Tahoma" pitchFamily="32" charset="0"/>
              </a:rPr>
              <a:t>max</a:t>
            </a:r>
            <a:r>
              <a:rPr lang="en-GB" sz="2800" smtClean="0">
                <a:cs typeface="Tahoma" pitchFamily="32" charset="0"/>
              </a:rPr>
              <a:t> C</a:t>
            </a:r>
            <a:r>
              <a:rPr lang="en-GB" sz="2800" baseline="-25000" smtClean="0">
                <a:cs typeface="Tahoma" pitchFamily="32" charset="0"/>
              </a:rPr>
              <a:t>S</a:t>
            </a:r>
            <a:r>
              <a:rPr lang="en-GB" sz="2800" smtClean="0">
                <a:cs typeface="Tahoma" pitchFamily="32" charset="0"/>
              </a:rPr>
              <a:t> C</a:t>
            </a:r>
            <a:r>
              <a:rPr lang="en-GB" sz="2800" baseline="-25000" smtClean="0">
                <a:cs typeface="Tahoma" pitchFamily="32" charset="0"/>
              </a:rPr>
              <a:t>w</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aseline="-25000" smtClean="0">
              <a:cs typeface="Tahoma" pitchFamily="32" charset="0"/>
            </a:endParaRPr>
          </a:p>
        </p:txBody>
      </p:sp>
      <p:pic>
        <p:nvPicPr>
          <p:cNvPr id="171014" name="Picture 3"/>
          <p:cNvPicPr>
            <a:picLocks noChangeAspect="1" noChangeArrowheads="1"/>
          </p:cNvPicPr>
          <p:nvPr/>
        </p:nvPicPr>
        <p:blipFill>
          <a:blip r:embed="rId4" cstate="print"/>
          <a:srcRect/>
          <a:stretch>
            <a:fillRect/>
          </a:stretch>
        </p:blipFill>
        <p:spPr bwMode="auto">
          <a:xfrm>
            <a:off x="1544638" y="2894013"/>
            <a:ext cx="3502025" cy="103028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653FFFA8-5231-41AD-B31D-407220162527}" type="slidenum">
              <a:rPr lang="en-GB"/>
              <a:pPr>
                <a:defRPr/>
              </a:pPr>
              <a:t>166</a:t>
            </a:fld>
            <a:endParaRPr lang="en-GB"/>
          </a:p>
        </p:txBody>
      </p:sp>
      <p:sp>
        <p:nvSpPr>
          <p:cNvPr id="17305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Flat Belt</a:t>
            </a:r>
          </a:p>
        </p:txBody>
      </p:sp>
      <p:sp>
        <p:nvSpPr>
          <p:cNvPr id="172037" name="Rectangle 2"/>
          <p:cNvSpPr>
            <a:spLocks noGrp="1" noChangeArrowheads="1"/>
          </p:cNvSpPr>
          <p:nvPr>
            <p:ph type="body" idx="4294967295"/>
          </p:nvPr>
        </p:nvSpPr>
        <p:spPr>
          <a:xfrm>
            <a:off x="457200" y="1600200"/>
            <a:ext cx="8229600" cy="5400675"/>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FF0000"/>
                </a:solidFill>
              </a:rPr>
              <a:t>Transmission ratio</a:t>
            </a:r>
            <a:r>
              <a:rPr lang="en-GB" sz="2000" smtClean="0"/>
              <a:t> of flat belt drives is normally limited to </a:t>
            </a:r>
            <a:r>
              <a:rPr lang="en-GB" sz="2000" smtClean="0">
                <a:solidFill>
                  <a:srgbClr val="FF0000"/>
                </a:solidFill>
              </a:rPr>
              <a:t>1:5</a:t>
            </a:r>
            <a:r>
              <a:rPr lang="en-GB" smtClean="0">
                <a:solidFill>
                  <a:srgbClr val="FF0000"/>
                </a:solidFill>
              </a:rPr>
              <a:t>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Centre distance is dependent on the available space. In the case of flat belt drives there is not much limitation of centre distance. Generally </a:t>
            </a:r>
            <a:r>
              <a:rPr lang="en-GB" sz="2000" smtClean="0">
                <a:solidFill>
                  <a:srgbClr val="FF0000"/>
                </a:solidFill>
              </a:rPr>
              <a:t>the centre distance is taken as more than twice the sum of the pulley diameters.</a:t>
            </a:r>
            <a:r>
              <a:rPr lang="en-GB" smtClean="0">
                <a:solidFill>
                  <a:srgbClr val="FF0000"/>
                </a:solidFill>
              </a:rPr>
              <a:t>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Depending on the driving and driven shaft speeds, pulley diameters are to be calculated and selected from available standard sizes.</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r>
              <a:rPr lang="en-GB" sz="2000" smtClean="0">
                <a:solidFill>
                  <a:srgbClr val="FF0000"/>
                </a:solidFill>
              </a:rPr>
              <a:t>Belt speed</a:t>
            </a:r>
            <a:r>
              <a:rPr lang="en-GB" sz="2000" smtClean="0"/>
              <a:t> is recommended to be within </a:t>
            </a:r>
            <a:r>
              <a:rPr lang="en-GB" sz="2000" smtClean="0">
                <a:solidFill>
                  <a:srgbClr val="FF0000"/>
                </a:solidFill>
              </a:rPr>
              <a:t>15-25 m/s</a:t>
            </a:r>
            <a:r>
              <a:rPr lang="en-GB" sz="2000" smtClean="0"/>
              <a:t>.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Finally, the calculated belt length is normally kept 1% short to account for correct initial tension.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6764A4D-6F3D-4432-93F1-1FA056C6860D}" type="slidenum">
              <a:rPr lang="en-GB"/>
              <a:pPr>
                <a:defRPr/>
              </a:pPr>
              <a:t>167</a:t>
            </a:fld>
            <a:endParaRPr lang="en-GB"/>
          </a:p>
        </p:txBody>
      </p:sp>
      <p:sp>
        <p:nvSpPr>
          <p:cNvPr id="1740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Nomenclature of V-Belts</a:t>
            </a:r>
          </a:p>
        </p:txBody>
      </p:sp>
      <p:pic>
        <p:nvPicPr>
          <p:cNvPr id="173061" name="Picture 2"/>
          <p:cNvPicPr>
            <a:picLocks noChangeAspect="1" noChangeArrowheads="1"/>
          </p:cNvPicPr>
          <p:nvPr/>
        </p:nvPicPr>
        <p:blipFill>
          <a:blip r:embed="rId4" cstate="print"/>
          <a:srcRect/>
          <a:stretch>
            <a:fillRect/>
          </a:stretch>
        </p:blipFill>
        <p:spPr bwMode="auto">
          <a:xfrm>
            <a:off x="576263" y="1893888"/>
            <a:ext cx="7442200" cy="408305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3AB9E6D0-56C2-4EBD-88A1-8D1E38D30EBD}" type="slidenum">
              <a:rPr lang="en-GB"/>
              <a:pPr>
                <a:defRPr/>
              </a:pPr>
              <a:t>168</a:t>
            </a:fld>
            <a:endParaRPr lang="en-GB"/>
          </a:p>
        </p:txBody>
      </p:sp>
      <p:sp>
        <p:nvSpPr>
          <p:cNvPr id="17510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Standard V-Belt Sections</a:t>
            </a:r>
          </a:p>
        </p:txBody>
      </p:sp>
      <p:sp>
        <p:nvSpPr>
          <p:cNvPr id="174085" name="Rectangle 2"/>
          <p:cNvSpPr>
            <a:spLocks noGrp="1" noChangeArrowheads="1"/>
          </p:cNvSpPr>
          <p:nvPr>
            <p:ph type="body" idx="4294967295"/>
          </p:nvPr>
        </p:nvSpPr>
        <p:spPr>
          <a:xfrm>
            <a:off x="457200" y="1600200"/>
            <a:ext cx="7945438" cy="922338"/>
          </a:xfrm>
        </p:spPr>
        <p:txBody>
          <a:bodyPr/>
          <a:lstStyle/>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The standard V-belt sections are </a:t>
            </a:r>
            <a:r>
              <a:rPr lang="en-GB" sz="1600" smtClean="0">
                <a:solidFill>
                  <a:srgbClr val="FF0000"/>
                </a:solidFill>
              </a:rPr>
              <a:t>A</a:t>
            </a:r>
            <a:r>
              <a:rPr lang="en-GB" sz="1600" smtClean="0"/>
              <a:t>,</a:t>
            </a:r>
            <a:r>
              <a:rPr lang="en-GB" sz="1600" smtClean="0">
                <a:solidFill>
                  <a:srgbClr val="FF0000"/>
                </a:solidFill>
              </a:rPr>
              <a:t> B</a:t>
            </a:r>
            <a:r>
              <a:rPr lang="en-GB" sz="1600" smtClean="0"/>
              <a:t>,</a:t>
            </a:r>
            <a:r>
              <a:rPr lang="en-GB" sz="1600" smtClean="0">
                <a:solidFill>
                  <a:srgbClr val="FF0000"/>
                </a:solidFill>
              </a:rPr>
              <a:t> C</a:t>
            </a:r>
            <a:r>
              <a:rPr lang="en-GB" sz="1600" smtClean="0"/>
              <a:t>,</a:t>
            </a:r>
            <a:r>
              <a:rPr lang="en-GB" sz="1600" smtClean="0">
                <a:solidFill>
                  <a:srgbClr val="FF0000"/>
                </a:solidFill>
              </a:rPr>
              <a:t> D </a:t>
            </a:r>
            <a:r>
              <a:rPr lang="en-GB" sz="1600" smtClean="0"/>
              <a:t>and</a:t>
            </a:r>
            <a:r>
              <a:rPr lang="en-GB" sz="1600" smtClean="0">
                <a:solidFill>
                  <a:srgbClr val="FF0000"/>
                </a:solidFill>
              </a:rPr>
              <a:t> E</a:t>
            </a:r>
            <a:r>
              <a:rPr lang="en-GB" sz="1600" smtClean="0"/>
              <a:t>.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The table below contains design parameters for all the sections of V-belt </a:t>
            </a:r>
          </a:p>
          <a:p>
            <a:pPr eaLnBrk="1" hangingPunct="1">
              <a:lnSpc>
                <a:spcPct val="80000"/>
              </a:lnSpc>
              <a:spcBef>
                <a:spcPts val="4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p:txBody>
      </p:sp>
      <p:pic>
        <p:nvPicPr>
          <p:cNvPr id="174086" name="Picture 3"/>
          <p:cNvPicPr>
            <a:picLocks noChangeAspect="1" noChangeArrowheads="1"/>
          </p:cNvPicPr>
          <p:nvPr/>
        </p:nvPicPr>
        <p:blipFill>
          <a:blip r:embed="rId4" cstate="print"/>
          <a:srcRect/>
          <a:stretch>
            <a:fillRect/>
          </a:stretch>
        </p:blipFill>
        <p:spPr bwMode="auto">
          <a:xfrm>
            <a:off x="228600" y="2819400"/>
            <a:ext cx="8683625" cy="24415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FF8A65A-CDDE-4A2D-AF31-D1FF2DBD1728}" type="slidenum">
              <a:rPr lang="en-GB"/>
              <a:pPr>
                <a:defRPr/>
              </a:pPr>
              <a:t>169</a:t>
            </a:fld>
            <a:endParaRPr lang="en-GB"/>
          </a:p>
        </p:txBody>
      </p:sp>
      <p:sp>
        <p:nvSpPr>
          <p:cNvPr id="17612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Belt Section Selection</a:t>
            </a:r>
          </a:p>
        </p:txBody>
      </p:sp>
      <p:sp>
        <p:nvSpPr>
          <p:cNvPr id="175109" name="Rectangle 2"/>
          <p:cNvSpPr>
            <a:spLocks noGrp="1" noChangeArrowheads="1"/>
          </p:cNvSpPr>
          <p:nvPr>
            <p:ph type="body" idx="4294967295"/>
          </p:nvPr>
        </p:nvSpPr>
        <p:spPr>
          <a:xfrm>
            <a:off x="457200" y="1600200"/>
            <a:ext cx="8229600" cy="4495800"/>
          </a:xfrm>
        </p:spPr>
        <p:txBody>
          <a:bodyPr/>
          <a:lstStyle/>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Belt section selection depends solely on the power transmission required, irrespective of number of belts.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If the required power transmission falls in the overlapping zone, then one has to justify the selection from the economic view point also.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In general, it is better to choose that section for which the required power transmission falls in the lower side of the given range.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Another restriction of choice of belt section arises from the view point of minimum pulley diameter.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If a belt of higher thickness (higher section) is used with a relatively smaller pulley, then the bending stress on the belt will increase, thereby shortening the belt life.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eaLnBrk="1" hangingPunct="1">
              <a:lnSpc>
                <a:spcPct val="80000"/>
              </a:lnSpc>
              <a:spcBef>
                <a:spcPts val="4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AD0B1A3A-0549-40A1-8881-1AAD7DE3CABC}" type="slidenum">
              <a:rPr lang="en-GB"/>
              <a:pPr>
                <a:defRPr/>
              </a:pPr>
              <a:t>17</a:t>
            </a:fld>
            <a:endParaRPr lang="en-GB"/>
          </a:p>
        </p:txBody>
      </p:sp>
      <p:sp>
        <p:nvSpPr>
          <p:cNvPr id="204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Clutch operation</a:t>
            </a:r>
          </a:p>
        </p:txBody>
      </p:sp>
      <p:sp>
        <p:nvSpPr>
          <p:cNvPr id="23557" name="Rectangle 2"/>
          <p:cNvSpPr>
            <a:spLocks noGrp="1" noChangeArrowheads="1"/>
          </p:cNvSpPr>
          <p:nvPr>
            <p:ph type="body" idx="4294967295"/>
          </p:nvPr>
        </p:nvSpPr>
        <p:spPr>
          <a:xfrm>
            <a:off x="685800" y="2057400"/>
            <a:ext cx="7772400" cy="4262438"/>
          </a:xfrm>
        </p:spPr>
        <p:txBody>
          <a:bodyPr/>
          <a:lstStyle/>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When the driver has pushed down the clutch pedal the clutch is released. This action forces the pressure plate to move away from the friction disc. There are now air gaps between the flywheel and the friction disc, and between the friction disc and the pressure plate. No power can be transmitted through the clutch </a:t>
            </a:r>
          </a:p>
          <a:p>
            <a:pPr algn="just" eaLnBrk="1" hangingPunct="1">
              <a:lnSpc>
                <a:spcPct val="8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When the driver releases the clutch pedal, power can flow through the clutch. Springs in the clutch force the pressure plate against the friction disc. This action clamps the friction disk tightly between the flywheel and the pressure plate. Now, the pressure plate and friction disc rotate with the flywheel.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grpSp>
        <p:nvGrpSpPr>
          <p:cNvPr id="23558" name="Group 3"/>
          <p:cNvGrpSpPr>
            <a:grpSpLocks/>
          </p:cNvGrpSpPr>
          <p:nvPr/>
        </p:nvGrpSpPr>
        <p:grpSpPr bwMode="auto">
          <a:xfrm>
            <a:off x="7086600" y="457200"/>
            <a:ext cx="1065213" cy="998538"/>
            <a:chOff x="4464" y="288"/>
            <a:chExt cx="671" cy="629"/>
          </a:xfrm>
        </p:grpSpPr>
        <p:pic>
          <p:nvPicPr>
            <p:cNvPr id="23559" name="Picture 4"/>
            <p:cNvPicPr>
              <a:picLocks noChangeAspect="1" noChangeArrowheads="1"/>
            </p:cNvPicPr>
            <p:nvPr/>
          </p:nvPicPr>
          <p:blipFill>
            <a:blip r:embed="rId4" cstate="print"/>
            <a:srcRect/>
            <a:stretch>
              <a:fillRect/>
            </a:stretch>
          </p:blipFill>
          <p:spPr bwMode="auto">
            <a:xfrm>
              <a:off x="4464" y="288"/>
              <a:ext cx="672" cy="630"/>
            </a:xfrm>
            <a:prstGeom prst="rect">
              <a:avLst/>
            </a:prstGeom>
            <a:noFill/>
            <a:ln w="9525">
              <a:noFill/>
              <a:round/>
              <a:headEnd/>
              <a:tailEnd/>
            </a:ln>
          </p:spPr>
        </p:pic>
        <p:sp>
          <p:nvSpPr>
            <p:cNvPr id="23560" name="Text Box 5"/>
            <p:cNvSpPr txBox="1">
              <a:spLocks noChangeArrowheads="1"/>
            </p:cNvSpPr>
            <p:nvPr/>
          </p:nvSpPr>
          <p:spPr bwMode="auto">
            <a:xfrm>
              <a:off x="4464"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E89B2D15-4B40-432C-88D4-0B941D05FF37}" type="slidenum">
              <a:rPr lang="en-GB"/>
              <a:pPr>
                <a:defRPr/>
              </a:pPr>
              <a:t>170</a:t>
            </a:fld>
            <a:endParaRPr lang="en-GB"/>
          </a:p>
        </p:txBody>
      </p:sp>
      <p:sp>
        <p:nvSpPr>
          <p:cNvPr id="17715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V-Belt Designation</a:t>
            </a:r>
          </a:p>
        </p:txBody>
      </p:sp>
      <p:sp>
        <p:nvSpPr>
          <p:cNvPr id="176133" name="Rectangle 2"/>
          <p:cNvSpPr>
            <a:spLocks noGrp="1" noChangeArrowheads="1"/>
          </p:cNvSpPr>
          <p:nvPr>
            <p:ph type="body" idx="4294967295"/>
          </p:nvPr>
        </p:nvSpPr>
        <p:spPr>
          <a:xfrm>
            <a:off x="915988" y="1827213"/>
            <a:ext cx="7197725" cy="641985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V-belts are designated with nominal inside length (this is easily measurable compared to pitch length).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Inside length + X=Pitch Length</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 </a:t>
            </a:r>
            <a:r>
              <a:rPr lang="en-GB" sz="2800" b="1" smtClean="0"/>
              <a:t>B- section belt</a:t>
            </a:r>
            <a:r>
              <a:rPr lang="en-GB" sz="2800" smtClean="0"/>
              <a:t> with nominal inside length of 1016 mm or 40 inches is designated as,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76134" name="Picture 3"/>
          <p:cNvPicPr>
            <a:picLocks noChangeAspect="1" noChangeArrowheads="1"/>
          </p:cNvPicPr>
          <p:nvPr/>
        </p:nvPicPr>
        <p:blipFill>
          <a:blip r:embed="rId4" cstate="print"/>
          <a:srcRect/>
          <a:stretch>
            <a:fillRect/>
          </a:stretch>
        </p:blipFill>
        <p:spPr bwMode="auto">
          <a:xfrm>
            <a:off x="2997200" y="3392488"/>
            <a:ext cx="4033838" cy="847725"/>
          </a:xfrm>
          <a:prstGeom prst="rect">
            <a:avLst/>
          </a:prstGeom>
          <a:noFill/>
          <a:ln w="9525">
            <a:noFill/>
            <a:round/>
            <a:headEnd/>
            <a:tailEnd/>
          </a:ln>
        </p:spPr>
      </p:pic>
      <p:pic>
        <p:nvPicPr>
          <p:cNvPr id="176135" name="Picture 4"/>
          <p:cNvPicPr>
            <a:picLocks noChangeAspect="1" noChangeArrowheads="1"/>
          </p:cNvPicPr>
          <p:nvPr/>
        </p:nvPicPr>
        <p:blipFill>
          <a:blip r:embed="rId5" cstate="print"/>
          <a:srcRect/>
          <a:stretch>
            <a:fillRect/>
          </a:stretch>
        </p:blipFill>
        <p:spPr bwMode="auto">
          <a:xfrm>
            <a:off x="3733800" y="5410200"/>
            <a:ext cx="3810000" cy="86836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GB"/>
              <a:t>DEPT MECH ENGG                              COLLEGE OF ENGG ADOOR</a:t>
            </a:r>
          </a:p>
        </p:txBody>
      </p:sp>
      <p:sp>
        <p:nvSpPr>
          <p:cNvPr id="7" name="Slide Number Placeholder 6"/>
          <p:cNvSpPr>
            <a:spLocks noGrp="1"/>
          </p:cNvSpPr>
          <p:nvPr>
            <p:ph type="sldNum" sz="quarter" idx="12"/>
          </p:nvPr>
        </p:nvSpPr>
        <p:spPr/>
        <p:txBody>
          <a:bodyPr/>
          <a:lstStyle/>
          <a:p>
            <a:pPr>
              <a:defRPr/>
            </a:pPr>
            <a:fld id="{9E33AF13-E308-4048-8FFD-C9FFDEC73E90}" type="slidenum">
              <a:rPr lang="en-GB"/>
              <a:pPr>
                <a:defRPr/>
              </a:pPr>
              <a:t>171</a:t>
            </a:fld>
            <a:endParaRPr lang="en-GB"/>
          </a:p>
        </p:txBody>
      </p:sp>
      <p:sp>
        <p:nvSpPr>
          <p:cNvPr id="17817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V-Belt Equation</a:t>
            </a:r>
          </a:p>
        </p:txBody>
      </p:sp>
      <p:sp>
        <p:nvSpPr>
          <p:cNvPr id="177157" name="Rectangle 2"/>
          <p:cNvSpPr>
            <a:spLocks noGrp="1" noChangeArrowheads="1"/>
          </p:cNvSpPr>
          <p:nvPr>
            <p:ph type="body" idx="4294967295"/>
          </p:nvPr>
        </p:nvSpPr>
        <p:spPr>
          <a:xfrm>
            <a:off x="457200" y="1600200"/>
            <a:ext cx="770572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V-belts have additional friction grip due to the presence of wedge. Therefore, modification is needed in the equation for belt tension. The equation is modified as,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77158" name="Picture 3"/>
          <p:cNvPicPr>
            <a:picLocks noChangeAspect="1" noChangeArrowheads="1"/>
          </p:cNvPicPr>
          <p:nvPr/>
        </p:nvPicPr>
        <p:blipFill>
          <a:blip r:embed="rId4" cstate="print"/>
          <a:srcRect/>
          <a:stretch>
            <a:fillRect/>
          </a:stretch>
        </p:blipFill>
        <p:spPr bwMode="auto">
          <a:xfrm>
            <a:off x="2270125" y="3643313"/>
            <a:ext cx="3408363" cy="1498600"/>
          </a:xfrm>
          <a:prstGeom prst="rect">
            <a:avLst/>
          </a:prstGeom>
          <a:noFill/>
          <a:ln w="9525">
            <a:noFill/>
            <a:round/>
            <a:headEnd/>
            <a:tailEnd/>
          </a:ln>
        </p:spPr>
      </p:pic>
      <p:sp>
        <p:nvSpPr>
          <p:cNvPr id="177159" name="Rectangle 4"/>
          <p:cNvSpPr>
            <a:spLocks noChangeArrowheads="1"/>
          </p:cNvSpPr>
          <p:nvPr/>
        </p:nvSpPr>
        <p:spPr bwMode="auto">
          <a:xfrm>
            <a:off x="2889250" y="5283200"/>
            <a:ext cx="5314950" cy="520700"/>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ahoma" pitchFamily="32" charset="0"/>
              </a:rPr>
              <a:t>Where </a:t>
            </a:r>
            <a:r>
              <a:rPr lang="en-GB" sz="2800" b="1">
                <a:solidFill>
                  <a:srgbClr val="FFFFFF"/>
                </a:solidFill>
                <a:latin typeface="Tahoma" pitchFamily="32" charset="0"/>
              </a:rPr>
              <a:t>θ </a:t>
            </a:r>
            <a:r>
              <a:rPr lang="en-GB" sz="2800">
                <a:solidFill>
                  <a:srgbClr val="FFFFFF"/>
                </a:solidFill>
                <a:latin typeface="Tahoma" pitchFamily="32" charset="0"/>
              </a:rPr>
              <a:t>is the belt wedge angle</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DDDE9EA5-38E2-4338-A6FF-3384C1F453DB}" type="slidenum">
              <a:rPr lang="en-GB"/>
              <a:pPr>
                <a:defRPr/>
              </a:pPr>
              <a:t>172</a:t>
            </a:fld>
            <a:endParaRPr lang="en-GB"/>
          </a:p>
        </p:txBody>
      </p:sp>
      <p:sp>
        <p:nvSpPr>
          <p:cNvPr id="17920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V-Belt power rating</a:t>
            </a:r>
          </a:p>
        </p:txBody>
      </p:sp>
      <p:sp>
        <p:nvSpPr>
          <p:cNvPr id="178181" name="Rectangle 2"/>
          <p:cNvSpPr>
            <a:spLocks noGrp="1" noChangeArrowheads="1"/>
          </p:cNvSpPr>
          <p:nvPr>
            <p:ph type="body" idx="4294967295"/>
          </p:nvPr>
        </p:nvSpPr>
        <p:spPr>
          <a:xfrm>
            <a:off x="457200" y="1600200"/>
            <a:ext cx="7781925" cy="198755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Each type of belt section has a power rating. The power rating is given for different pitch diameter of the pulley and different pulley speeds for an angle of wrap of 180</a:t>
            </a:r>
            <a:r>
              <a:rPr lang="en-GB" sz="2000" baseline="30000" smtClean="0"/>
              <a:t>0</a:t>
            </a:r>
            <a:r>
              <a:rPr lang="en-GB" sz="2000" smtClean="0"/>
              <a:t>. A typical nature of the chart is shown below.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p:txBody>
      </p:sp>
      <p:pic>
        <p:nvPicPr>
          <p:cNvPr id="178182" name="Picture 3"/>
          <p:cNvPicPr>
            <a:picLocks noChangeAspect="1" noChangeArrowheads="1"/>
          </p:cNvPicPr>
          <p:nvPr/>
        </p:nvPicPr>
        <p:blipFill>
          <a:blip r:embed="rId4" cstate="print"/>
          <a:srcRect/>
          <a:stretch>
            <a:fillRect/>
          </a:stretch>
        </p:blipFill>
        <p:spPr bwMode="auto">
          <a:xfrm>
            <a:off x="989013" y="3644900"/>
            <a:ext cx="7697787" cy="18161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B6923757-3760-4DFC-99D3-2C2F251D5CA5}" type="slidenum">
              <a:rPr lang="en-GB"/>
              <a:pPr>
                <a:defRPr/>
              </a:pPr>
              <a:t>173</a:t>
            </a:fld>
            <a:endParaRPr lang="en-GB"/>
          </a:p>
        </p:txBody>
      </p:sp>
      <p:sp>
        <p:nvSpPr>
          <p:cNvPr id="18022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V-Belt design factors</a:t>
            </a:r>
          </a:p>
        </p:txBody>
      </p:sp>
      <p:sp>
        <p:nvSpPr>
          <p:cNvPr id="179205" name="Rectangle 2"/>
          <p:cNvSpPr>
            <a:spLocks noGrp="1" noChangeArrowheads="1"/>
          </p:cNvSpPr>
          <p:nvPr>
            <p:ph type="body" idx="4294967295"/>
          </p:nvPr>
        </p:nvSpPr>
        <p:spPr>
          <a:xfrm>
            <a:off x="685800" y="2057400"/>
            <a:ext cx="7772400" cy="4267200"/>
          </a:xfrm>
        </p:spPr>
        <p:txBody>
          <a:bodyPr/>
          <a:lstStyle/>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FF0000"/>
                </a:solidFill>
              </a:rPr>
              <a:t>Service factor-</a:t>
            </a:r>
            <a:r>
              <a:rPr lang="en-GB" sz="2000" smtClean="0"/>
              <a:t>The service factor depends on hours of running, type of shock load expected and nature of duty.</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FF0000"/>
                </a:solidFill>
              </a:rPr>
              <a:t>    Design Power (</a:t>
            </a:r>
            <a:r>
              <a:rPr lang="en-GB" sz="2000" b="1" smtClean="0">
                <a:solidFill>
                  <a:srgbClr val="FF0000"/>
                </a:solidFill>
              </a:rPr>
              <a:t>P</a:t>
            </a:r>
            <a:r>
              <a:rPr lang="en-GB" sz="2000" b="1" baseline="-25000" smtClean="0">
                <a:solidFill>
                  <a:srgbClr val="FF0000"/>
                </a:solidFill>
              </a:rPr>
              <a:t>D</a:t>
            </a:r>
            <a:r>
              <a:rPr lang="en-GB" sz="2000" smtClean="0">
                <a:solidFill>
                  <a:srgbClr val="FF0000"/>
                </a:solidFill>
              </a:rPr>
              <a:t>) = service factor (</a:t>
            </a:r>
            <a:r>
              <a:rPr lang="en-GB" sz="2000" b="1" smtClean="0">
                <a:solidFill>
                  <a:srgbClr val="FF0000"/>
                </a:solidFill>
              </a:rPr>
              <a:t>C</a:t>
            </a:r>
            <a:r>
              <a:rPr lang="en-GB" sz="2000" b="1" baseline="-25000" smtClean="0">
                <a:solidFill>
                  <a:srgbClr val="FF0000"/>
                </a:solidFill>
              </a:rPr>
              <a:t>s</a:t>
            </a:r>
            <a:r>
              <a:rPr lang="en-GB" sz="2000" b="1" smtClean="0">
                <a:solidFill>
                  <a:srgbClr val="FF0000"/>
                </a:solidFill>
              </a:rPr>
              <a:t> </a:t>
            </a:r>
            <a:r>
              <a:rPr lang="en-GB" sz="2000" smtClean="0">
                <a:solidFill>
                  <a:srgbClr val="FF0000"/>
                </a:solidFill>
              </a:rPr>
              <a:t>)* Required Power (</a:t>
            </a:r>
            <a:r>
              <a:rPr lang="en-GB" sz="2000" b="1" smtClean="0">
                <a:solidFill>
                  <a:srgbClr val="FF0000"/>
                </a:solidFill>
              </a:rPr>
              <a:t>P</a:t>
            </a:r>
            <a:r>
              <a:rPr lang="en-GB" sz="2000" smtClean="0">
                <a:solidFill>
                  <a:srgbClr val="FF0000"/>
                </a:solidFill>
              </a:rPr>
              <a:t>)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solidFill>
                <a:srgbClr val="FF0000"/>
              </a:solidFill>
            </a:endParaRP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C</a:t>
            </a:r>
            <a:r>
              <a:rPr lang="en-GB" sz="2000" baseline="-25000" smtClean="0"/>
              <a:t>s</a:t>
            </a:r>
            <a:r>
              <a:rPr lang="en-GB" sz="2000" smtClean="0"/>
              <a:t> = 1.1 to 1.8 for light to heavy shock.</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The power rating of V-belt is estimated based on the equivalent smaller pulley diameter (d</a:t>
            </a:r>
            <a:r>
              <a:rPr lang="en-GB" sz="2000" baseline="-25000" smtClean="0"/>
              <a:t>ES</a:t>
            </a:r>
            <a:r>
              <a:rPr lang="en-GB" sz="2000" smtClean="0"/>
              <a:t>). </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a:t>
            </a:r>
            <a:r>
              <a:rPr lang="en-GB" sz="2400" b="1" smtClean="0">
                <a:solidFill>
                  <a:srgbClr val="FF0000"/>
                </a:solidFill>
              </a:rPr>
              <a:t>d</a:t>
            </a:r>
            <a:r>
              <a:rPr lang="en-GB" sz="2400" b="1" baseline="-25000" smtClean="0">
                <a:solidFill>
                  <a:srgbClr val="FF0000"/>
                </a:solidFill>
              </a:rPr>
              <a:t>E</a:t>
            </a:r>
            <a:r>
              <a:rPr lang="en-GB" sz="2400" b="1" smtClean="0">
                <a:solidFill>
                  <a:srgbClr val="FF0000"/>
                </a:solidFill>
              </a:rPr>
              <a:t> = C</a:t>
            </a:r>
            <a:r>
              <a:rPr lang="en-GB" sz="2400" b="1" baseline="-25000" smtClean="0">
                <a:solidFill>
                  <a:srgbClr val="FF0000"/>
                </a:solidFill>
              </a:rPr>
              <a:t>SR</a:t>
            </a:r>
            <a:r>
              <a:rPr lang="en-GB" sz="2400" b="1" smtClean="0">
                <a:solidFill>
                  <a:srgbClr val="FF0000"/>
                </a:solidFill>
              </a:rPr>
              <a:t> d</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solidFill>
                <a:srgbClr val="FF0000"/>
              </a:solidFill>
            </a:endParaRP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C</a:t>
            </a:r>
            <a:r>
              <a:rPr lang="en-GB" sz="2400" baseline="-25000" smtClean="0"/>
              <a:t>SR</a:t>
            </a:r>
            <a:r>
              <a:rPr lang="en-GB" sz="2400" smtClean="0"/>
              <a:t> depends on the speed ratio</a:t>
            </a:r>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algn="just" eaLnBrk="1" hangingPunct="1">
              <a:lnSpc>
                <a:spcPct val="8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113ECECA-6636-4FEB-B1AF-CE6505D26332}" type="slidenum">
              <a:rPr lang="en-GB"/>
              <a:pPr>
                <a:defRPr/>
              </a:pPr>
              <a:t>174</a:t>
            </a:fld>
            <a:endParaRPr lang="en-GB"/>
          </a:p>
        </p:txBody>
      </p:sp>
      <p:sp>
        <p:nvSpPr>
          <p:cNvPr id="18124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V-Belt design factors</a:t>
            </a:r>
          </a:p>
        </p:txBody>
      </p:sp>
      <p:sp>
        <p:nvSpPr>
          <p:cNvPr id="180229" name="Rectangle 2"/>
          <p:cNvSpPr>
            <a:spLocks noGrp="1" noChangeArrowheads="1"/>
          </p:cNvSpPr>
          <p:nvPr>
            <p:ph type="body" idx="4294967295"/>
          </p:nvPr>
        </p:nvSpPr>
        <p:spPr>
          <a:xfrm>
            <a:off x="457200" y="1600200"/>
            <a:ext cx="8229600" cy="4689475"/>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FF0000"/>
                </a:solidFill>
              </a:rPr>
              <a:t>Angle of wrap correction factor-</a:t>
            </a:r>
            <a:r>
              <a:rPr lang="en-GB" sz="2400" smtClean="0"/>
              <a:t>The power rating of V-belts are based on angle of wrap, </a:t>
            </a:r>
            <a:r>
              <a:rPr lang="en-GB" sz="2400" b="1" smtClean="0"/>
              <a:t>α =</a:t>
            </a:r>
            <a:r>
              <a:rPr lang="en-GB" sz="2400" smtClean="0"/>
              <a:t>180</a:t>
            </a:r>
            <a:r>
              <a:rPr lang="en-GB" sz="2400" baseline="30000" smtClean="0"/>
              <a:t>0</a:t>
            </a:r>
            <a:r>
              <a:rPr lang="en-GB" sz="2400" smtClean="0"/>
              <a:t> . Hence, Angle of wrap correction factor ( </a:t>
            </a:r>
            <a:r>
              <a:rPr lang="en-GB" sz="2400" b="1" smtClean="0"/>
              <a:t>C</a:t>
            </a:r>
            <a:r>
              <a:rPr lang="en-GB" sz="2400" b="1" baseline="-25000" smtClean="0"/>
              <a:t>vw</a:t>
            </a:r>
            <a:r>
              <a:rPr lang="en-GB" sz="2400" smtClean="0"/>
              <a:t> ) is incorporated when α is not equal to 180</a:t>
            </a:r>
            <a:r>
              <a:rPr lang="en-GB" sz="2400" baseline="30000" smtClean="0"/>
              <a:t>ο</a:t>
            </a:r>
            <a:r>
              <a:rPr lang="en-GB" sz="2400" smtClean="0"/>
              <a:t> .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i="1" smtClean="0">
                <a:solidFill>
                  <a:srgbClr val="FF0000"/>
                </a:solidFill>
              </a:rPr>
              <a:t>Belt length correction factor</a:t>
            </a:r>
            <a:r>
              <a:rPr lang="en-GB" sz="2400" i="1" smtClean="0"/>
              <a:t> -</a:t>
            </a:r>
            <a:r>
              <a:rPr lang="en-GB" sz="2400" smtClean="0"/>
              <a:t>There is an optimum belt length for which the power rating of a V-belt is given. Depending upon the amount of flexing in the belt in a given time a belt length correction factor (</a:t>
            </a:r>
            <a:r>
              <a:rPr lang="en-GB" sz="2400" b="1" smtClean="0"/>
              <a:t>C</a:t>
            </a:r>
            <a:r>
              <a:rPr lang="en-GB" sz="2400" b="1" baseline="-25000" smtClean="0"/>
              <a:t>vL</a:t>
            </a:r>
            <a:r>
              <a:rPr lang="en-GB" sz="2400" smtClean="0"/>
              <a:t>) is used in modifying power rating.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30B3B3E-8319-40B6-A141-37FD46ECEF5F}" type="slidenum">
              <a:rPr lang="en-GB"/>
              <a:pPr>
                <a:defRPr/>
              </a:pPr>
              <a:t>175</a:t>
            </a:fld>
            <a:endParaRPr lang="en-GB"/>
          </a:p>
        </p:txBody>
      </p:sp>
      <p:sp>
        <p:nvSpPr>
          <p:cNvPr id="18227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Modified Power Rating</a:t>
            </a:r>
          </a:p>
        </p:txBody>
      </p:sp>
      <p:sp>
        <p:nvSpPr>
          <p:cNvPr id="181253" name="Rectangle 2"/>
          <p:cNvSpPr>
            <a:spLocks noGrp="1" noChangeArrowheads="1"/>
          </p:cNvSpPr>
          <p:nvPr>
            <p:ph type="body" idx="4294967295"/>
          </p:nvPr>
        </p:nvSpPr>
        <p:spPr>
          <a:xfrm>
            <a:off x="381000" y="2017713"/>
            <a:ext cx="8574088" cy="4114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Therefore, incorporating the correction factors,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Modified power rating of a belt (kW )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b="1" smtClean="0"/>
              <a:t>= Power rating of a belt ( kW) x C</a:t>
            </a:r>
            <a:r>
              <a:rPr lang="en-GB" sz="2800" b="1" baseline="-25000" smtClean="0"/>
              <a:t>vw</a:t>
            </a:r>
            <a:r>
              <a:rPr lang="en-GB" sz="2800" b="1" smtClean="0"/>
              <a:t> x C</a:t>
            </a:r>
            <a:r>
              <a:rPr lang="en-GB" sz="2800" b="1" baseline="-25000" smtClean="0"/>
              <a:t>vl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baseline="-250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15898FE-5B93-4E73-8C54-04F590911265}" type="slidenum">
              <a:rPr lang="en-GB"/>
              <a:pPr>
                <a:defRPr/>
              </a:pPr>
              <a:t>176</a:t>
            </a:fld>
            <a:endParaRPr lang="en-GB"/>
          </a:p>
        </p:txBody>
      </p:sp>
      <p:sp>
        <p:nvSpPr>
          <p:cNvPr id="18329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V-Belt</a:t>
            </a:r>
          </a:p>
        </p:txBody>
      </p:sp>
      <p:sp>
        <p:nvSpPr>
          <p:cNvPr id="182277" name="Rectangle 2"/>
          <p:cNvSpPr>
            <a:spLocks noGrp="1" noChangeArrowheads="1"/>
          </p:cNvSpPr>
          <p:nvPr>
            <p:ph type="body" idx="4294967295"/>
          </p:nvPr>
        </p:nvSpPr>
        <p:spPr>
          <a:xfrm>
            <a:off x="457200" y="1600200"/>
            <a:ext cx="8229600" cy="4859338"/>
          </a:xfrm>
        </p:spPr>
        <p:txBody>
          <a:bodyPr/>
          <a:lstStyle/>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The </a:t>
            </a:r>
            <a:r>
              <a:rPr lang="en-GB" sz="1800" smtClean="0">
                <a:solidFill>
                  <a:srgbClr val="FF0000"/>
                </a:solidFill>
              </a:rPr>
              <a:t>transmission ratio</a:t>
            </a:r>
            <a:r>
              <a:rPr lang="en-GB" sz="1800" smtClean="0"/>
              <a:t> of V belt drive is chosen within a range of </a:t>
            </a:r>
            <a:r>
              <a:rPr lang="en-GB" sz="1800" smtClean="0">
                <a:solidFill>
                  <a:srgbClr val="FF0000"/>
                </a:solidFill>
              </a:rPr>
              <a:t>1:15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solidFill>
                <a:srgbClr val="FF0000"/>
              </a:solidFill>
            </a:endParaRPr>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Depending on the power to be transmitted a convenient V-belt section is selected.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The </a:t>
            </a:r>
            <a:r>
              <a:rPr lang="en-GB" sz="1800" smtClean="0">
                <a:solidFill>
                  <a:srgbClr val="FF0000"/>
                </a:solidFill>
              </a:rPr>
              <a:t>belt speed</a:t>
            </a:r>
            <a:r>
              <a:rPr lang="en-GB" sz="1800" smtClean="0"/>
              <a:t> of a V-belt drive should be around </a:t>
            </a:r>
            <a:r>
              <a:rPr lang="en-GB" sz="1800" smtClean="0">
                <a:solidFill>
                  <a:srgbClr val="FF0000"/>
                </a:solidFill>
              </a:rPr>
              <a:t>20m/s to 25 m/s</a:t>
            </a:r>
            <a:r>
              <a:rPr lang="en-GB" sz="1800" smtClean="0"/>
              <a:t>, but should not exceed 30 m/s.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From the speed ratio, and chosen belt speed, pulley diameters are to be selected from the standard sizes available.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smtClean="0"/>
          </a:p>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Depending on available space the center distance is selected, however, as a guideline</a:t>
            </a:r>
            <a:r>
              <a:rPr lang="en-GB" sz="2000" smtClean="0"/>
              <a:t>,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b="1" smtClean="0"/>
              <a:t>                                 </a:t>
            </a:r>
            <a:r>
              <a:rPr lang="en-GB" sz="2000" b="1" smtClean="0">
                <a:solidFill>
                  <a:srgbClr val="FF0000"/>
                </a:solidFill>
              </a:rPr>
              <a:t>D</a:t>
            </a:r>
            <a:r>
              <a:rPr lang="en-GB" sz="2400" b="1" smtClean="0">
                <a:solidFill>
                  <a:srgbClr val="FF0000"/>
                </a:solidFill>
              </a:rPr>
              <a:t> &lt; C &lt; 3(D + d )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solidFill>
                <a:srgbClr val="FF0000"/>
              </a:solidFill>
            </a:endParaRP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29E4C982-FA7F-457B-B27D-2CAFCEFD7E92}" type="slidenum">
              <a:rPr lang="en-GB"/>
              <a:pPr>
                <a:defRPr/>
              </a:pPr>
              <a:t>177</a:t>
            </a:fld>
            <a:endParaRPr lang="en-GB"/>
          </a:p>
        </p:txBody>
      </p:sp>
      <p:sp>
        <p:nvSpPr>
          <p:cNvPr id="18432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V-Belt</a:t>
            </a:r>
          </a:p>
        </p:txBody>
      </p:sp>
      <p:sp>
        <p:nvSpPr>
          <p:cNvPr id="183301" name="Rectangle 2"/>
          <p:cNvSpPr>
            <a:spLocks noGrp="1" noChangeArrowheads="1"/>
          </p:cNvSpPr>
          <p:nvPr>
            <p:ph type="body" idx="4294967295"/>
          </p:nvPr>
        </p:nvSpPr>
        <p:spPr>
          <a:xfrm>
            <a:off x="457200" y="1600200"/>
            <a:ext cx="770572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The belt pitch length can be calculated if C, d and D are known. Corresponding inside length then can be obtained from the given belt geometry. Nearest standard length, selected from the design table, is the required belt length. </a:t>
            </a:r>
          </a:p>
          <a:p>
            <a:pPr eaLnBrk="1" hangingPunct="1">
              <a:spcBef>
                <a:spcPts val="4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The design power and modified power rating of a belt can be obtained using the equations. Then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a:p>
            <a:pPr eaLnBrk="1" hangingPunct="1">
              <a:spcBef>
                <a:spcPts val="4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600" smtClean="0"/>
          </a:p>
        </p:txBody>
      </p:sp>
      <p:pic>
        <p:nvPicPr>
          <p:cNvPr id="183302" name="Picture 3"/>
          <p:cNvPicPr>
            <a:picLocks noChangeAspect="1" noChangeArrowheads="1"/>
          </p:cNvPicPr>
          <p:nvPr/>
        </p:nvPicPr>
        <p:blipFill>
          <a:blip r:embed="rId4" cstate="print"/>
          <a:srcRect/>
          <a:stretch>
            <a:fillRect/>
          </a:stretch>
        </p:blipFill>
        <p:spPr bwMode="auto">
          <a:xfrm>
            <a:off x="989013" y="4248150"/>
            <a:ext cx="7140575" cy="97155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7AD3F09-A9B8-4DD0-B8EB-EBDE02A3FA55}" type="slidenum">
              <a:rPr lang="en-GB"/>
              <a:pPr>
                <a:defRPr/>
              </a:pPr>
              <a:t>178</a:t>
            </a:fld>
            <a:endParaRPr lang="en-GB"/>
          </a:p>
        </p:txBody>
      </p:sp>
      <p:sp>
        <p:nvSpPr>
          <p:cNvPr id="18534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Chains</a:t>
            </a:r>
          </a:p>
        </p:txBody>
      </p:sp>
      <p:sp>
        <p:nvSpPr>
          <p:cNvPr id="184325"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Compared to belts, chains can transmit more power for a given size, and can maintain more precise speed ratios.</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Like belts, chains may suffer from a shorter life than a gear drive.  Flexibility is limited by the link-length, which can cause a non-uniform output at high speeds.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782551B-F390-4C64-B561-97AD93458CAC}" type="slidenum">
              <a:rPr lang="en-GB"/>
              <a:pPr>
                <a:defRPr/>
              </a:pPr>
              <a:t>179</a:t>
            </a:fld>
            <a:endParaRPr lang="en-GB"/>
          </a:p>
        </p:txBody>
      </p:sp>
      <p:sp>
        <p:nvSpPr>
          <p:cNvPr id="18636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Types of chain drives</a:t>
            </a:r>
          </a:p>
        </p:txBody>
      </p:sp>
      <p:sp>
        <p:nvSpPr>
          <p:cNvPr id="185349"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Roller chain</a:t>
            </a:r>
            <a:r>
              <a:rPr lang="en-GB" smtClean="0"/>
              <a:t> - </a:t>
            </a:r>
            <a:r>
              <a:rPr lang="en-GB" sz="2400" smtClean="0"/>
              <a:t>Roller chains are one of the most efficient and cost effective ways to transmit mechanical power between shafts. They operate over a wide range of speeds, handle large working loads, have very small energy losses, and are generally inexpensive compared with other methods of transmitting power between rotating shafts. Chain drives should ideally be lubricated and regularly cleaned .   However experience shows that this drive method will work for long periods without lubrication or maintenance </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pPr>
              <a:defRPr/>
            </a:pPr>
            <a:r>
              <a:rPr lang="en-GB"/>
              <a:t>DEPT MECH ENGG                              COLLEGE OF ENGG ADOOR</a:t>
            </a:r>
          </a:p>
        </p:txBody>
      </p:sp>
      <p:sp>
        <p:nvSpPr>
          <p:cNvPr id="6" name="Slide Number Placeholder 3"/>
          <p:cNvSpPr>
            <a:spLocks noGrp="1"/>
          </p:cNvSpPr>
          <p:nvPr>
            <p:ph type="sldNum" sz="quarter" idx="12"/>
          </p:nvPr>
        </p:nvSpPr>
        <p:spPr/>
        <p:txBody>
          <a:bodyPr/>
          <a:lstStyle/>
          <a:p>
            <a:pPr>
              <a:defRPr/>
            </a:pPr>
            <a:fld id="{DD88D10A-4500-450D-A404-3B871C9DA77A}" type="slidenum">
              <a:rPr lang="en-GB"/>
              <a:pPr>
                <a:defRPr/>
              </a:pPr>
              <a:t>18</a:t>
            </a:fld>
            <a:endParaRPr lang="en-GB"/>
          </a:p>
        </p:txBody>
      </p:sp>
      <p:pic>
        <p:nvPicPr>
          <p:cNvPr id="24580" name="Picture 1"/>
          <p:cNvPicPr>
            <a:picLocks noChangeAspect="1" noChangeArrowheads="1"/>
          </p:cNvPicPr>
          <p:nvPr/>
        </p:nvPicPr>
        <p:blipFill>
          <a:blip r:embed="rId4" cstate="print"/>
          <a:srcRect/>
          <a:stretch>
            <a:fillRect/>
          </a:stretch>
        </p:blipFill>
        <p:spPr bwMode="auto">
          <a:xfrm>
            <a:off x="1524000" y="111125"/>
            <a:ext cx="7386638" cy="6746875"/>
          </a:xfrm>
          <a:prstGeom prst="rect">
            <a:avLst/>
          </a:prstGeom>
          <a:noFill/>
          <a:ln w="9525">
            <a:noFill/>
            <a:round/>
            <a:headEnd/>
            <a:tailEnd/>
          </a:ln>
        </p:spPr>
      </p:pic>
      <p:sp>
        <p:nvSpPr>
          <p:cNvPr id="24581" name="Rectangle 2"/>
          <p:cNvSpPr>
            <a:spLocks noChangeArrowheads="1"/>
          </p:cNvSpPr>
          <p:nvPr/>
        </p:nvSpPr>
        <p:spPr bwMode="auto">
          <a:xfrm>
            <a:off x="228600" y="0"/>
            <a:ext cx="1822450" cy="917575"/>
          </a:xfrm>
          <a:prstGeom prst="rect">
            <a:avLst/>
          </a:prstGeom>
          <a:noFill/>
          <a:ln w="9525">
            <a:noFill/>
            <a:round/>
            <a:headEnd/>
            <a:tailEnd/>
          </a:ln>
        </p:spPr>
        <p:txBody>
          <a:bodyPr lIns="90000" tIns="46800" rIns="90000" bIns="46800" anchor="ctr">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Tahoma" pitchFamily="32" charset="0"/>
              </a:rPr>
              <a:t>Clutch System</a:t>
            </a:r>
            <a:br>
              <a:rPr lang="en-GB" b="1">
                <a:solidFill>
                  <a:srgbClr val="FFFFFF"/>
                </a:solidFill>
                <a:latin typeface="Tahoma" pitchFamily="32" charset="0"/>
              </a:rPr>
            </a:br>
            <a:r>
              <a:rPr lang="en-GB" b="1">
                <a:solidFill>
                  <a:srgbClr val="FFFFFF"/>
                </a:solidFill>
                <a:latin typeface="Tahoma" pitchFamily="32" charset="0"/>
              </a:rPr>
              <a:t/>
            </a:r>
            <a:br>
              <a:rPr lang="en-GB" b="1">
                <a:solidFill>
                  <a:srgbClr val="FFFFFF"/>
                </a:solidFill>
                <a:latin typeface="Tahoma" pitchFamily="32" charset="0"/>
              </a:rPr>
            </a:br>
            <a:endParaRPr lang="en-GB" b="1">
              <a:solidFill>
                <a:srgbClr val="FFFFFF"/>
              </a:solidFill>
              <a:latin typeface="Tahoma" pitchFamily="32" charset="0"/>
            </a:endParaRPr>
          </a:p>
        </p:txBody>
      </p:sp>
      <p:pic>
        <p:nvPicPr>
          <p:cNvPr id="24582" name="Picture 3"/>
          <p:cNvPicPr>
            <a:picLocks noChangeAspect="1" noChangeArrowheads="1"/>
          </p:cNvPicPr>
          <p:nvPr/>
        </p:nvPicPr>
        <p:blipFill>
          <a:blip r:embed="rId5" cstate="print"/>
          <a:srcRect/>
          <a:stretch>
            <a:fillRect/>
          </a:stretch>
        </p:blipFill>
        <p:spPr bwMode="auto">
          <a:xfrm>
            <a:off x="77724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2A03000B-A6EB-4C21-89E0-62CE17E62194}" type="slidenum">
              <a:rPr lang="en-GB"/>
              <a:pPr>
                <a:defRPr/>
              </a:pPr>
              <a:t>180</a:t>
            </a:fld>
            <a:endParaRPr lang="en-GB"/>
          </a:p>
        </p:txBody>
      </p:sp>
      <p:sp>
        <p:nvSpPr>
          <p:cNvPr id="18739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Types of chain drives</a:t>
            </a:r>
          </a:p>
        </p:txBody>
      </p:sp>
      <p:sp>
        <p:nvSpPr>
          <p:cNvPr id="186373" name="Rectangle 2"/>
          <p:cNvSpPr>
            <a:spLocks noGrp="1" noChangeArrowheads="1"/>
          </p:cNvSpPr>
          <p:nvPr>
            <p:ph type="body" idx="4294967295"/>
          </p:nvPr>
        </p:nvSpPr>
        <p:spPr>
          <a:xfrm>
            <a:off x="457200" y="1600200"/>
            <a:ext cx="8229600"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Inverted tooth chain</a:t>
            </a:r>
            <a:r>
              <a:rPr lang="en-GB" smtClean="0"/>
              <a:t> - </a:t>
            </a:r>
            <a:r>
              <a:rPr lang="en-GB" sz="2400" smtClean="0"/>
              <a:t>Also called silent. Motion transferred via shaft mounted pinions (similar to gear wheels.) Higher power power capacities, higher speeds and smoother operation.   These drive system definitely requires lubrication. (Oil bath, or spray.) </a:t>
            </a:r>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Leaf chain</a:t>
            </a:r>
            <a:r>
              <a:rPr lang="en-GB" smtClean="0"/>
              <a:t> - </a:t>
            </a:r>
            <a:r>
              <a:rPr lang="en-GB" sz="2400" smtClean="0"/>
              <a:t>These chains are used for lifting loads and do not involve tooth sprockets or gear wheels.   They are used on fork lift trucks and machine tools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86055B3B-8FB8-49E5-AF99-BE2E3318F494}" type="slidenum">
              <a:rPr lang="en-GB"/>
              <a:pPr>
                <a:defRPr/>
              </a:pPr>
              <a:t>181</a:t>
            </a:fld>
            <a:endParaRPr lang="en-GB"/>
          </a:p>
        </p:txBody>
      </p:sp>
      <p:sp>
        <p:nvSpPr>
          <p:cNvPr id="18841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Roller chain</a:t>
            </a:r>
          </a:p>
        </p:txBody>
      </p:sp>
      <p:sp>
        <p:nvSpPr>
          <p:cNvPr id="187397" name="Rectangle 2"/>
          <p:cNvSpPr>
            <a:spLocks noGrp="1" noChangeArrowheads="1"/>
          </p:cNvSpPr>
          <p:nvPr>
            <p:ph type="body" idx="4294967295"/>
          </p:nvPr>
        </p:nvSpPr>
        <p:spPr>
          <a:xfrm>
            <a:off x="457200" y="1600200"/>
            <a:ext cx="8229600" cy="4495800"/>
          </a:xfrm>
        </p:spPr>
        <p:txBody>
          <a:bodyPr/>
          <a:lstStyle/>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roller chain is used to transmit motion between rotating shafts via sprockets mounted on the shafts.  </a:t>
            </a:r>
          </a:p>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Roller chains are generally manufactured from high specification steels and are therefore capable of transmitting high torques within compact space envelopes.</a:t>
            </a:r>
          </a:p>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Compared to belt drives the chain drives can transmit higher powers and can be used for drives with larger shaft centre distance separations.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2BB0E87-99AD-4AA6-A1DE-3DEB9135C510}" type="slidenum">
              <a:rPr lang="en-GB"/>
              <a:pPr>
                <a:defRPr/>
              </a:pPr>
              <a:t>182</a:t>
            </a:fld>
            <a:endParaRPr lang="en-GB"/>
          </a:p>
        </p:txBody>
      </p:sp>
      <p:sp>
        <p:nvSpPr>
          <p:cNvPr id="18944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Chain Nomenclature</a:t>
            </a:r>
          </a:p>
        </p:txBody>
      </p:sp>
      <p:pic>
        <p:nvPicPr>
          <p:cNvPr id="188421" name="Picture 2"/>
          <p:cNvPicPr>
            <a:picLocks noChangeAspect="1" noChangeArrowheads="1"/>
          </p:cNvPicPr>
          <p:nvPr/>
        </p:nvPicPr>
        <p:blipFill>
          <a:blip r:embed="rId4" cstate="print"/>
          <a:srcRect/>
          <a:stretch>
            <a:fillRect/>
          </a:stretch>
        </p:blipFill>
        <p:spPr bwMode="auto">
          <a:xfrm>
            <a:off x="1868488" y="1600200"/>
            <a:ext cx="4759325" cy="44958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GB"/>
              <a:t>DEPT MECH ENGG                              COLLEGE OF ENGG ADOOR</a:t>
            </a:r>
          </a:p>
        </p:txBody>
      </p:sp>
      <p:sp>
        <p:nvSpPr>
          <p:cNvPr id="5" name="Slide Number Placeholder 4"/>
          <p:cNvSpPr>
            <a:spLocks noGrp="1"/>
          </p:cNvSpPr>
          <p:nvPr>
            <p:ph type="sldNum" sz="quarter" idx="12"/>
          </p:nvPr>
        </p:nvSpPr>
        <p:spPr/>
        <p:txBody>
          <a:bodyPr/>
          <a:lstStyle/>
          <a:p>
            <a:pPr>
              <a:defRPr/>
            </a:pPr>
            <a:fld id="{9763C29A-86DC-4DA7-86C8-F89101FD8DF9}" type="slidenum">
              <a:rPr lang="en-GB"/>
              <a:pPr>
                <a:defRPr/>
              </a:pPr>
              <a:t>183</a:t>
            </a:fld>
            <a:endParaRPr lang="en-GB"/>
          </a:p>
        </p:txBody>
      </p:sp>
      <p:sp>
        <p:nvSpPr>
          <p:cNvPr id="19046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Chain Nomenclature</a:t>
            </a:r>
          </a:p>
        </p:txBody>
      </p:sp>
      <p:pic>
        <p:nvPicPr>
          <p:cNvPr id="189445" name="Picture 2"/>
          <p:cNvPicPr>
            <a:picLocks noChangeAspect="1" noChangeArrowheads="1"/>
          </p:cNvPicPr>
          <p:nvPr/>
        </p:nvPicPr>
        <p:blipFill>
          <a:blip r:embed="rId4" cstate="print"/>
          <a:srcRect/>
          <a:stretch>
            <a:fillRect/>
          </a:stretch>
        </p:blipFill>
        <p:spPr bwMode="auto">
          <a:xfrm>
            <a:off x="538163" y="2362200"/>
            <a:ext cx="8067675" cy="36179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GB"/>
              <a:t>DEPT MECH ENGG                              COLLEGE OF ENGG ADOOR</a:t>
            </a:r>
          </a:p>
        </p:txBody>
      </p:sp>
      <p:sp>
        <p:nvSpPr>
          <p:cNvPr id="5" name="Slide Number Placeholder 4"/>
          <p:cNvSpPr>
            <a:spLocks noGrp="1"/>
          </p:cNvSpPr>
          <p:nvPr>
            <p:ph type="sldNum" sz="quarter" idx="12"/>
          </p:nvPr>
        </p:nvSpPr>
        <p:spPr/>
        <p:txBody>
          <a:bodyPr/>
          <a:lstStyle/>
          <a:p>
            <a:pPr>
              <a:defRPr/>
            </a:pPr>
            <a:fld id="{23BBC817-6748-4687-AFBC-57A9D08BEA09}" type="slidenum">
              <a:rPr lang="en-GB"/>
              <a:pPr>
                <a:defRPr/>
              </a:pPr>
              <a:t>184</a:t>
            </a:fld>
            <a:endParaRPr lang="en-GB"/>
          </a:p>
        </p:txBody>
      </p:sp>
      <p:sp>
        <p:nvSpPr>
          <p:cNvPr id="191489" name="Rectangle 1"/>
          <p:cNvSpPr>
            <a:spLocks noGrp="1" noChangeArrowheads="1"/>
          </p:cNvSpPr>
          <p:nvPr>
            <p:ph type="title" idx="4294967295"/>
          </p:nvPr>
        </p:nvSpPr>
        <p:spPr>
          <a:xfrm>
            <a:off x="6400800" y="2057400"/>
            <a:ext cx="2133600" cy="25146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smtClean="0">
                <a:solidFill>
                  <a:srgbClr val="FFFFFF"/>
                </a:solidFill>
              </a:rPr>
              <a:t>View with side plates omitted</a:t>
            </a:r>
          </a:p>
        </p:txBody>
      </p:sp>
      <p:pic>
        <p:nvPicPr>
          <p:cNvPr id="190469" name="Picture 2"/>
          <p:cNvPicPr>
            <a:picLocks noChangeAspect="1" noChangeArrowheads="1"/>
          </p:cNvPicPr>
          <p:nvPr/>
        </p:nvPicPr>
        <p:blipFill>
          <a:blip r:embed="rId4" cstate="print"/>
          <a:srcRect/>
          <a:stretch>
            <a:fillRect/>
          </a:stretch>
        </p:blipFill>
        <p:spPr bwMode="auto">
          <a:xfrm>
            <a:off x="990600" y="533400"/>
            <a:ext cx="5410200" cy="52784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19D7B20-5C7D-42E3-A425-C98E9E1EA4A4}" type="slidenum">
              <a:rPr lang="en-GB"/>
              <a:pPr>
                <a:defRPr/>
              </a:pPr>
              <a:t>185</a:t>
            </a:fld>
            <a:endParaRPr lang="en-GB"/>
          </a:p>
        </p:txBody>
      </p:sp>
      <p:sp>
        <p:nvSpPr>
          <p:cNvPr id="1925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Typical arrangement</a:t>
            </a:r>
          </a:p>
        </p:txBody>
      </p:sp>
      <p:pic>
        <p:nvPicPr>
          <p:cNvPr id="191493" name="Picture 2"/>
          <p:cNvPicPr>
            <a:picLocks noChangeAspect="1" noChangeArrowheads="1"/>
          </p:cNvPicPr>
          <p:nvPr/>
        </p:nvPicPr>
        <p:blipFill>
          <a:blip r:embed="rId4" cstate="print"/>
          <a:srcRect/>
          <a:stretch>
            <a:fillRect/>
          </a:stretch>
        </p:blipFill>
        <p:spPr bwMode="auto">
          <a:xfrm>
            <a:off x="762000" y="1903413"/>
            <a:ext cx="7770813" cy="4087812"/>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DFD57FBF-0D3C-40C3-AEA7-68AC485AA544}" type="slidenum">
              <a:rPr lang="en-GB"/>
              <a:pPr>
                <a:defRPr/>
              </a:pPr>
              <a:t>186</a:t>
            </a:fld>
            <a:endParaRPr lang="en-GB"/>
          </a:p>
        </p:txBody>
      </p:sp>
      <p:sp>
        <p:nvSpPr>
          <p:cNvPr id="19353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Chain Types</a:t>
            </a:r>
          </a:p>
        </p:txBody>
      </p:sp>
      <p:sp>
        <p:nvSpPr>
          <p:cNvPr id="192517" name="Rectangle 2"/>
          <p:cNvSpPr>
            <a:spLocks noGrp="1" noChangeArrowheads="1"/>
          </p:cNvSpPr>
          <p:nvPr>
            <p:ph type="body" idx="4294967295"/>
          </p:nvPr>
        </p:nvSpPr>
        <p:spPr>
          <a:xfrm>
            <a:off x="457200" y="1600200"/>
            <a:ext cx="7705725" cy="958850"/>
          </a:xfrm>
        </p:spPr>
        <p:txBody>
          <a:bodyPr/>
          <a:lstStyle/>
          <a:p>
            <a:pPr eaLnBrk="1" hangingPunct="1">
              <a:lnSpc>
                <a:spcPct val="80000"/>
              </a:lnSpc>
              <a:spcBef>
                <a:spcPts val="4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t>Chains manufactured to British/ISO standards can be supplied as single strand (SIMPLEX), double strands (DUPLEX), or triple strands (TRIPLEX)..</a:t>
            </a:r>
            <a:br>
              <a:rPr lang="en-GB" sz="1600" smtClean="0"/>
            </a:br>
            <a:endParaRPr lang="en-GB" sz="1600" smtClean="0"/>
          </a:p>
        </p:txBody>
      </p:sp>
      <p:pic>
        <p:nvPicPr>
          <p:cNvPr id="192518" name="Picture 3"/>
          <p:cNvPicPr>
            <a:picLocks noChangeAspect="1" noChangeArrowheads="1"/>
          </p:cNvPicPr>
          <p:nvPr/>
        </p:nvPicPr>
        <p:blipFill>
          <a:blip r:embed="rId4" cstate="print"/>
          <a:srcRect/>
          <a:stretch>
            <a:fillRect/>
          </a:stretch>
        </p:blipFill>
        <p:spPr bwMode="auto">
          <a:xfrm>
            <a:off x="2743200" y="2590800"/>
            <a:ext cx="4743450" cy="36449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70C7D76-FED9-4E24-8A18-125134898AE2}" type="slidenum">
              <a:rPr lang="en-GB"/>
              <a:pPr>
                <a:defRPr/>
              </a:pPr>
              <a:t>187</a:t>
            </a:fld>
            <a:endParaRPr lang="en-GB"/>
          </a:p>
        </p:txBody>
      </p:sp>
      <p:sp>
        <p:nvSpPr>
          <p:cNvPr id="19456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3541" name="Rectangle 2"/>
          <p:cNvSpPr>
            <a:spLocks noGrp="1" noChangeArrowheads="1"/>
          </p:cNvSpPr>
          <p:nvPr>
            <p:ph type="body" idx="4294967295"/>
          </p:nvPr>
        </p:nvSpPr>
        <p:spPr>
          <a:xfrm>
            <a:off x="457200" y="1600200"/>
            <a:ext cx="8229600" cy="464185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following data should be taken into</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consideration while selecting roller chain drives.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 Horsepower to be transmitted</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 Speed ratio</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 Load classification</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d. Space limitations if any</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e. Driven machine</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 Source of power</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B8C00F72-9B2A-498A-962A-A1E25955BB6D}" type="slidenum">
              <a:rPr lang="en-GB"/>
              <a:pPr>
                <a:defRPr/>
              </a:pPr>
              <a:t>188</a:t>
            </a:fld>
            <a:endParaRPr lang="en-GB"/>
          </a:p>
        </p:txBody>
      </p:sp>
      <p:sp>
        <p:nvSpPr>
          <p:cNvPr id="19558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4565" name="Rectangle 2"/>
          <p:cNvSpPr>
            <a:spLocks noGrp="1" noChangeArrowheads="1"/>
          </p:cNvSpPr>
          <p:nvPr>
            <p:ph type="body" idx="4294967295"/>
          </p:nvPr>
        </p:nvSpPr>
        <p:spPr>
          <a:xfrm>
            <a:off x="457200" y="1600200"/>
            <a:ext cx="8229600" cy="5730875"/>
          </a:xfrm>
        </p:spPr>
        <p:txBody>
          <a:bodyPr/>
          <a:lstStyle/>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Determine the chain pitch using the equation,</a:t>
            </a:r>
          </a:p>
          <a:p>
            <a:pPr eaLnBrk="1" hangingPunct="1">
              <a:lnSpc>
                <a:spcPct val="80000"/>
              </a:lnSpc>
              <a:spcBef>
                <a:spcPts val="4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pitch</a:t>
            </a:r>
            <a:r>
              <a:rPr lang="en-GB" sz="1800" smtClean="0"/>
              <a:t>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800" smtClean="0"/>
              <a:t>           </a:t>
            </a:r>
            <a:r>
              <a:rPr lang="en-GB" sz="2800" b="1" smtClean="0"/>
              <a:t>p’ in mm  </a:t>
            </a:r>
            <a:r>
              <a:rPr lang="en-GB" sz="2800" b="1" u="sng" smtClean="0"/>
              <a:t>&lt;</a:t>
            </a:r>
            <a:r>
              <a:rPr lang="en-GB" sz="2800" b="1" smtClean="0"/>
              <a:t> 10[60.67/n</a:t>
            </a:r>
            <a:r>
              <a:rPr lang="en-GB" sz="2800" b="1" baseline="-25000" smtClean="0"/>
              <a:t>1</a:t>
            </a:r>
            <a:r>
              <a:rPr lang="en-GB" sz="2800" b="1" smtClean="0"/>
              <a:t>]</a:t>
            </a:r>
            <a:r>
              <a:rPr lang="en-GB" sz="2800" b="1" baseline="30000" smtClean="0"/>
              <a:t>2/3</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n</a:t>
            </a:r>
            <a:r>
              <a:rPr lang="en-GB" sz="2800" baseline="-25000" smtClean="0"/>
              <a:t>1</a:t>
            </a:r>
            <a:r>
              <a:rPr lang="en-GB" sz="2800" smtClean="0"/>
              <a:t> = speed of smaller sprocket in rps</a:t>
            </a:r>
          </a:p>
          <a:p>
            <a:pPr eaLnBrk="1" hangingPunct="1">
              <a:lnSpc>
                <a:spcPct val="80000"/>
              </a:lnSpc>
              <a:spcBef>
                <a:spcPts val="4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1800" b="1"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Select the chain type for the selected pitch</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Select the number of teeth on the smaller sprocket for the given transmission ratio. Determine the corresponding number of teeth on the larger sprocket, and the chain velocity.</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For ordinary applications the economical chain speed is 10 to 15 m/s.</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2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800" smtClean="0"/>
              <a:t>    </a:t>
            </a:r>
          </a:p>
          <a:p>
            <a:pPr eaLnBrk="1" hangingPunct="1">
              <a:lnSpc>
                <a:spcPct val="80000"/>
              </a:lnSpc>
              <a:spcBef>
                <a:spcPts val="2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8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59092DDD-0D95-4478-AFFC-001F9D2C2E1C}" type="slidenum">
              <a:rPr lang="en-GB"/>
              <a:pPr>
                <a:defRPr/>
              </a:pPr>
              <a:t>189</a:t>
            </a:fld>
            <a:endParaRPr lang="en-GB"/>
          </a:p>
        </p:txBody>
      </p:sp>
      <p:sp>
        <p:nvSpPr>
          <p:cNvPr id="19660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5589" name="Rectangle 2"/>
          <p:cNvSpPr>
            <a:spLocks noGrp="1" noChangeArrowheads="1"/>
          </p:cNvSpPr>
          <p:nvPr>
            <p:ph type="body" idx="4294967295"/>
          </p:nvPr>
        </p:nvSpPr>
        <p:spPr>
          <a:xfrm>
            <a:off x="457200" y="1600200"/>
            <a:ext cx="8229600" cy="5292725"/>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Calculate the allowable working load(F</a:t>
            </a:r>
            <a:r>
              <a:rPr lang="en-GB" baseline="-25000" smtClean="0"/>
              <a:t>W</a:t>
            </a:r>
            <a:r>
              <a:rPr lang="en-GB" smtClean="0"/>
              <a:t>) for the selected chain using the relation,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b="1" smtClean="0"/>
              <a:t>F</a:t>
            </a:r>
            <a:r>
              <a:rPr lang="en-GB" b="1" baseline="-25000" smtClean="0"/>
              <a:t>W</a:t>
            </a:r>
            <a:r>
              <a:rPr lang="en-GB" b="1" smtClean="0"/>
              <a:t> = F</a:t>
            </a:r>
            <a:r>
              <a:rPr lang="en-GB" b="1" baseline="-25000" smtClean="0"/>
              <a:t>U </a:t>
            </a:r>
            <a:r>
              <a:rPr lang="en-GB" b="1" smtClean="0"/>
              <a:t>/ F.S</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F</a:t>
            </a:r>
            <a:r>
              <a:rPr lang="en-GB" baseline="-25000" smtClean="0"/>
              <a:t>U</a:t>
            </a:r>
            <a:r>
              <a:rPr lang="en-GB" smtClean="0"/>
              <a:t> = Ultimate strength per strand</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F.S = Factor of safety</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ooter Placeholder 2"/>
          <p:cNvSpPr>
            <a:spLocks noGrp="1"/>
          </p:cNvSpPr>
          <p:nvPr>
            <p:ph type="ftr" sz="quarter" idx="11"/>
          </p:nvPr>
        </p:nvSpPr>
        <p:spPr/>
        <p:txBody>
          <a:bodyPr/>
          <a:lstStyle/>
          <a:p>
            <a:pPr>
              <a:defRPr/>
            </a:pPr>
            <a:r>
              <a:rPr lang="en-GB"/>
              <a:t>DEPT MECH ENGG                              COLLEGE OF ENGG ADOOR</a:t>
            </a:r>
          </a:p>
        </p:txBody>
      </p:sp>
      <p:sp>
        <p:nvSpPr>
          <p:cNvPr id="57" name="Slide Number Placeholder 3"/>
          <p:cNvSpPr>
            <a:spLocks noGrp="1"/>
          </p:cNvSpPr>
          <p:nvPr>
            <p:ph type="sldNum" sz="quarter" idx="12"/>
          </p:nvPr>
        </p:nvSpPr>
        <p:spPr/>
        <p:txBody>
          <a:bodyPr/>
          <a:lstStyle/>
          <a:p>
            <a:pPr>
              <a:defRPr/>
            </a:pPr>
            <a:fld id="{44C0DC52-A927-4747-AF7D-5CBA1257543C}" type="slidenum">
              <a:rPr lang="en-GB"/>
              <a:pPr>
                <a:defRPr/>
              </a:pPr>
              <a:t>19</a:t>
            </a:fld>
            <a:endParaRPr lang="en-GB"/>
          </a:p>
        </p:txBody>
      </p:sp>
      <p:sp>
        <p:nvSpPr>
          <p:cNvPr id="25604" name="Rectangle 1"/>
          <p:cNvSpPr>
            <a:spLocks noChangeArrowheads="1"/>
          </p:cNvSpPr>
          <p:nvPr/>
        </p:nvSpPr>
        <p:spPr bwMode="auto">
          <a:xfrm>
            <a:off x="457200" y="381000"/>
            <a:ext cx="6934200" cy="398463"/>
          </a:xfrm>
          <a:prstGeom prst="rect">
            <a:avLst/>
          </a:prstGeom>
          <a:noFill/>
          <a:ln w="9525">
            <a:noFill/>
            <a:round/>
            <a:headEnd/>
            <a:tailEnd/>
          </a:ln>
        </p:spPr>
        <p:txBody>
          <a:bodyPr lIns="90000" tIns="46800" rIns="90000" bIns="46800">
            <a:spAutoFit/>
          </a:bodyPr>
          <a:lstStyle/>
          <a:p>
            <a:pPr algn="ctr">
              <a:spcBef>
                <a:spcPts val="1250"/>
              </a:spcBef>
              <a:buClr>
                <a:srgbClr val="6600FF"/>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6600FF"/>
                </a:solidFill>
                <a:latin typeface="Tahoma" pitchFamily="32" charset="0"/>
              </a:rPr>
              <a:t>Single-plate Friction Clutch  </a:t>
            </a:r>
            <a:r>
              <a:rPr lang="en-GB" sz="2000" b="1">
                <a:solidFill>
                  <a:srgbClr val="CC0000"/>
                </a:solidFill>
                <a:latin typeface="Tahoma" pitchFamily="32" charset="0"/>
              </a:rPr>
              <a:t>(Disengaged position)</a:t>
            </a:r>
            <a:r>
              <a:rPr lang="ar-SA" sz="2000" b="1">
                <a:solidFill>
                  <a:srgbClr val="CC0000"/>
                </a:solidFill>
                <a:latin typeface="Tahoma" pitchFamily="32" charset="0"/>
                <a:cs typeface="Arial" charset="0"/>
              </a:rPr>
              <a:t>‏</a:t>
            </a:r>
            <a:endParaRPr lang="en-GB" sz="2000" b="1">
              <a:solidFill>
                <a:srgbClr val="CC0000"/>
              </a:solidFill>
              <a:latin typeface="Tahoma" pitchFamily="32" charset="0"/>
            </a:endParaRPr>
          </a:p>
        </p:txBody>
      </p:sp>
      <p:grpSp>
        <p:nvGrpSpPr>
          <p:cNvPr id="25605" name="Group 2"/>
          <p:cNvGrpSpPr>
            <a:grpSpLocks/>
          </p:cNvGrpSpPr>
          <p:nvPr/>
        </p:nvGrpSpPr>
        <p:grpSpPr bwMode="auto">
          <a:xfrm>
            <a:off x="0" y="1981200"/>
            <a:ext cx="8305800" cy="4592638"/>
            <a:chOff x="0" y="1248"/>
            <a:chExt cx="5232" cy="2893"/>
          </a:xfrm>
        </p:grpSpPr>
        <p:sp>
          <p:nvSpPr>
            <p:cNvPr id="25607" name="Rectangle 3"/>
            <p:cNvSpPr>
              <a:spLocks noChangeArrowheads="1"/>
            </p:cNvSpPr>
            <p:nvPr/>
          </p:nvSpPr>
          <p:spPr bwMode="auto">
            <a:xfrm>
              <a:off x="2083" y="1347"/>
              <a:ext cx="1007" cy="82"/>
            </a:xfrm>
            <a:prstGeom prst="rect">
              <a:avLst/>
            </a:prstGeom>
            <a:gradFill rotWithShape="0">
              <a:gsLst>
                <a:gs pos="0">
                  <a:srgbClr val="463416"/>
                </a:gs>
                <a:gs pos="50000">
                  <a:srgbClr val="003399"/>
                </a:gs>
                <a:gs pos="100000">
                  <a:srgbClr val="463416"/>
                </a:gs>
              </a:gsLst>
              <a:lin ang="5400000" scaled="1"/>
            </a:gradFill>
            <a:ln w="9360">
              <a:solidFill>
                <a:srgbClr val="FFFFFF"/>
              </a:solidFill>
              <a:miter lim="800000"/>
              <a:headEnd/>
              <a:tailEnd/>
            </a:ln>
          </p:spPr>
          <p:txBody>
            <a:bodyPr wrap="none" anchor="ctr"/>
            <a:lstStyle/>
            <a:p>
              <a:endParaRPr lang="en-IN"/>
            </a:p>
          </p:txBody>
        </p:sp>
        <p:sp>
          <p:nvSpPr>
            <p:cNvPr id="25608" name="Rectangle 4"/>
            <p:cNvSpPr>
              <a:spLocks noChangeArrowheads="1"/>
            </p:cNvSpPr>
            <p:nvPr/>
          </p:nvSpPr>
          <p:spPr bwMode="auto">
            <a:xfrm>
              <a:off x="885" y="2288"/>
              <a:ext cx="1362" cy="278"/>
            </a:xfrm>
            <a:prstGeom prst="rect">
              <a:avLst/>
            </a:prstGeom>
            <a:gradFill rotWithShape="0">
              <a:gsLst>
                <a:gs pos="0">
                  <a:srgbClr val="C0C0C0"/>
                </a:gs>
                <a:gs pos="50000">
                  <a:srgbClr val="FFFFFF"/>
                </a:gs>
                <a:gs pos="100000">
                  <a:srgbClr val="C0C0C0"/>
                </a:gs>
              </a:gsLst>
              <a:lin ang="5400000" scaled="1"/>
            </a:gradFill>
            <a:ln w="28440">
              <a:solidFill>
                <a:srgbClr val="000000"/>
              </a:solidFill>
              <a:miter lim="800000"/>
              <a:headEnd/>
              <a:tailEnd/>
            </a:ln>
          </p:spPr>
          <p:txBody>
            <a:bodyPr wrap="none" anchor="ctr"/>
            <a:lstStyle/>
            <a:p>
              <a:endParaRPr lang="en-IN"/>
            </a:p>
          </p:txBody>
        </p:sp>
        <p:sp>
          <p:nvSpPr>
            <p:cNvPr id="25609" name="Rectangle 5"/>
            <p:cNvSpPr>
              <a:spLocks noChangeArrowheads="1"/>
            </p:cNvSpPr>
            <p:nvPr/>
          </p:nvSpPr>
          <p:spPr bwMode="auto">
            <a:xfrm>
              <a:off x="2442" y="1513"/>
              <a:ext cx="72" cy="466"/>
            </a:xfrm>
            <a:prstGeom prst="rect">
              <a:avLst/>
            </a:prstGeom>
            <a:blipFill dpi="0" rotWithShape="0">
              <a:blip r:embed="rId4"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5610" name="Rectangle 6"/>
            <p:cNvSpPr>
              <a:spLocks noChangeArrowheads="1"/>
            </p:cNvSpPr>
            <p:nvPr/>
          </p:nvSpPr>
          <p:spPr bwMode="auto">
            <a:xfrm>
              <a:off x="2435" y="2879"/>
              <a:ext cx="81" cy="461"/>
            </a:xfrm>
            <a:prstGeom prst="rect">
              <a:avLst/>
            </a:prstGeom>
            <a:blipFill dpi="0" rotWithShape="0">
              <a:blip r:embed="rId4"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5611" name="Line 7"/>
            <p:cNvSpPr>
              <a:spLocks noChangeShapeType="1"/>
            </p:cNvSpPr>
            <p:nvPr/>
          </p:nvSpPr>
          <p:spPr bwMode="auto">
            <a:xfrm>
              <a:off x="2514" y="1549"/>
              <a:ext cx="1" cy="1780"/>
            </a:xfrm>
            <a:prstGeom prst="line">
              <a:avLst/>
            </a:prstGeom>
            <a:noFill/>
            <a:ln w="9360">
              <a:solidFill>
                <a:srgbClr val="000000"/>
              </a:solidFill>
              <a:miter lim="800000"/>
              <a:headEnd/>
              <a:tailEnd/>
            </a:ln>
          </p:spPr>
          <p:txBody>
            <a:bodyPr/>
            <a:lstStyle/>
            <a:p>
              <a:endParaRPr lang="en-US"/>
            </a:p>
          </p:txBody>
        </p:sp>
        <p:sp>
          <p:nvSpPr>
            <p:cNvPr id="25612" name="Rectangle 8"/>
            <p:cNvSpPr>
              <a:spLocks noChangeArrowheads="1"/>
            </p:cNvSpPr>
            <p:nvPr/>
          </p:nvSpPr>
          <p:spPr bwMode="auto">
            <a:xfrm>
              <a:off x="2632" y="1521"/>
              <a:ext cx="73" cy="466"/>
            </a:xfrm>
            <a:prstGeom prst="rect">
              <a:avLst/>
            </a:prstGeom>
            <a:blipFill dpi="0" rotWithShape="0">
              <a:blip r:embed="rId4"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5613" name="Rectangle 9"/>
            <p:cNvSpPr>
              <a:spLocks noChangeArrowheads="1"/>
            </p:cNvSpPr>
            <p:nvPr/>
          </p:nvSpPr>
          <p:spPr bwMode="auto">
            <a:xfrm>
              <a:off x="2632" y="2879"/>
              <a:ext cx="81" cy="450"/>
            </a:xfrm>
            <a:prstGeom prst="rect">
              <a:avLst/>
            </a:prstGeom>
            <a:blipFill dpi="0" rotWithShape="0">
              <a:blip r:embed="rId4"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5614" name="Rectangle 10"/>
            <p:cNvSpPr>
              <a:spLocks noChangeArrowheads="1"/>
            </p:cNvSpPr>
            <p:nvPr/>
          </p:nvSpPr>
          <p:spPr bwMode="auto">
            <a:xfrm>
              <a:off x="2177" y="1259"/>
              <a:ext cx="169" cy="2319"/>
            </a:xfrm>
            <a:prstGeom prst="rect">
              <a:avLst/>
            </a:prstGeom>
            <a:gradFill rotWithShape="0">
              <a:gsLst>
                <a:gs pos="0">
                  <a:srgbClr val="C0C0C0"/>
                </a:gs>
                <a:gs pos="50000">
                  <a:srgbClr val="FFFFFF"/>
                </a:gs>
                <a:gs pos="100000">
                  <a:srgbClr val="C0C0C0"/>
                </a:gs>
              </a:gsLst>
              <a:lin ang="5400000" scaled="1"/>
            </a:gradFill>
            <a:ln w="28440">
              <a:solidFill>
                <a:srgbClr val="33CCCC"/>
              </a:solidFill>
              <a:miter lim="800000"/>
              <a:headEnd/>
              <a:tailEnd/>
            </a:ln>
          </p:spPr>
          <p:txBody>
            <a:bodyPr wrap="none" anchor="ctr"/>
            <a:lstStyle/>
            <a:p>
              <a:endParaRPr lang="en-IN"/>
            </a:p>
          </p:txBody>
        </p:sp>
        <p:sp>
          <p:nvSpPr>
            <p:cNvPr id="25615" name="Rectangle 11"/>
            <p:cNvSpPr>
              <a:spLocks noChangeArrowheads="1"/>
            </p:cNvSpPr>
            <p:nvPr/>
          </p:nvSpPr>
          <p:spPr bwMode="auto">
            <a:xfrm>
              <a:off x="2445" y="2291"/>
              <a:ext cx="1693" cy="278"/>
            </a:xfrm>
            <a:prstGeom prst="rect">
              <a:avLst/>
            </a:prstGeom>
            <a:gradFill rotWithShape="0">
              <a:gsLst>
                <a:gs pos="0">
                  <a:srgbClr val="C0C0C0"/>
                </a:gs>
                <a:gs pos="50000">
                  <a:srgbClr val="FFFFFF"/>
                </a:gs>
                <a:gs pos="100000">
                  <a:srgbClr val="C0C0C0"/>
                </a:gs>
              </a:gsLst>
              <a:lin ang="5400000" scaled="1"/>
            </a:gradFill>
            <a:ln w="28440">
              <a:solidFill>
                <a:srgbClr val="000000"/>
              </a:solidFill>
              <a:miter lim="800000"/>
              <a:headEnd/>
              <a:tailEnd/>
            </a:ln>
          </p:spPr>
          <p:txBody>
            <a:bodyPr wrap="none" anchor="ctr"/>
            <a:lstStyle/>
            <a:p>
              <a:endParaRPr lang="en-IN"/>
            </a:p>
          </p:txBody>
        </p:sp>
        <p:sp>
          <p:nvSpPr>
            <p:cNvPr id="25616" name="AutoShape 12"/>
            <p:cNvSpPr>
              <a:spLocks/>
            </p:cNvSpPr>
            <p:nvPr/>
          </p:nvSpPr>
          <p:spPr bwMode="auto">
            <a:xfrm>
              <a:off x="1371" y="2000"/>
              <a:ext cx="353" cy="8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977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lnTo>
                    <a:pt x="10800" y="10800"/>
                  </a:lnTo>
                  <a:close/>
                </a:path>
                <a:path w="21600" h="21600" fill="none">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path>
              </a:pathLst>
            </a:custGeom>
            <a:noFill/>
            <a:ln w="28440">
              <a:solidFill>
                <a:srgbClr val="0000CC"/>
              </a:solidFill>
              <a:miter lim="800000"/>
              <a:headEnd/>
              <a:tailEnd type="triangle" w="med" len="med"/>
            </a:ln>
          </p:spPr>
          <p:txBody>
            <a:bodyPr wrap="none" anchor="ctr"/>
            <a:lstStyle/>
            <a:p>
              <a:endParaRPr lang="en-IN"/>
            </a:p>
          </p:txBody>
        </p:sp>
        <p:sp>
          <p:nvSpPr>
            <p:cNvPr id="25617" name="AutoShape 13"/>
            <p:cNvSpPr>
              <a:spLocks/>
            </p:cNvSpPr>
            <p:nvPr/>
          </p:nvSpPr>
          <p:spPr bwMode="auto">
            <a:xfrm flipV="1">
              <a:off x="3223" y="2031"/>
              <a:ext cx="353" cy="8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977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lnTo>
                    <a:pt x="10800" y="10800"/>
                  </a:lnTo>
                  <a:close/>
                </a:path>
                <a:path w="21600" h="21600" fill="none">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path>
              </a:pathLst>
            </a:custGeom>
            <a:noFill/>
            <a:ln w="28440">
              <a:solidFill>
                <a:srgbClr val="0000CC"/>
              </a:solidFill>
              <a:miter lim="800000"/>
              <a:headEnd/>
              <a:tailEnd type="triangle" w="med" len="med"/>
            </a:ln>
          </p:spPr>
          <p:txBody>
            <a:bodyPr wrap="none" anchor="ctr"/>
            <a:lstStyle/>
            <a:p>
              <a:endParaRPr lang="en-IN"/>
            </a:p>
          </p:txBody>
        </p:sp>
        <p:sp>
          <p:nvSpPr>
            <p:cNvPr id="25618" name="Line 14"/>
            <p:cNvSpPr>
              <a:spLocks noChangeShapeType="1"/>
            </p:cNvSpPr>
            <p:nvPr/>
          </p:nvSpPr>
          <p:spPr bwMode="auto">
            <a:xfrm>
              <a:off x="1531" y="1873"/>
              <a:ext cx="603" cy="1"/>
            </a:xfrm>
            <a:prstGeom prst="line">
              <a:avLst/>
            </a:prstGeom>
            <a:noFill/>
            <a:ln w="28440">
              <a:solidFill>
                <a:srgbClr val="008000"/>
              </a:solidFill>
              <a:miter lim="800000"/>
              <a:headEnd/>
              <a:tailEnd type="triangle" w="med" len="med"/>
            </a:ln>
          </p:spPr>
          <p:txBody>
            <a:bodyPr/>
            <a:lstStyle/>
            <a:p>
              <a:endParaRPr lang="en-US"/>
            </a:p>
          </p:txBody>
        </p:sp>
        <p:sp>
          <p:nvSpPr>
            <p:cNvPr id="25619" name="Line 15"/>
            <p:cNvSpPr>
              <a:spLocks noChangeShapeType="1"/>
            </p:cNvSpPr>
            <p:nvPr/>
          </p:nvSpPr>
          <p:spPr bwMode="auto">
            <a:xfrm>
              <a:off x="1545" y="2993"/>
              <a:ext cx="603" cy="1"/>
            </a:xfrm>
            <a:prstGeom prst="line">
              <a:avLst/>
            </a:prstGeom>
            <a:noFill/>
            <a:ln w="28440">
              <a:solidFill>
                <a:srgbClr val="008000"/>
              </a:solidFill>
              <a:miter lim="800000"/>
              <a:headEnd/>
              <a:tailEnd type="triangle" w="med" len="med"/>
            </a:ln>
          </p:spPr>
          <p:txBody>
            <a:bodyPr/>
            <a:lstStyle/>
            <a:p>
              <a:endParaRPr lang="en-US"/>
            </a:p>
          </p:txBody>
        </p:sp>
        <p:sp>
          <p:nvSpPr>
            <p:cNvPr id="25620" name="Line 16"/>
            <p:cNvSpPr>
              <a:spLocks noChangeShapeType="1"/>
            </p:cNvSpPr>
            <p:nvPr/>
          </p:nvSpPr>
          <p:spPr bwMode="auto">
            <a:xfrm flipH="1">
              <a:off x="3001" y="2989"/>
              <a:ext cx="607" cy="1"/>
            </a:xfrm>
            <a:prstGeom prst="line">
              <a:avLst/>
            </a:prstGeom>
            <a:noFill/>
            <a:ln w="28440">
              <a:solidFill>
                <a:srgbClr val="008000"/>
              </a:solidFill>
              <a:miter lim="800000"/>
              <a:headEnd/>
              <a:tailEnd type="triangle" w="med" len="med"/>
            </a:ln>
          </p:spPr>
          <p:txBody>
            <a:bodyPr/>
            <a:lstStyle/>
            <a:p>
              <a:endParaRPr lang="en-US"/>
            </a:p>
          </p:txBody>
        </p:sp>
        <p:sp>
          <p:nvSpPr>
            <p:cNvPr id="25621" name="Text Box 17"/>
            <p:cNvSpPr txBox="1">
              <a:spLocks noChangeArrowheads="1"/>
            </p:cNvSpPr>
            <p:nvPr/>
          </p:nvSpPr>
          <p:spPr bwMode="auto">
            <a:xfrm>
              <a:off x="1023" y="2655"/>
              <a:ext cx="365" cy="290"/>
            </a:xfrm>
            <a:prstGeom prst="rect">
              <a:avLst/>
            </a:prstGeom>
            <a:noFill/>
            <a:ln w="9525">
              <a:noFill/>
              <a:round/>
              <a:headEnd/>
              <a:tailEnd/>
            </a:ln>
          </p:spPr>
          <p:txBody>
            <a:bodyPr lIns="90000" tIns="46800" rIns="90000" bIns="46800">
              <a:spAutoFit/>
            </a:bodyPr>
            <a:lstStyle/>
            <a:p>
              <a:pPr>
                <a:spcBef>
                  <a:spcPts val="150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0000CC"/>
                  </a:solidFill>
                </a:rPr>
                <a:t>T</a:t>
              </a:r>
            </a:p>
          </p:txBody>
        </p:sp>
        <p:sp>
          <p:nvSpPr>
            <p:cNvPr id="25622" name="Text Box 18"/>
            <p:cNvSpPr txBox="1">
              <a:spLocks noChangeArrowheads="1"/>
            </p:cNvSpPr>
            <p:nvPr/>
          </p:nvSpPr>
          <p:spPr bwMode="auto">
            <a:xfrm>
              <a:off x="3625" y="1919"/>
              <a:ext cx="365" cy="290"/>
            </a:xfrm>
            <a:prstGeom prst="rect">
              <a:avLst/>
            </a:prstGeom>
            <a:noFill/>
            <a:ln w="9525">
              <a:noFill/>
              <a:round/>
              <a:headEnd/>
              <a:tailEnd/>
            </a:ln>
          </p:spPr>
          <p:txBody>
            <a:bodyPr lIns="90000" tIns="46800" rIns="90000" bIns="46800">
              <a:spAutoFit/>
            </a:bodyPr>
            <a:lstStyle/>
            <a:p>
              <a:pPr>
                <a:spcBef>
                  <a:spcPts val="150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0000CC"/>
                  </a:solidFill>
                </a:rPr>
                <a:t>T</a:t>
              </a:r>
            </a:p>
          </p:txBody>
        </p:sp>
        <p:sp>
          <p:nvSpPr>
            <p:cNvPr id="25623" name="Text Box 19"/>
            <p:cNvSpPr txBox="1">
              <a:spLocks noChangeArrowheads="1"/>
            </p:cNvSpPr>
            <p:nvPr/>
          </p:nvSpPr>
          <p:spPr bwMode="auto">
            <a:xfrm>
              <a:off x="3564" y="1630"/>
              <a:ext cx="1363" cy="321"/>
            </a:xfrm>
            <a:prstGeom prst="rect">
              <a:avLst/>
            </a:prstGeom>
            <a:noFill/>
            <a:ln w="9525">
              <a:noFill/>
              <a:round/>
              <a:headEnd/>
              <a:tailEnd/>
            </a:ln>
          </p:spPr>
          <p:txBody>
            <a:bodyPr lIns="90000" tIns="46800" rIns="90000" bIns="46800">
              <a:spAutoFit/>
            </a:bodyPr>
            <a:lstStyle/>
            <a:p>
              <a:pPr>
                <a:spcBef>
                  <a:spcPts val="1250"/>
                </a:spcBef>
                <a:buClr>
                  <a:srgbClr val="008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008000"/>
                  </a:solidFill>
                  <a:latin typeface="Tahoma" pitchFamily="32" charset="0"/>
                </a:rPr>
                <a:t>F</a:t>
              </a:r>
              <a:r>
                <a:rPr lang="en-GB" sz="2400" b="1" baseline="-25000">
                  <a:solidFill>
                    <a:srgbClr val="008000"/>
                  </a:solidFill>
                  <a:latin typeface="Tahoma" pitchFamily="32" charset="0"/>
                </a:rPr>
                <a:t>a</a:t>
              </a:r>
              <a:r>
                <a:rPr lang="en-GB" sz="2000" b="1">
                  <a:solidFill>
                    <a:srgbClr val="008000"/>
                  </a:solidFill>
                </a:rPr>
                <a:t> </a:t>
              </a:r>
              <a:r>
                <a:rPr lang="en-GB" sz="2000" b="1">
                  <a:solidFill>
                    <a:srgbClr val="808000"/>
                  </a:solidFill>
                </a:rPr>
                <a:t>(axial thrust)</a:t>
              </a:r>
              <a:r>
                <a:rPr lang="ar-SA" sz="2000" b="1">
                  <a:solidFill>
                    <a:srgbClr val="808000"/>
                  </a:solidFill>
                  <a:cs typeface="Arial" charset="0"/>
                </a:rPr>
                <a:t>‏</a:t>
              </a:r>
              <a:endParaRPr lang="en-GB" sz="2000" b="1">
                <a:solidFill>
                  <a:srgbClr val="808000"/>
                </a:solidFill>
              </a:endParaRPr>
            </a:p>
          </p:txBody>
        </p:sp>
        <p:sp>
          <p:nvSpPr>
            <p:cNvPr id="25624" name="Text Box 20"/>
            <p:cNvSpPr txBox="1">
              <a:spLocks noChangeArrowheads="1"/>
            </p:cNvSpPr>
            <p:nvPr/>
          </p:nvSpPr>
          <p:spPr bwMode="auto">
            <a:xfrm>
              <a:off x="1594" y="1543"/>
              <a:ext cx="503" cy="321"/>
            </a:xfrm>
            <a:prstGeom prst="rect">
              <a:avLst/>
            </a:prstGeom>
            <a:noFill/>
            <a:ln w="9525">
              <a:noFill/>
              <a:round/>
              <a:headEnd/>
              <a:tailEnd/>
            </a:ln>
          </p:spPr>
          <p:txBody>
            <a:bodyPr lIns="90000" tIns="46800" rIns="90000" bIns="46800">
              <a:spAutoFit/>
            </a:bodyPr>
            <a:lstStyle/>
            <a:p>
              <a:pPr>
                <a:spcBef>
                  <a:spcPts val="1500"/>
                </a:spcBef>
                <a:buClr>
                  <a:srgbClr val="008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008000"/>
                  </a:solidFill>
                </a:rPr>
                <a:t>F</a:t>
              </a:r>
              <a:r>
                <a:rPr lang="en-GB" sz="2400" b="1" baseline="-25000">
                  <a:solidFill>
                    <a:srgbClr val="008000"/>
                  </a:solidFill>
                </a:rPr>
                <a:t>a</a:t>
              </a:r>
            </a:p>
          </p:txBody>
        </p:sp>
        <p:sp>
          <p:nvSpPr>
            <p:cNvPr id="25625" name="Text Box 21"/>
            <p:cNvSpPr txBox="1">
              <a:spLocks noChangeArrowheads="1"/>
            </p:cNvSpPr>
            <p:nvPr/>
          </p:nvSpPr>
          <p:spPr bwMode="auto">
            <a:xfrm>
              <a:off x="228" y="1266"/>
              <a:ext cx="1489" cy="290"/>
            </a:xfrm>
            <a:prstGeom prst="rect">
              <a:avLst/>
            </a:prstGeom>
            <a:noFill/>
            <a:ln w="9525">
              <a:noFill/>
              <a:round/>
              <a:headEnd/>
              <a:tailEnd/>
            </a:ln>
          </p:spPr>
          <p:txBody>
            <a:bodyPr lIns="90000" tIns="46800" rIns="90000" bIns="46800">
              <a:spAutoFit/>
            </a:bodyPr>
            <a:lstStyle/>
            <a:p>
              <a:pPr>
                <a:spcBef>
                  <a:spcPts val="15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E3E3FF"/>
                  </a:solidFill>
                </a:rPr>
                <a:t>Friction plate</a:t>
              </a:r>
            </a:p>
          </p:txBody>
        </p:sp>
        <p:sp>
          <p:nvSpPr>
            <p:cNvPr id="25626" name="Line 22"/>
            <p:cNvSpPr>
              <a:spLocks noChangeShapeType="1"/>
            </p:cNvSpPr>
            <p:nvPr/>
          </p:nvSpPr>
          <p:spPr bwMode="auto">
            <a:xfrm>
              <a:off x="1498" y="1430"/>
              <a:ext cx="1071" cy="493"/>
            </a:xfrm>
            <a:prstGeom prst="line">
              <a:avLst/>
            </a:prstGeom>
            <a:noFill/>
            <a:ln w="19080">
              <a:solidFill>
                <a:srgbClr val="FFFFFF"/>
              </a:solidFill>
              <a:miter lim="800000"/>
              <a:headEnd/>
              <a:tailEnd/>
            </a:ln>
          </p:spPr>
          <p:txBody>
            <a:bodyPr/>
            <a:lstStyle/>
            <a:p>
              <a:endParaRPr lang="en-US"/>
            </a:p>
          </p:txBody>
        </p:sp>
        <p:sp>
          <p:nvSpPr>
            <p:cNvPr id="25627" name="Text Box 23"/>
            <p:cNvSpPr txBox="1">
              <a:spLocks noChangeArrowheads="1"/>
            </p:cNvSpPr>
            <p:nvPr/>
          </p:nvSpPr>
          <p:spPr bwMode="auto">
            <a:xfrm>
              <a:off x="3753" y="3391"/>
              <a:ext cx="1480" cy="290"/>
            </a:xfrm>
            <a:prstGeom prst="rect">
              <a:avLst/>
            </a:prstGeom>
            <a:noFill/>
            <a:ln w="9525">
              <a:noFill/>
              <a:round/>
              <a:headEnd/>
              <a:tailEnd/>
            </a:ln>
          </p:spPr>
          <p:txBody>
            <a:bodyPr lIns="90000" tIns="46800" rIns="90000" bIns="46800">
              <a:spAutoFit/>
            </a:bodyPr>
            <a:lstStyle/>
            <a:p>
              <a:pPr>
                <a:spcBef>
                  <a:spcPts val="1500"/>
                </a:spcBef>
                <a:buClr>
                  <a:srgbClr val="9966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9966FF"/>
                  </a:solidFill>
                </a:rPr>
                <a:t>Friction lining</a:t>
              </a:r>
              <a:r>
                <a:rPr lang="en-GB" sz="2400" b="1">
                  <a:solidFill>
                    <a:srgbClr val="FFFFFF"/>
                  </a:solidFill>
                </a:rPr>
                <a:t> </a:t>
              </a:r>
            </a:p>
          </p:txBody>
        </p:sp>
        <p:sp>
          <p:nvSpPr>
            <p:cNvPr id="25628" name="Line 24"/>
            <p:cNvSpPr>
              <a:spLocks noChangeShapeType="1"/>
            </p:cNvSpPr>
            <p:nvPr/>
          </p:nvSpPr>
          <p:spPr bwMode="auto">
            <a:xfrm>
              <a:off x="3272" y="2298"/>
              <a:ext cx="1" cy="265"/>
            </a:xfrm>
            <a:prstGeom prst="line">
              <a:avLst/>
            </a:prstGeom>
            <a:noFill/>
            <a:ln w="9360">
              <a:solidFill>
                <a:srgbClr val="FFFFFF"/>
              </a:solidFill>
              <a:miter lim="800000"/>
              <a:headEnd/>
              <a:tailEnd/>
            </a:ln>
          </p:spPr>
          <p:txBody>
            <a:bodyPr/>
            <a:lstStyle/>
            <a:p>
              <a:endParaRPr lang="en-US"/>
            </a:p>
          </p:txBody>
        </p:sp>
        <p:sp>
          <p:nvSpPr>
            <p:cNvPr id="25629" name="Rectangle 25"/>
            <p:cNvSpPr>
              <a:spLocks noChangeArrowheads="1"/>
            </p:cNvSpPr>
            <p:nvPr/>
          </p:nvSpPr>
          <p:spPr bwMode="auto">
            <a:xfrm>
              <a:off x="2423" y="2297"/>
              <a:ext cx="840" cy="274"/>
            </a:xfrm>
            <a:prstGeom prst="rect">
              <a:avLst/>
            </a:prstGeom>
            <a:blipFill dpi="0" rotWithShape="0">
              <a:blip r:embed="rId5" cstate="print"/>
              <a:srcRect/>
              <a:tile tx="0" ty="0" sx="100000" sy="100000" flip="none" algn="tl"/>
            </a:blipFill>
            <a:ln w="28440">
              <a:solidFill>
                <a:srgbClr val="FFFFFF"/>
              </a:solidFill>
              <a:miter lim="800000"/>
              <a:headEnd/>
              <a:tailEnd/>
            </a:ln>
          </p:spPr>
          <p:txBody>
            <a:bodyPr wrap="none" anchor="ctr"/>
            <a:lstStyle/>
            <a:p>
              <a:endParaRPr lang="en-IN"/>
            </a:p>
          </p:txBody>
        </p:sp>
        <p:sp>
          <p:nvSpPr>
            <p:cNvPr id="25630" name="Rectangle 26"/>
            <p:cNvSpPr>
              <a:spLocks noChangeArrowheads="1"/>
            </p:cNvSpPr>
            <p:nvPr/>
          </p:nvSpPr>
          <p:spPr bwMode="auto">
            <a:xfrm>
              <a:off x="2524" y="1513"/>
              <a:ext cx="102" cy="1816"/>
            </a:xfrm>
            <a:prstGeom prst="rect">
              <a:avLst/>
            </a:prstGeom>
            <a:gradFill rotWithShape="0">
              <a:gsLst>
                <a:gs pos="0">
                  <a:srgbClr val="969696"/>
                </a:gs>
                <a:gs pos="50000">
                  <a:srgbClr val="FFFFFF"/>
                </a:gs>
                <a:gs pos="100000">
                  <a:srgbClr val="969696"/>
                </a:gs>
              </a:gsLst>
              <a:lin ang="5400000" scaled="1"/>
            </a:gradFill>
            <a:ln w="28440">
              <a:solidFill>
                <a:srgbClr val="000000"/>
              </a:solidFill>
              <a:miter lim="800000"/>
              <a:headEnd/>
              <a:tailEnd/>
            </a:ln>
          </p:spPr>
          <p:txBody>
            <a:bodyPr wrap="none" anchor="ctr"/>
            <a:lstStyle/>
            <a:p>
              <a:endParaRPr lang="en-IN"/>
            </a:p>
          </p:txBody>
        </p:sp>
        <p:grpSp>
          <p:nvGrpSpPr>
            <p:cNvPr id="25631" name="Group 27"/>
            <p:cNvGrpSpPr>
              <a:grpSpLocks/>
            </p:cNvGrpSpPr>
            <p:nvPr/>
          </p:nvGrpSpPr>
          <p:grpSpPr bwMode="auto">
            <a:xfrm>
              <a:off x="2806" y="1248"/>
              <a:ext cx="178" cy="2353"/>
              <a:chOff x="2806" y="1248"/>
              <a:chExt cx="178" cy="2353"/>
            </a:xfrm>
          </p:grpSpPr>
          <p:sp>
            <p:nvSpPr>
              <p:cNvPr id="25655" name="Rectangle 28"/>
              <p:cNvSpPr>
                <a:spLocks noChangeArrowheads="1"/>
              </p:cNvSpPr>
              <p:nvPr/>
            </p:nvSpPr>
            <p:spPr bwMode="auto">
              <a:xfrm>
                <a:off x="2811" y="1248"/>
                <a:ext cx="167" cy="2354"/>
              </a:xfrm>
              <a:prstGeom prst="rect">
                <a:avLst/>
              </a:prstGeom>
              <a:gradFill rotWithShape="0">
                <a:gsLst>
                  <a:gs pos="0">
                    <a:srgbClr val="C0C0C0"/>
                  </a:gs>
                  <a:gs pos="50000">
                    <a:srgbClr val="FFFFFF"/>
                  </a:gs>
                  <a:gs pos="100000">
                    <a:srgbClr val="C0C0C0"/>
                  </a:gs>
                </a:gsLst>
                <a:lin ang="5400000" scaled="1"/>
              </a:gradFill>
              <a:ln w="28440">
                <a:solidFill>
                  <a:srgbClr val="33CCCC"/>
                </a:solidFill>
                <a:miter lim="800000"/>
                <a:headEnd/>
                <a:tailEnd/>
              </a:ln>
            </p:spPr>
            <p:txBody>
              <a:bodyPr wrap="none" anchor="ctr"/>
              <a:lstStyle/>
              <a:p>
                <a:endParaRPr lang="en-IN"/>
              </a:p>
            </p:txBody>
          </p:sp>
          <p:sp>
            <p:nvSpPr>
              <p:cNvPr id="25656" name="Line 29"/>
              <p:cNvSpPr>
                <a:spLocks noChangeShapeType="1"/>
              </p:cNvSpPr>
              <p:nvPr/>
            </p:nvSpPr>
            <p:spPr bwMode="auto">
              <a:xfrm>
                <a:off x="2806" y="2104"/>
                <a:ext cx="164" cy="1"/>
              </a:xfrm>
              <a:prstGeom prst="line">
                <a:avLst/>
              </a:prstGeom>
              <a:noFill/>
              <a:ln w="28440">
                <a:solidFill>
                  <a:srgbClr val="33CCCC"/>
                </a:solidFill>
                <a:prstDash val="sysDot"/>
                <a:miter lim="800000"/>
                <a:headEnd/>
                <a:tailEnd/>
              </a:ln>
            </p:spPr>
            <p:txBody>
              <a:bodyPr/>
              <a:lstStyle/>
              <a:p>
                <a:endParaRPr lang="en-US"/>
              </a:p>
            </p:txBody>
          </p:sp>
          <p:sp>
            <p:nvSpPr>
              <p:cNvPr id="25657" name="Line 30"/>
              <p:cNvSpPr>
                <a:spLocks noChangeShapeType="1"/>
              </p:cNvSpPr>
              <p:nvPr/>
            </p:nvSpPr>
            <p:spPr bwMode="auto">
              <a:xfrm>
                <a:off x="2821" y="2783"/>
                <a:ext cx="164" cy="1"/>
              </a:xfrm>
              <a:prstGeom prst="line">
                <a:avLst/>
              </a:prstGeom>
              <a:noFill/>
              <a:ln w="28440">
                <a:solidFill>
                  <a:srgbClr val="33CCCC"/>
                </a:solidFill>
                <a:prstDash val="sysDot"/>
                <a:miter lim="800000"/>
                <a:headEnd/>
                <a:tailEnd/>
              </a:ln>
            </p:spPr>
            <p:txBody>
              <a:bodyPr/>
              <a:lstStyle/>
              <a:p>
                <a:endParaRPr lang="en-US"/>
              </a:p>
            </p:txBody>
          </p:sp>
        </p:grpSp>
        <p:sp>
          <p:nvSpPr>
            <p:cNvPr id="25632" name="Rectangle 31"/>
            <p:cNvSpPr>
              <a:spLocks noChangeArrowheads="1"/>
            </p:cNvSpPr>
            <p:nvPr/>
          </p:nvSpPr>
          <p:spPr bwMode="auto">
            <a:xfrm>
              <a:off x="2492" y="2176"/>
              <a:ext cx="230" cy="490"/>
            </a:xfrm>
            <a:prstGeom prst="rect">
              <a:avLst/>
            </a:prstGeom>
            <a:gradFill rotWithShape="0">
              <a:gsLst>
                <a:gs pos="0">
                  <a:srgbClr val="969696"/>
                </a:gs>
                <a:gs pos="50000">
                  <a:srgbClr val="FFFFFF"/>
                </a:gs>
                <a:gs pos="100000">
                  <a:srgbClr val="969696"/>
                </a:gs>
              </a:gsLst>
              <a:lin ang="5400000" scaled="1"/>
            </a:gradFill>
            <a:ln w="28440">
              <a:solidFill>
                <a:srgbClr val="000000"/>
              </a:solidFill>
              <a:miter lim="800000"/>
              <a:headEnd/>
              <a:tailEnd/>
            </a:ln>
          </p:spPr>
          <p:txBody>
            <a:bodyPr wrap="none" anchor="ctr"/>
            <a:lstStyle/>
            <a:p>
              <a:endParaRPr lang="en-IN"/>
            </a:p>
          </p:txBody>
        </p:sp>
        <p:sp>
          <p:nvSpPr>
            <p:cNvPr id="25633" name="Text Box 32"/>
            <p:cNvSpPr txBox="1">
              <a:spLocks noChangeArrowheads="1"/>
            </p:cNvSpPr>
            <p:nvPr/>
          </p:nvSpPr>
          <p:spPr bwMode="auto">
            <a:xfrm>
              <a:off x="387" y="3373"/>
              <a:ext cx="1654"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Pressure plates</a:t>
              </a:r>
            </a:p>
          </p:txBody>
        </p:sp>
        <p:sp>
          <p:nvSpPr>
            <p:cNvPr id="25634" name="Line 33"/>
            <p:cNvSpPr>
              <a:spLocks noChangeShapeType="1"/>
            </p:cNvSpPr>
            <p:nvPr/>
          </p:nvSpPr>
          <p:spPr bwMode="auto">
            <a:xfrm>
              <a:off x="2687" y="3221"/>
              <a:ext cx="1070" cy="330"/>
            </a:xfrm>
            <a:prstGeom prst="line">
              <a:avLst/>
            </a:prstGeom>
            <a:noFill/>
            <a:ln w="19080">
              <a:solidFill>
                <a:srgbClr val="FFFFFF"/>
              </a:solidFill>
              <a:miter lim="800000"/>
              <a:headEnd/>
              <a:tailEnd/>
            </a:ln>
          </p:spPr>
          <p:txBody>
            <a:bodyPr/>
            <a:lstStyle/>
            <a:p>
              <a:endParaRPr lang="en-US"/>
            </a:p>
          </p:txBody>
        </p:sp>
        <p:sp>
          <p:nvSpPr>
            <p:cNvPr id="25635" name="Line 34"/>
            <p:cNvSpPr>
              <a:spLocks noChangeShapeType="1"/>
            </p:cNvSpPr>
            <p:nvPr/>
          </p:nvSpPr>
          <p:spPr bwMode="auto">
            <a:xfrm flipH="1">
              <a:off x="1789" y="3102"/>
              <a:ext cx="433" cy="338"/>
            </a:xfrm>
            <a:prstGeom prst="line">
              <a:avLst/>
            </a:prstGeom>
            <a:noFill/>
            <a:ln w="9360">
              <a:solidFill>
                <a:srgbClr val="FFFFFF"/>
              </a:solidFill>
              <a:miter lim="800000"/>
              <a:headEnd/>
              <a:tailEnd/>
            </a:ln>
          </p:spPr>
          <p:txBody>
            <a:bodyPr/>
            <a:lstStyle/>
            <a:p>
              <a:endParaRPr lang="en-US"/>
            </a:p>
          </p:txBody>
        </p:sp>
        <p:sp>
          <p:nvSpPr>
            <p:cNvPr id="25636" name="Line 35"/>
            <p:cNvSpPr>
              <a:spLocks noChangeShapeType="1"/>
            </p:cNvSpPr>
            <p:nvPr/>
          </p:nvSpPr>
          <p:spPr bwMode="auto">
            <a:xfrm flipH="1">
              <a:off x="1881" y="3423"/>
              <a:ext cx="954" cy="183"/>
            </a:xfrm>
            <a:prstGeom prst="line">
              <a:avLst/>
            </a:prstGeom>
            <a:noFill/>
            <a:ln w="9360">
              <a:solidFill>
                <a:srgbClr val="FFFFFF"/>
              </a:solidFill>
              <a:miter lim="800000"/>
              <a:headEnd/>
              <a:tailEnd/>
            </a:ln>
          </p:spPr>
          <p:txBody>
            <a:bodyPr/>
            <a:lstStyle/>
            <a:p>
              <a:endParaRPr lang="en-US"/>
            </a:p>
          </p:txBody>
        </p:sp>
        <p:sp>
          <p:nvSpPr>
            <p:cNvPr id="25637" name="Line 36"/>
            <p:cNvSpPr>
              <a:spLocks noChangeShapeType="1"/>
            </p:cNvSpPr>
            <p:nvPr/>
          </p:nvSpPr>
          <p:spPr bwMode="auto">
            <a:xfrm>
              <a:off x="2056" y="1384"/>
              <a:ext cx="1042" cy="1"/>
            </a:xfrm>
            <a:prstGeom prst="line">
              <a:avLst/>
            </a:prstGeom>
            <a:noFill/>
            <a:ln w="19080">
              <a:solidFill>
                <a:srgbClr val="FFFFFF"/>
              </a:solidFill>
              <a:prstDash val="dashDot"/>
              <a:miter lim="800000"/>
              <a:headEnd/>
              <a:tailEnd/>
            </a:ln>
          </p:spPr>
          <p:txBody>
            <a:bodyPr/>
            <a:lstStyle/>
            <a:p>
              <a:endParaRPr lang="en-US"/>
            </a:p>
          </p:txBody>
        </p:sp>
        <p:sp>
          <p:nvSpPr>
            <p:cNvPr id="25638" name="Line 37"/>
            <p:cNvSpPr>
              <a:spLocks noChangeShapeType="1"/>
            </p:cNvSpPr>
            <p:nvPr/>
          </p:nvSpPr>
          <p:spPr bwMode="auto">
            <a:xfrm>
              <a:off x="703" y="2426"/>
              <a:ext cx="3922" cy="1"/>
            </a:xfrm>
            <a:prstGeom prst="line">
              <a:avLst/>
            </a:prstGeom>
            <a:noFill/>
            <a:ln w="28440">
              <a:solidFill>
                <a:srgbClr val="CC3300"/>
              </a:solidFill>
              <a:prstDash val="lgDashDot"/>
              <a:miter lim="800000"/>
              <a:headEnd/>
              <a:tailEnd/>
            </a:ln>
          </p:spPr>
          <p:txBody>
            <a:bodyPr/>
            <a:lstStyle/>
            <a:p>
              <a:endParaRPr lang="en-US"/>
            </a:p>
          </p:txBody>
        </p:sp>
        <p:sp>
          <p:nvSpPr>
            <p:cNvPr id="25639" name="AutoShape 38"/>
            <p:cNvSpPr>
              <a:spLocks noChangeArrowheads="1"/>
            </p:cNvSpPr>
            <p:nvPr/>
          </p:nvSpPr>
          <p:spPr bwMode="auto">
            <a:xfrm>
              <a:off x="2111" y="1292"/>
              <a:ext cx="56" cy="183"/>
            </a:xfrm>
            <a:prstGeom prst="roundRect">
              <a:avLst>
                <a:gd name="adj" fmla="val 16667"/>
              </a:avLst>
            </a:prstGeom>
            <a:solidFill>
              <a:srgbClr val="B2B2B2"/>
            </a:solidFill>
            <a:ln w="9360">
              <a:solidFill>
                <a:srgbClr val="FFFFFF"/>
              </a:solidFill>
              <a:miter lim="800000"/>
              <a:headEnd/>
              <a:tailEnd/>
            </a:ln>
          </p:spPr>
          <p:txBody>
            <a:bodyPr wrap="none" anchor="ctr"/>
            <a:lstStyle/>
            <a:p>
              <a:endParaRPr lang="en-IN"/>
            </a:p>
          </p:txBody>
        </p:sp>
        <p:sp>
          <p:nvSpPr>
            <p:cNvPr id="25640" name="AutoShape 39"/>
            <p:cNvSpPr>
              <a:spLocks noChangeArrowheads="1"/>
            </p:cNvSpPr>
            <p:nvPr/>
          </p:nvSpPr>
          <p:spPr bwMode="auto">
            <a:xfrm>
              <a:off x="2993" y="1296"/>
              <a:ext cx="56" cy="183"/>
            </a:xfrm>
            <a:prstGeom prst="roundRect">
              <a:avLst>
                <a:gd name="adj" fmla="val 16667"/>
              </a:avLst>
            </a:prstGeom>
            <a:solidFill>
              <a:srgbClr val="B2B2B2"/>
            </a:solidFill>
            <a:ln w="9360">
              <a:solidFill>
                <a:srgbClr val="FFFFFF"/>
              </a:solidFill>
              <a:miter lim="800000"/>
              <a:headEnd/>
              <a:tailEnd/>
            </a:ln>
          </p:spPr>
          <p:txBody>
            <a:bodyPr wrap="none" anchor="ctr"/>
            <a:lstStyle/>
            <a:p>
              <a:endParaRPr lang="en-IN"/>
            </a:p>
          </p:txBody>
        </p:sp>
        <p:sp>
          <p:nvSpPr>
            <p:cNvPr id="25641" name="Line 40"/>
            <p:cNvSpPr>
              <a:spLocks noChangeShapeType="1"/>
            </p:cNvSpPr>
            <p:nvPr/>
          </p:nvSpPr>
          <p:spPr bwMode="auto">
            <a:xfrm>
              <a:off x="2097" y="3474"/>
              <a:ext cx="1042" cy="1"/>
            </a:xfrm>
            <a:prstGeom prst="line">
              <a:avLst/>
            </a:prstGeom>
            <a:noFill/>
            <a:ln w="19080">
              <a:solidFill>
                <a:srgbClr val="FFFFFF"/>
              </a:solidFill>
              <a:prstDash val="dashDot"/>
              <a:miter lim="800000"/>
              <a:headEnd/>
              <a:tailEnd/>
            </a:ln>
          </p:spPr>
          <p:txBody>
            <a:bodyPr/>
            <a:lstStyle/>
            <a:p>
              <a:endParaRPr lang="en-US"/>
            </a:p>
          </p:txBody>
        </p:sp>
        <p:sp>
          <p:nvSpPr>
            <p:cNvPr id="25642" name="Rectangle 41"/>
            <p:cNvSpPr>
              <a:spLocks noChangeArrowheads="1"/>
            </p:cNvSpPr>
            <p:nvPr/>
          </p:nvSpPr>
          <p:spPr bwMode="auto">
            <a:xfrm>
              <a:off x="2815" y="1347"/>
              <a:ext cx="164" cy="82"/>
            </a:xfrm>
            <a:prstGeom prst="rect">
              <a:avLst/>
            </a:prstGeom>
            <a:noFill/>
            <a:ln w="19080">
              <a:solidFill>
                <a:srgbClr val="FFFFFF"/>
              </a:solidFill>
              <a:prstDash val="sysDot"/>
              <a:miter lim="800000"/>
              <a:headEnd/>
              <a:tailEnd/>
            </a:ln>
          </p:spPr>
          <p:txBody>
            <a:bodyPr wrap="none" anchor="ctr"/>
            <a:lstStyle/>
            <a:p>
              <a:endParaRPr lang="en-IN"/>
            </a:p>
          </p:txBody>
        </p:sp>
        <p:sp>
          <p:nvSpPr>
            <p:cNvPr id="25643" name="Rectangle 42"/>
            <p:cNvSpPr>
              <a:spLocks noChangeArrowheads="1"/>
            </p:cNvSpPr>
            <p:nvPr/>
          </p:nvSpPr>
          <p:spPr bwMode="auto">
            <a:xfrm>
              <a:off x="2188" y="1351"/>
              <a:ext cx="146" cy="82"/>
            </a:xfrm>
            <a:prstGeom prst="rect">
              <a:avLst/>
            </a:prstGeom>
            <a:noFill/>
            <a:ln w="19080">
              <a:solidFill>
                <a:srgbClr val="FFFFFF"/>
              </a:solidFill>
              <a:prstDash val="sysDot"/>
              <a:miter lim="800000"/>
              <a:headEnd/>
              <a:tailEnd/>
            </a:ln>
          </p:spPr>
          <p:txBody>
            <a:bodyPr wrap="none" anchor="ctr"/>
            <a:lstStyle/>
            <a:p>
              <a:endParaRPr lang="en-IN"/>
            </a:p>
          </p:txBody>
        </p:sp>
        <p:sp>
          <p:nvSpPr>
            <p:cNvPr id="25644" name="Freeform 43"/>
            <p:cNvSpPr>
              <a:spLocks noChangeArrowheads="1"/>
            </p:cNvSpPr>
            <p:nvPr/>
          </p:nvSpPr>
          <p:spPr bwMode="auto">
            <a:xfrm rot="5400000">
              <a:off x="3016" y="1421"/>
              <a:ext cx="216" cy="394"/>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25645" name="Line 44"/>
            <p:cNvSpPr>
              <a:spLocks noChangeShapeType="1"/>
            </p:cNvSpPr>
            <p:nvPr/>
          </p:nvSpPr>
          <p:spPr bwMode="auto">
            <a:xfrm flipH="1">
              <a:off x="2969" y="1813"/>
              <a:ext cx="607" cy="1"/>
            </a:xfrm>
            <a:prstGeom prst="line">
              <a:avLst/>
            </a:prstGeom>
            <a:noFill/>
            <a:ln w="28440">
              <a:solidFill>
                <a:srgbClr val="008000"/>
              </a:solidFill>
              <a:miter lim="800000"/>
              <a:headEnd/>
              <a:tailEnd type="triangle" w="med" len="med"/>
            </a:ln>
          </p:spPr>
          <p:txBody>
            <a:bodyPr/>
            <a:lstStyle/>
            <a:p>
              <a:endParaRPr lang="en-US"/>
            </a:p>
          </p:txBody>
        </p:sp>
        <p:sp>
          <p:nvSpPr>
            <p:cNvPr id="25646" name="Freeform 45"/>
            <p:cNvSpPr>
              <a:spLocks noChangeArrowheads="1"/>
            </p:cNvSpPr>
            <p:nvPr/>
          </p:nvSpPr>
          <p:spPr bwMode="auto">
            <a:xfrm rot="5400000">
              <a:off x="2993" y="2980"/>
              <a:ext cx="216" cy="394"/>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25647" name="Text Box 46"/>
            <p:cNvSpPr txBox="1">
              <a:spLocks noChangeArrowheads="1"/>
            </p:cNvSpPr>
            <p:nvPr/>
          </p:nvSpPr>
          <p:spPr bwMode="auto">
            <a:xfrm>
              <a:off x="3555" y="1358"/>
              <a:ext cx="1042"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springs</a:t>
              </a:r>
            </a:p>
          </p:txBody>
        </p:sp>
        <p:sp>
          <p:nvSpPr>
            <p:cNvPr id="25648" name="Line 47"/>
            <p:cNvSpPr>
              <a:spLocks noChangeShapeType="1"/>
            </p:cNvSpPr>
            <p:nvPr/>
          </p:nvSpPr>
          <p:spPr bwMode="auto">
            <a:xfrm flipH="1">
              <a:off x="3371" y="1493"/>
              <a:ext cx="214" cy="73"/>
            </a:xfrm>
            <a:prstGeom prst="line">
              <a:avLst/>
            </a:prstGeom>
            <a:noFill/>
            <a:ln w="19080">
              <a:solidFill>
                <a:srgbClr val="FFFFFF"/>
              </a:solidFill>
              <a:miter lim="800000"/>
              <a:headEnd/>
              <a:tailEnd/>
            </a:ln>
          </p:spPr>
          <p:txBody>
            <a:bodyPr/>
            <a:lstStyle/>
            <a:p>
              <a:endParaRPr lang="en-US"/>
            </a:p>
          </p:txBody>
        </p:sp>
        <p:sp>
          <p:nvSpPr>
            <p:cNvPr id="25649" name="Text Box 48"/>
            <p:cNvSpPr txBox="1">
              <a:spLocks noChangeArrowheads="1"/>
            </p:cNvSpPr>
            <p:nvPr/>
          </p:nvSpPr>
          <p:spPr bwMode="auto">
            <a:xfrm>
              <a:off x="1015" y="3892"/>
              <a:ext cx="3331" cy="250"/>
            </a:xfrm>
            <a:prstGeom prst="rect">
              <a:avLst/>
            </a:prstGeom>
            <a:noFill/>
            <a:ln w="9525">
              <a:noFill/>
              <a:round/>
              <a:headEnd/>
              <a:tailEnd/>
            </a:ln>
          </p:spPr>
          <p:txBody>
            <a:bodyPr wrap="none" anchor="ctr"/>
            <a:lstStyle/>
            <a:p>
              <a:endParaRPr lang="en-IN"/>
            </a:p>
          </p:txBody>
        </p:sp>
        <p:sp>
          <p:nvSpPr>
            <p:cNvPr id="25650" name="AutoShape 49"/>
            <p:cNvSpPr>
              <a:spLocks noChangeArrowheads="1"/>
            </p:cNvSpPr>
            <p:nvPr/>
          </p:nvSpPr>
          <p:spPr bwMode="auto">
            <a:xfrm rot="5400000" flipH="1">
              <a:off x="2272" y="2406"/>
              <a:ext cx="283" cy="56"/>
            </a:xfrm>
            <a:custGeom>
              <a:avLst/>
              <a:gdLst>
                <a:gd name="T0" fmla="*/ 248 w 21600"/>
                <a:gd name="T1" fmla="*/ 28 h 21600"/>
                <a:gd name="T2" fmla="*/ 142 w 21600"/>
                <a:gd name="T3" fmla="*/ 56 h 21600"/>
                <a:gd name="T4" fmla="*/ 35 w 21600"/>
                <a:gd name="T5" fmla="*/ 28 h 21600"/>
                <a:gd name="T6" fmla="*/ 142 w 21600"/>
                <a:gd name="T7" fmla="*/ 0 h 21600"/>
                <a:gd name="T8" fmla="*/ 0 60000 65536"/>
                <a:gd name="T9" fmla="*/ 0 60000 65536"/>
                <a:gd name="T10" fmla="*/ 0 60000 65536"/>
                <a:gd name="T11" fmla="*/ 0 60000 65536"/>
                <a:gd name="T12" fmla="*/ 4503 w 21600"/>
                <a:gd name="T13" fmla="*/ 4629 h 21600"/>
                <a:gd name="T14" fmla="*/ 17097 w 21600"/>
                <a:gd name="T15" fmla="*/ 1697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28440">
              <a:solidFill>
                <a:srgbClr val="FFFFFF"/>
              </a:solidFill>
              <a:miter lim="800000"/>
              <a:headEnd/>
              <a:tailEnd/>
            </a:ln>
          </p:spPr>
          <p:txBody>
            <a:bodyPr wrap="none" anchor="ctr"/>
            <a:lstStyle/>
            <a:p>
              <a:endParaRPr lang="en-IN"/>
            </a:p>
          </p:txBody>
        </p:sp>
        <p:sp>
          <p:nvSpPr>
            <p:cNvPr id="25651" name="Text Box 50"/>
            <p:cNvSpPr txBox="1">
              <a:spLocks noChangeArrowheads="1"/>
            </p:cNvSpPr>
            <p:nvPr/>
          </p:nvSpPr>
          <p:spPr bwMode="auto">
            <a:xfrm>
              <a:off x="0" y="1926"/>
              <a:ext cx="1333"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CC0000"/>
                  </a:solidFill>
                </a:rPr>
                <a:t>Driving shaft</a:t>
              </a:r>
              <a:r>
                <a:rPr lang="en-GB" sz="2400" b="1">
                  <a:solidFill>
                    <a:srgbClr val="E3E3FF"/>
                  </a:solidFill>
                </a:rPr>
                <a:t> </a:t>
              </a:r>
            </a:p>
          </p:txBody>
        </p:sp>
        <p:sp>
          <p:nvSpPr>
            <p:cNvPr id="25652" name="Line 51"/>
            <p:cNvSpPr>
              <a:spLocks noChangeShapeType="1"/>
            </p:cNvSpPr>
            <p:nvPr/>
          </p:nvSpPr>
          <p:spPr bwMode="auto">
            <a:xfrm>
              <a:off x="913" y="2178"/>
              <a:ext cx="168" cy="192"/>
            </a:xfrm>
            <a:prstGeom prst="line">
              <a:avLst/>
            </a:prstGeom>
            <a:noFill/>
            <a:ln w="28440">
              <a:solidFill>
                <a:srgbClr val="FFFFFF"/>
              </a:solidFill>
              <a:miter lim="800000"/>
              <a:headEnd/>
              <a:tailEnd/>
            </a:ln>
          </p:spPr>
          <p:txBody>
            <a:bodyPr/>
            <a:lstStyle/>
            <a:p>
              <a:endParaRPr lang="en-US"/>
            </a:p>
          </p:txBody>
        </p:sp>
        <p:sp>
          <p:nvSpPr>
            <p:cNvPr id="25653" name="Text Box 52"/>
            <p:cNvSpPr txBox="1">
              <a:spLocks noChangeArrowheads="1"/>
            </p:cNvSpPr>
            <p:nvPr/>
          </p:nvSpPr>
          <p:spPr bwMode="auto">
            <a:xfrm>
              <a:off x="3817" y="2662"/>
              <a:ext cx="1288"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CC0000"/>
                  </a:solidFill>
                </a:rPr>
                <a:t>Driven shaft</a:t>
              </a:r>
            </a:p>
          </p:txBody>
        </p:sp>
        <p:sp>
          <p:nvSpPr>
            <p:cNvPr id="25654" name="Line 53"/>
            <p:cNvSpPr>
              <a:spLocks noChangeShapeType="1"/>
            </p:cNvSpPr>
            <p:nvPr/>
          </p:nvSpPr>
          <p:spPr bwMode="auto">
            <a:xfrm>
              <a:off x="4013" y="2536"/>
              <a:ext cx="73" cy="192"/>
            </a:xfrm>
            <a:prstGeom prst="line">
              <a:avLst/>
            </a:prstGeom>
            <a:noFill/>
            <a:ln w="28440">
              <a:solidFill>
                <a:srgbClr val="FFFFFF"/>
              </a:solidFill>
              <a:miter lim="800000"/>
              <a:headEnd/>
              <a:tailEnd/>
            </a:ln>
          </p:spPr>
          <p:txBody>
            <a:bodyPr/>
            <a:lstStyle/>
            <a:p>
              <a:endParaRPr lang="en-US"/>
            </a:p>
          </p:txBody>
        </p:sp>
      </p:grpSp>
      <p:pic>
        <p:nvPicPr>
          <p:cNvPr id="25606" name="Picture 54"/>
          <p:cNvPicPr>
            <a:picLocks noChangeAspect="1" noChangeArrowheads="1"/>
          </p:cNvPicPr>
          <p:nvPr/>
        </p:nvPicPr>
        <p:blipFill>
          <a:blip r:embed="rId6" cstate="print"/>
          <a:srcRect/>
          <a:stretch>
            <a:fillRect/>
          </a:stretch>
        </p:blipFill>
        <p:spPr bwMode="auto">
          <a:xfrm>
            <a:off x="74676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A804315-4C88-47CA-B66C-8DD11B320C66}" type="slidenum">
              <a:rPr lang="en-GB"/>
              <a:pPr>
                <a:defRPr/>
              </a:pPr>
              <a:t>190</a:t>
            </a:fld>
            <a:endParaRPr lang="en-GB"/>
          </a:p>
        </p:txBody>
      </p:sp>
      <p:sp>
        <p:nvSpPr>
          <p:cNvPr id="19763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6613"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Tangential load (F)</a:t>
            </a:r>
            <a:r>
              <a:rPr lang="en-GB" sz="2400" smtClean="0"/>
              <a:t> on the chain is determined using the relation</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F = 1000 P/v</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P =Transmitting power in kW</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Design load, F</a:t>
            </a:r>
            <a:r>
              <a:rPr lang="en-GB" sz="2400" b="1" baseline="-25000" smtClean="0"/>
              <a:t>d</a:t>
            </a:r>
            <a:r>
              <a:rPr lang="en-GB" sz="2400" b="1" smtClean="0"/>
              <a:t> =F C</a:t>
            </a:r>
            <a:r>
              <a:rPr lang="en-GB" sz="2400" b="1" baseline="-25000" smtClean="0"/>
              <a:t>S</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C</a:t>
            </a:r>
            <a:r>
              <a:rPr lang="en-GB" sz="2400" baseline="-25000" smtClean="0"/>
              <a:t>S</a:t>
            </a:r>
            <a:r>
              <a:rPr lang="en-GB" sz="2400" smtClean="0"/>
              <a:t> = Service factor</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Minimum number of strand</a:t>
            </a:r>
            <a:r>
              <a:rPr lang="en-GB" sz="2400" smtClean="0"/>
              <a:t> in the chain is given by,                </a:t>
            </a:r>
            <a:r>
              <a:rPr lang="en-GB" sz="2400" b="1" smtClean="0"/>
              <a:t>j =F</a:t>
            </a:r>
            <a:r>
              <a:rPr lang="en-GB" sz="2400" b="1" baseline="-25000" smtClean="0"/>
              <a:t>d</a:t>
            </a:r>
            <a:r>
              <a:rPr lang="en-GB" sz="2400" b="1" smtClean="0"/>
              <a:t> /F</a:t>
            </a:r>
            <a:r>
              <a:rPr lang="en-GB" sz="2400" b="1" baseline="-25000" smtClean="0"/>
              <a:t>W</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EB63706-4A77-43A3-AD30-73825992DB38}" type="slidenum">
              <a:rPr lang="en-GB"/>
              <a:pPr>
                <a:defRPr/>
              </a:pPr>
              <a:t>191</a:t>
            </a:fld>
            <a:endParaRPr lang="en-GB"/>
          </a:p>
        </p:txBody>
      </p:sp>
      <p:sp>
        <p:nvSpPr>
          <p:cNvPr id="19865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7637"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t>Average chain velocity, v =pzn/1000</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p=pitch (mm), z = number of teeth on the sprocket, n = speed in rps</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t>Pitch diameters</a:t>
            </a:r>
            <a:r>
              <a:rPr lang="en-GB" smtClean="0"/>
              <a:t> of the larger and smaller sprockets are determined using the relation, </a:t>
            </a:r>
            <a:r>
              <a:rPr lang="en-GB" b="1" smtClean="0"/>
              <a:t>D </a:t>
            </a:r>
            <a:r>
              <a:rPr lang="en-GB" smtClean="0"/>
              <a:t>or</a:t>
            </a:r>
            <a:r>
              <a:rPr lang="en-GB" b="1" smtClean="0"/>
              <a:t> d = p/sin(180/z)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1" smtClean="0"/>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1"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695D4C6-FDFA-45AD-9780-AC88974F10FE}" type="slidenum">
              <a:rPr lang="en-GB"/>
              <a:pPr>
                <a:defRPr/>
              </a:pPr>
              <a:t>192</a:t>
            </a:fld>
            <a:endParaRPr lang="en-GB"/>
          </a:p>
        </p:txBody>
      </p:sp>
      <p:sp>
        <p:nvSpPr>
          <p:cNvPr id="1996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Selection of Roller Chain</a:t>
            </a:r>
          </a:p>
        </p:txBody>
      </p:sp>
      <p:sp>
        <p:nvSpPr>
          <p:cNvPr id="198661" name="Rectangle 2"/>
          <p:cNvSpPr>
            <a:spLocks noGrp="1" noChangeArrowheads="1"/>
          </p:cNvSpPr>
          <p:nvPr>
            <p:ph type="body" idx="4294967295"/>
          </p:nvPr>
        </p:nvSpPr>
        <p:spPr>
          <a:xfrm>
            <a:off x="457200" y="1600200"/>
            <a:ext cx="8229600" cy="4621213"/>
          </a:xfrm>
        </p:spPr>
        <p:txBody>
          <a:bodyPr/>
          <a:lstStyle/>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An optimum centre distance is calculated using the relation,      </a:t>
            </a:r>
            <a:r>
              <a:rPr lang="en-GB" sz="2800" b="1" smtClean="0"/>
              <a:t>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                      C= 40p</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length of the chain in pitches is determined using the equation,</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L</a:t>
            </a:r>
            <a:r>
              <a:rPr lang="en-GB" sz="2400" b="1" baseline="-25000" smtClean="0"/>
              <a:t>P</a:t>
            </a:r>
            <a:r>
              <a:rPr lang="en-GB" sz="2400" b="1" smtClean="0"/>
              <a:t> = 2C</a:t>
            </a:r>
            <a:r>
              <a:rPr lang="en-GB" sz="2400" b="1" baseline="-25000" smtClean="0"/>
              <a:t>P</a:t>
            </a:r>
            <a:r>
              <a:rPr lang="en-GB" sz="2400" b="1" smtClean="0"/>
              <a:t>+0.5(z</a:t>
            </a:r>
            <a:r>
              <a:rPr lang="en-GB" sz="2400" b="1" baseline="-25000" smtClean="0"/>
              <a:t>1</a:t>
            </a:r>
            <a:r>
              <a:rPr lang="en-GB" sz="2400" b="1" smtClean="0"/>
              <a:t>+z</a:t>
            </a:r>
            <a:r>
              <a:rPr lang="en-GB" sz="2400" b="1" baseline="-25000" smtClean="0"/>
              <a:t>2</a:t>
            </a:r>
            <a:r>
              <a:rPr lang="en-GB" sz="2400" b="1" smtClean="0"/>
              <a:t>)+0.026(z</a:t>
            </a:r>
            <a:r>
              <a:rPr lang="en-GB" sz="2400" b="1" baseline="-25000" smtClean="0"/>
              <a:t>2</a:t>
            </a:r>
            <a:r>
              <a:rPr lang="en-GB" sz="2400" b="1" smtClean="0"/>
              <a:t>-z</a:t>
            </a:r>
            <a:r>
              <a:rPr lang="en-GB" sz="2400" b="1" baseline="-25000" smtClean="0"/>
              <a:t>1</a:t>
            </a:r>
            <a:r>
              <a:rPr lang="en-GB" sz="2400" b="1" smtClean="0"/>
              <a:t>)</a:t>
            </a:r>
            <a:r>
              <a:rPr lang="en-GB" sz="2400" b="1" baseline="30000" smtClean="0"/>
              <a:t>2</a:t>
            </a:r>
            <a:r>
              <a:rPr lang="en-GB" sz="2400" b="1" smtClean="0"/>
              <a:t>/C</a:t>
            </a:r>
            <a:r>
              <a:rPr lang="en-GB" sz="2400" b="1" baseline="-25000" smtClean="0"/>
              <a:t>P</a:t>
            </a:r>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C</a:t>
            </a:r>
            <a:r>
              <a:rPr lang="en-GB" sz="2400" baseline="-25000" smtClean="0"/>
              <a:t>P</a:t>
            </a:r>
            <a:r>
              <a:rPr lang="en-GB" sz="2400" smtClean="0"/>
              <a:t> = center distance in pitches</a:t>
            </a:r>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Chain length , L = p L</a:t>
            </a:r>
            <a:r>
              <a:rPr lang="en-GB" sz="2400" b="1" baseline="-25000" smtClean="0"/>
              <a:t>P</a:t>
            </a:r>
          </a:p>
          <a:p>
            <a:pPr eaLnBrk="1" hangingPunct="1">
              <a:lnSpc>
                <a:spcPct val="8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baseline="-250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A4C68F3-B520-478D-8666-AFFB4900744E}" type="slidenum">
              <a:rPr lang="en-GB"/>
              <a:pPr>
                <a:defRPr/>
              </a:pPr>
              <a:t>193</a:t>
            </a:fld>
            <a:endParaRPr lang="en-GB"/>
          </a:p>
        </p:txBody>
      </p:sp>
      <p:sp>
        <p:nvSpPr>
          <p:cNvPr id="20070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Actual Factor of Safety</a:t>
            </a:r>
          </a:p>
        </p:txBody>
      </p:sp>
      <p:sp>
        <p:nvSpPr>
          <p:cNvPr id="199685"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Actual factor of safety,</a:t>
            </a:r>
            <a:r>
              <a:rPr lang="en-GB" smtClean="0"/>
              <a:t>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b="1" smtClean="0"/>
              <a:t>F.S = F</a:t>
            </a:r>
            <a:r>
              <a:rPr lang="en-GB" b="1" baseline="-25000" smtClean="0"/>
              <a:t>U</a:t>
            </a:r>
            <a:r>
              <a:rPr lang="en-GB" b="1" smtClean="0"/>
              <a:t>/(F+F</a:t>
            </a:r>
            <a:r>
              <a:rPr lang="en-GB" b="1" baseline="-25000" smtClean="0"/>
              <a:t>S</a:t>
            </a:r>
            <a:r>
              <a:rPr lang="en-GB" b="1" smtClean="0"/>
              <a:t>+F</a:t>
            </a:r>
            <a:r>
              <a:rPr lang="en-GB" b="1" baseline="-25000" smtClean="0"/>
              <a:t>C</a:t>
            </a:r>
            <a:r>
              <a:rPr lang="en-GB" b="1" smtClean="0"/>
              <a:t>)</a:t>
            </a:r>
            <a:r>
              <a:rPr lang="ar-SA" b="1" smtClean="0">
                <a:cs typeface="Arial" charset="0"/>
              </a:rPr>
              <a:t>‏</a:t>
            </a:r>
            <a:endParaRPr lang="en-GB" b="1" smtClean="0"/>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z="2400" b="1" smtClean="0"/>
              <a:t>F</a:t>
            </a:r>
            <a:r>
              <a:rPr lang="en-GB" sz="2400" b="1" baseline="-25000" smtClean="0"/>
              <a:t>C</a:t>
            </a:r>
            <a:r>
              <a:rPr lang="en-GB" sz="2400" b="1" smtClean="0"/>
              <a:t> = Centrifugal tension =w’ v</a:t>
            </a:r>
            <a:r>
              <a:rPr lang="en-GB" sz="2400" b="1" baseline="30000" smtClean="0"/>
              <a:t>2</a:t>
            </a:r>
            <a:r>
              <a:rPr lang="en-GB" sz="2400" b="1" smtClean="0"/>
              <a:t>/g</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z="2400" smtClean="0"/>
              <a:t>w’ = weight per unit length of the chain</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r>
              <a:rPr lang="en-GB" sz="2400" b="1" smtClean="0"/>
              <a:t>F</a:t>
            </a:r>
            <a:r>
              <a:rPr lang="en-GB" sz="2400" b="1" baseline="-25000" smtClean="0"/>
              <a:t>S</a:t>
            </a:r>
            <a:r>
              <a:rPr lang="en-GB" sz="2400" b="1" smtClean="0"/>
              <a:t> = tension due to sagging of chain=K</a:t>
            </a:r>
            <a:r>
              <a:rPr lang="en-GB" sz="2400" b="1" baseline="-25000" smtClean="0"/>
              <a:t>2</a:t>
            </a:r>
            <a:r>
              <a:rPr lang="en-GB" sz="2400" b="1" smtClean="0"/>
              <a:t>w’C</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K</a:t>
            </a:r>
            <a:r>
              <a:rPr lang="en-GB" sz="2400" baseline="-25000" smtClean="0"/>
              <a:t>2 </a:t>
            </a:r>
            <a:r>
              <a:rPr lang="en-GB" sz="2400" smtClean="0"/>
              <a:t>= coefficient of sag</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34DBBC0-1635-40AA-9FBF-81C23F39CCF6}" type="slidenum">
              <a:rPr lang="en-GB"/>
              <a:pPr>
                <a:defRPr/>
              </a:pPr>
              <a:t>194</a:t>
            </a:fld>
            <a:endParaRPr lang="en-GB"/>
          </a:p>
        </p:txBody>
      </p:sp>
      <p:sp>
        <p:nvSpPr>
          <p:cNvPr id="20172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Check for wear</a:t>
            </a:r>
          </a:p>
        </p:txBody>
      </p:sp>
      <p:sp>
        <p:nvSpPr>
          <p:cNvPr id="200709" name="Rectangle 2"/>
          <p:cNvSpPr>
            <a:spLocks noGrp="1" noChangeArrowheads="1"/>
          </p:cNvSpPr>
          <p:nvPr>
            <p:ph type="body" idx="4294967295"/>
          </p:nvPr>
        </p:nvSpPr>
        <p:spPr>
          <a:xfrm>
            <a:off x="457200" y="1600200"/>
            <a:ext cx="822960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Induced bearing pressure on pin is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b="1" smtClean="0"/>
              <a:t>p</a:t>
            </a:r>
            <a:r>
              <a:rPr lang="en-GB" sz="2800" b="1" baseline="-25000" smtClean="0"/>
              <a:t>b</a:t>
            </a:r>
            <a:r>
              <a:rPr lang="en-GB" sz="2800" b="1" smtClean="0"/>
              <a:t> = F</a:t>
            </a:r>
            <a:r>
              <a:rPr lang="en-GB" sz="2800" b="1" baseline="-25000" smtClean="0"/>
              <a:t>d </a:t>
            </a:r>
            <a:r>
              <a:rPr lang="en-GB" sz="2800" b="1" smtClean="0"/>
              <a:t>k</a:t>
            </a:r>
            <a:r>
              <a:rPr lang="en-GB" sz="2800" b="1" baseline="-25000" smtClean="0"/>
              <a:t>1 </a:t>
            </a:r>
            <a:r>
              <a:rPr lang="en-GB" sz="2800" b="1" smtClean="0"/>
              <a:t>/A</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000" smtClean="0"/>
              <a:t>F</a:t>
            </a:r>
            <a:r>
              <a:rPr lang="en-GB" sz="2000" baseline="-25000" smtClean="0"/>
              <a:t>d</a:t>
            </a:r>
            <a:r>
              <a:rPr lang="en-GB" sz="2000" smtClean="0"/>
              <a:t> = design load</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k</a:t>
            </a:r>
            <a:r>
              <a:rPr lang="en-GB" sz="2000" baseline="-25000" smtClean="0"/>
              <a:t>1</a:t>
            </a:r>
            <a:r>
              <a:rPr lang="en-GB" sz="2000" smtClean="0"/>
              <a:t> = lubrication factor </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 1 for continuous lubrication</a:t>
            </a:r>
          </a:p>
          <a:p>
            <a:pPr eaLnBrk="1" hangingPunct="1">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 1.3 for periodic lubrication</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b="1" smtClean="0"/>
              <a:t>A = projected pin area = D</a:t>
            </a:r>
            <a:r>
              <a:rPr lang="en-GB" sz="2800" b="1" baseline="-25000" smtClean="0"/>
              <a:t>p</a:t>
            </a:r>
            <a:r>
              <a:rPr lang="en-GB" sz="2800" b="1" smtClean="0"/>
              <a:t> x l</a:t>
            </a:r>
            <a:r>
              <a:rPr lang="en-GB" sz="2800" b="1" baseline="-25000" smtClean="0"/>
              <a:t>p </a:t>
            </a:r>
            <a:r>
              <a:rPr lang="en-GB" sz="2800" b="1" smtClean="0"/>
              <a:t>x strand factor</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  </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6509DC4-EE30-40EF-9A78-3BF533B3D11A}" type="slidenum">
              <a:rPr lang="en-GB"/>
              <a:pPr>
                <a:defRPr/>
              </a:pPr>
              <a:t>195</a:t>
            </a:fld>
            <a:endParaRPr lang="en-GB"/>
          </a:p>
        </p:txBody>
      </p:sp>
      <p:sp>
        <p:nvSpPr>
          <p:cNvPr id="20275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Module II</a:t>
            </a:r>
          </a:p>
        </p:txBody>
      </p:sp>
      <p:sp>
        <p:nvSpPr>
          <p:cNvPr id="201733" name="Rectangle 2"/>
          <p:cNvSpPr>
            <a:spLocks noGrp="1" noChangeArrowheads="1"/>
          </p:cNvSpPr>
          <p:nvPr>
            <p:ph type="body" idx="4294967295"/>
          </p:nvPr>
        </p:nvSpPr>
        <p:spPr>
          <a:xfrm>
            <a:off x="457200" y="1600200"/>
            <a:ext cx="8229600" cy="4495800"/>
          </a:xfrm>
        </p:spPr>
        <p:txBody>
          <a:bodyPr/>
          <a:lstStyle/>
          <a:p>
            <a:pPr algn="ctr" eaLnBrk="1" hangingPunct="1">
              <a:spcBef>
                <a:spcPts val="10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4000" b="1" smtClean="0"/>
              <a:t>      </a:t>
            </a:r>
          </a:p>
          <a:p>
            <a:pPr algn="ctr" eaLnBrk="1" hangingPunct="1">
              <a:spcBef>
                <a:spcPts val="10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4000" b="1" smtClean="0"/>
          </a:p>
          <a:p>
            <a:pPr algn="ctr" eaLnBrk="1" hangingPunct="1">
              <a:spcBef>
                <a:spcPts val="13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5400" b="1" smtClean="0"/>
              <a:t>GEARS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5EAE111-A0EF-4A86-9B4B-EAFF08C193AA}" type="slidenum">
              <a:rPr lang="en-GB"/>
              <a:pPr>
                <a:defRPr/>
              </a:pPr>
              <a:t>196</a:t>
            </a:fld>
            <a:endParaRPr lang="en-GB"/>
          </a:p>
        </p:txBody>
      </p:sp>
      <p:sp>
        <p:nvSpPr>
          <p:cNvPr id="203777" name="Rectangle 1"/>
          <p:cNvSpPr>
            <a:spLocks noGrp="1" noChangeArrowheads="1"/>
          </p:cNvSpPr>
          <p:nvPr>
            <p:ph type="title" idx="4294967295"/>
          </p:nvPr>
        </p:nvSpPr>
        <p:spPr>
          <a:xfrm>
            <a:off x="457200" y="-161925"/>
            <a:ext cx="8229600" cy="1922463"/>
          </a:xfrm>
        </p:spPr>
        <p:txBody>
          <a:bodyPr/>
          <a:lstStyle/>
          <a:p>
            <a:pPr algn="l" eaLnBrk="1" hangingPunct="1">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a:pPr>
            <a:r>
              <a:rPr lang="en-GB" sz="4000" smtClean="0">
                <a:solidFill>
                  <a:srgbClr val="FF0000"/>
                </a:solidFill>
              </a:rPr>
              <a:t/>
            </a:r>
            <a:br>
              <a:rPr lang="en-GB" sz="4000" smtClean="0">
                <a:solidFill>
                  <a:srgbClr val="FF0000"/>
                </a:solidFill>
              </a:rPr>
            </a:br>
            <a:r>
              <a:rPr lang="en-GB" sz="4000" smtClean="0">
                <a:solidFill>
                  <a:srgbClr val="FF0000"/>
                </a:solidFill>
              </a:rPr>
              <a:t>GEARS</a:t>
            </a:r>
            <a:br>
              <a:rPr lang="en-GB" sz="4000" smtClean="0">
                <a:solidFill>
                  <a:srgbClr val="FF0000"/>
                </a:solidFill>
              </a:rPr>
            </a:br>
            <a:r>
              <a:rPr lang="en-GB" sz="2000" smtClean="0">
                <a:solidFill>
                  <a:srgbClr val="33CCCC"/>
                </a:solidFill>
              </a:rPr>
              <a:t>														</a:t>
            </a:r>
          </a:p>
        </p:txBody>
      </p:sp>
      <p:sp>
        <p:nvSpPr>
          <p:cNvPr id="202757"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Gears are machine elements used to transmit rotary motion between two shafts, normally with a constant ratio.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In practice the action of gears in transmitting motion is a cam action, each pair of mating teeth acting as cams.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smaller gear in a pair is often called the </a:t>
            </a:r>
            <a:r>
              <a:rPr lang="en-GB" sz="2800" i="1" smtClean="0"/>
              <a:t>pinion</a:t>
            </a:r>
            <a:r>
              <a:rPr lang="en-GB" sz="2800" smtClean="0"/>
              <a:t>; the larger, either the </a:t>
            </a:r>
            <a:r>
              <a:rPr lang="en-GB" sz="2800" i="1" smtClean="0"/>
              <a:t>gear</a:t>
            </a:r>
            <a:r>
              <a:rPr lang="en-GB" sz="2800" smtClean="0"/>
              <a:t>, or the </a:t>
            </a:r>
            <a:r>
              <a:rPr lang="en-GB" sz="2800" i="1" smtClean="0"/>
              <a:t>wheel</a:t>
            </a:r>
            <a:r>
              <a:rPr lang="en-GB" sz="2800" smtClean="0"/>
              <a:t>.</a:t>
            </a:r>
            <a:r>
              <a:rPr lang="en-GB" sz="2800" smtClean="0">
                <a:solidFill>
                  <a:srgbClr val="33CCCC"/>
                </a:solidFill>
              </a:rPr>
              <a:t>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69AA4220-1CE9-40A3-BED7-7B3EE9D527B1}" type="slidenum">
              <a:rPr lang="en-GB"/>
              <a:pPr>
                <a:defRPr/>
              </a:pPr>
              <a:t>197</a:t>
            </a:fld>
            <a:endParaRPr lang="en-GB"/>
          </a:p>
        </p:txBody>
      </p:sp>
      <p:sp>
        <p:nvSpPr>
          <p:cNvPr id="204801" name="Rectangle 1"/>
          <p:cNvSpPr>
            <a:spLocks noGrp="1" noChangeArrowheads="1"/>
          </p:cNvSpPr>
          <p:nvPr>
            <p:ph type="title" idx="4294967295"/>
          </p:nvPr>
        </p:nvSpPr>
        <p:spPr>
          <a:xfrm>
            <a:off x="457200" y="142875"/>
            <a:ext cx="8229600" cy="1312863"/>
          </a:xfrm>
        </p:spPr>
        <p:txBody>
          <a:bodyPr/>
          <a:lstStyle/>
          <a:p>
            <a:pPr algn="l" eaLnBrk="1" hangingPunct="1">
              <a:buClr>
                <a:srgbClr val="33CCCC"/>
              </a:buCl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a:pPr>
            <a:r>
              <a:rPr lang="en-GB" sz="2000" smtClean="0">
                <a:solidFill>
                  <a:srgbClr val="33CCCC"/>
                </a:solidFill>
              </a:rPr>
              <a:t>							</a:t>
            </a:r>
            <a:br>
              <a:rPr lang="en-GB" sz="2000" smtClean="0">
                <a:solidFill>
                  <a:srgbClr val="33CCCC"/>
                </a:solidFill>
              </a:rPr>
            </a:br>
            <a:r>
              <a:rPr lang="en-GB" sz="4000" b="1" smtClean="0">
                <a:solidFill>
                  <a:srgbClr val="FF0000"/>
                </a:solidFill>
              </a:rPr>
              <a:t>GEAR CLASSIFICATION</a:t>
            </a:r>
            <a:r>
              <a:rPr lang="en-GB" sz="4000" b="1" smtClean="0">
                <a:solidFill>
                  <a:srgbClr val="33CCCC"/>
                </a:solidFill>
              </a:rPr>
              <a:t/>
            </a:r>
            <a:br>
              <a:rPr lang="en-GB" sz="4000" b="1" smtClean="0">
                <a:solidFill>
                  <a:srgbClr val="33CCCC"/>
                </a:solidFill>
              </a:rPr>
            </a:br>
            <a:r>
              <a:rPr lang="en-GB" sz="2000" smtClean="0">
                <a:solidFill>
                  <a:srgbClr val="33CCCC"/>
                </a:solidFill>
              </a:rPr>
              <a:t>					</a:t>
            </a:r>
          </a:p>
        </p:txBody>
      </p:sp>
      <p:sp>
        <p:nvSpPr>
          <p:cNvPr id="203781" name="Rectangle 2"/>
          <p:cNvSpPr>
            <a:spLocks noGrp="1" noChangeArrowheads="1"/>
          </p:cNvSpPr>
          <p:nvPr>
            <p:ph type="body" idx="4294967295"/>
          </p:nvPr>
        </p:nvSpPr>
        <p:spPr>
          <a:xfrm>
            <a:off x="457200" y="1600200"/>
            <a:ext cx="822960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Gears may be classified according to the relative position of the axes of revolution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The axes may be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1.parallel,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2.intersecting,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3.neither parallel nor intersecting</a:t>
            </a:r>
            <a:r>
              <a:rPr lang="en-GB" sz="2800" smtClean="0">
                <a:solidFill>
                  <a:srgbClr val="00FFCC"/>
                </a:solidFill>
              </a:rPr>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00FF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7EA027D-0AB6-459D-84FF-65C9F8AE7A14}" type="slidenum">
              <a:rPr lang="en-GB"/>
              <a:pPr>
                <a:defRPr/>
              </a:pPr>
              <a:t>198</a:t>
            </a:fld>
            <a:endParaRPr lang="en-GB"/>
          </a:p>
        </p:txBody>
      </p:sp>
      <p:sp>
        <p:nvSpPr>
          <p:cNvPr id="205825" name="Rectangle 1"/>
          <p:cNvSpPr>
            <a:spLocks noGrp="1" noChangeArrowheads="1"/>
          </p:cNvSpPr>
          <p:nvPr>
            <p:ph type="title" idx="4294967295"/>
          </p:nvPr>
        </p:nvSpPr>
        <p:spPr>
          <a:xfrm>
            <a:off x="457200" y="-282575"/>
            <a:ext cx="8229600" cy="216535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b="1" smtClean="0">
                <a:solidFill>
                  <a:srgbClr val="FF0000"/>
                </a:solidFill>
              </a:rPr>
              <a:t/>
            </a:r>
            <a:br>
              <a:rPr lang="en-GB" sz="3200" b="1" smtClean="0">
                <a:solidFill>
                  <a:srgbClr val="FF0000"/>
                </a:solidFill>
              </a:rPr>
            </a:br>
            <a:r>
              <a:rPr lang="en-GB" sz="3200" b="1" smtClean="0">
                <a:solidFill>
                  <a:srgbClr val="FF0000"/>
                </a:solidFill>
              </a:rPr>
              <a:t>GEARS FOR CONNECTING</a:t>
            </a:r>
            <a:br>
              <a:rPr lang="en-GB" sz="3200" b="1" smtClean="0">
                <a:solidFill>
                  <a:srgbClr val="FF0000"/>
                </a:solidFill>
              </a:rPr>
            </a:br>
            <a:r>
              <a:rPr lang="en-GB" sz="3200" b="1" smtClean="0">
                <a:solidFill>
                  <a:srgbClr val="FF0000"/>
                </a:solidFill>
              </a:rPr>
              <a:t> PARALLEL SHAFTS</a:t>
            </a:r>
            <a:r>
              <a:rPr lang="en-GB" sz="4000" b="1" i="1" smtClean="0">
                <a:solidFill>
                  <a:srgbClr val="33CCCC"/>
                </a:solidFill>
              </a:rPr>
              <a:t/>
            </a:r>
            <a:br>
              <a:rPr lang="en-GB" sz="4000" b="1" i="1" smtClean="0">
                <a:solidFill>
                  <a:srgbClr val="33CCCC"/>
                </a:solidFill>
              </a:rPr>
            </a:br>
            <a:endParaRPr lang="en-GB" sz="4000" b="1" i="1" smtClean="0">
              <a:solidFill>
                <a:srgbClr val="33CCCC"/>
              </a:solidFill>
            </a:endParaRPr>
          </a:p>
        </p:txBody>
      </p:sp>
      <p:sp>
        <p:nvSpPr>
          <p:cNvPr id="204805" name="Rectangle 2"/>
          <p:cNvSpPr>
            <a:spLocks noGrp="1" noChangeArrowheads="1"/>
          </p:cNvSpPr>
          <p:nvPr>
            <p:ph type="body" idx="4294967295"/>
          </p:nvPr>
        </p:nvSpPr>
        <p:spPr>
          <a:xfrm>
            <a:off x="457200" y="1600200"/>
            <a:ext cx="8229600" cy="4495800"/>
          </a:xfrm>
        </p:spPr>
        <p:txBody>
          <a:bodyPr/>
          <a:lstStyle/>
          <a:p>
            <a:pPr marL="606425" indent="-606425" eaLnBrk="1" hangingPunct="1">
              <a:spcBef>
                <a:spcPts val="700"/>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     </a:t>
            </a:r>
          </a:p>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Spur gears</a:t>
            </a:r>
          </a:p>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Parallel helical gears</a:t>
            </a:r>
          </a:p>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Herringbone gears</a:t>
            </a:r>
            <a:r>
              <a:rPr lang="en-GB" sz="2800" smtClean="0"/>
              <a:t> (or double-helical gears) </a:t>
            </a:r>
          </a:p>
          <a:p>
            <a:pPr marL="606425" indent="-606425" eaLnBrk="1" hangingPunct="1">
              <a:spcBef>
                <a:spcPts val="10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Rack</a:t>
            </a:r>
            <a:r>
              <a:rPr lang="en-GB" sz="2800" smtClean="0"/>
              <a:t> and </a:t>
            </a:r>
            <a:r>
              <a:rPr lang="en-GB" sz="2800" i="1" smtClean="0"/>
              <a:t>pinion</a:t>
            </a:r>
            <a:r>
              <a:rPr lang="en-GB" sz="2800" smtClean="0"/>
              <a:t> (The rack is like a gear whose axis is at infinity</a:t>
            </a:r>
            <a:r>
              <a:rPr lang="en-GB" sz="4000" smtClean="0"/>
              <a:t>.)</a:t>
            </a:r>
            <a:r>
              <a:rPr lang="en-GB" sz="4000" smtClean="0">
                <a:solidFill>
                  <a:srgbClr val="33CCCC"/>
                </a:solidFill>
              </a:rPr>
              <a:t> </a:t>
            </a:r>
          </a:p>
          <a:p>
            <a:pPr marL="606425" indent="-606425" eaLnBrk="1" hangingPunct="1">
              <a:spcBef>
                <a:spcPts val="1000"/>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4000"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5D49C2A-6B0A-475B-85D7-100F9A30323E}" type="slidenum">
              <a:rPr lang="en-GB"/>
              <a:pPr>
                <a:defRPr/>
              </a:pPr>
              <a:t>199</a:t>
            </a:fld>
            <a:endParaRPr lang="en-GB"/>
          </a:p>
        </p:txBody>
      </p:sp>
      <p:sp>
        <p:nvSpPr>
          <p:cNvPr id="206849" name="Rectangle 1"/>
          <p:cNvSpPr>
            <a:spLocks noGrp="1" noChangeArrowheads="1"/>
          </p:cNvSpPr>
          <p:nvPr>
            <p:ph type="title" idx="4294967295"/>
          </p:nvPr>
        </p:nvSpPr>
        <p:spPr>
          <a:xfrm>
            <a:off x="457200" y="-282575"/>
            <a:ext cx="8229600" cy="216535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i="1" smtClean="0">
                <a:solidFill>
                  <a:srgbClr val="FF0000"/>
                </a:solidFill>
              </a:rPr>
              <a:t/>
            </a:r>
            <a:br>
              <a:rPr lang="en-GB" sz="3200" i="1" smtClean="0">
                <a:solidFill>
                  <a:srgbClr val="FF0000"/>
                </a:solidFill>
              </a:rPr>
            </a:br>
            <a:r>
              <a:rPr lang="en-GB" sz="3200" i="1" smtClean="0">
                <a:solidFill>
                  <a:srgbClr val="FF0000"/>
                </a:solidFill>
              </a:rPr>
              <a:t>GEARS FOR CONNECTING INTERSECTING SHAFTS</a:t>
            </a:r>
            <a:r>
              <a:rPr lang="en-GB" sz="4000" i="1" smtClean="0">
                <a:solidFill>
                  <a:srgbClr val="FF0000"/>
                </a:solidFill>
              </a:rPr>
              <a:t/>
            </a:r>
            <a:br>
              <a:rPr lang="en-GB" sz="4000" i="1" smtClean="0">
                <a:solidFill>
                  <a:srgbClr val="FF0000"/>
                </a:solidFill>
              </a:rPr>
            </a:br>
            <a:endParaRPr lang="en-GB" sz="4000" i="1" smtClean="0">
              <a:solidFill>
                <a:srgbClr val="FF0000"/>
              </a:solidFill>
            </a:endParaRPr>
          </a:p>
        </p:txBody>
      </p:sp>
      <p:sp>
        <p:nvSpPr>
          <p:cNvPr id="205829" name="Rectangle 2"/>
          <p:cNvSpPr>
            <a:spLocks noGrp="1" noChangeArrowheads="1"/>
          </p:cNvSpPr>
          <p:nvPr>
            <p:ph type="body" idx="4294967295"/>
          </p:nvPr>
        </p:nvSpPr>
        <p:spPr>
          <a:xfrm>
            <a:off x="457200" y="1600200"/>
            <a:ext cx="8229600" cy="4495800"/>
          </a:xfrm>
        </p:spPr>
        <p:txBody>
          <a:bodyPr/>
          <a:lstStyle/>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Straight bevel gears</a:t>
            </a:r>
            <a:r>
              <a:rPr lang="en-GB" sz="2800" smtClean="0"/>
              <a:t> </a:t>
            </a:r>
          </a:p>
          <a:p>
            <a:pPr marL="606425" indent="-606425" eaLnBrk="1" hangingPunct="1">
              <a:spcBef>
                <a:spcPts val="10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Spiral bevel gears</a:t>
            </a:r>
            <a:r>
              <a:rPr lang="en-GB" sz="4000" smtClean="0">
                <a:solidFill>
                  <a:srgbClr val="33CCCC"/>
                </a:solidFill>
              </a:rPr>
              <a:t> </a:t>
            </a:r>
          </a:p>
          <a:p>
            <a:pPr marL="606425" indent="-606425" eaLnBrk="1" hangingPunct="1">
              <a:spcBef>
                <a:spcPts val="1000"/>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4000"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GB"/>
              <a:t>DEPT MECH ENGG                              COLLEGE OF ENGG ADOOR</a:t>
            </a:r>
          </a:p>
        </p:txBody>
      </p:sp>
      <p:sp>
        <p:nvSpPr>
          <p:cNvPr id="10" name="Slide Number Placeholder 5"/>
          <p:cNvSpPr>
            <a:spLocks noGrp="1"/>
          </p:cNvSpPr>
          <p:nvPr>
            <p:ph type="sldNum" sz="quarter" idx="12"/>
          </p:nvPr>
        </p:nvSpPr>
        <p:spPr/>
        <p:txBody>
          <a:bodyPr/>
          <a:lstStyle/>
          <a:p>
            <a:pPr>
              <a:defRPr/>
            </a:pPr>
            <a:fld id="{E05772EE-D281-4471-B344-C78CF50AF52F}" type="slidenum">
              <a:rPr lang="en-GB"/>
              <a:pPr>
                <a:defRPr/>
              </a:pPr>
              <a:t>2</a:t>
            </a:fld>
            <a:endParaRPr lang="en-GB"/>
          </a:p>
        </p:txBody>
      </p:sp>
      <p:pic>
        <p:nvPicPr>
          <p:cNvPr id="5121" name="Picture 1"/>
          <p:cNvPicPr>
            <a:picLocks noChangeAspect="1" noChangeArrowheads="1"/>
          </p:cNvPicPr>
          <p:nvPr/>
        </p:nvPicPr>
        <p:blipFill>
          <a:blip r:embed="rId4" cstate="print"/>
          <a:srcRect/>
          <a:stretch>
            <a:fillRect/>
          </a:stretch>
        </p:blipFill>
        <p:spPr bwMode="auto">
          <a:xfrm>
            <a:off x="6629400" y="1676400"/>
            <a:ext cx="2057400" cy="1455738"/>
          </a:xfrm>
          <a:prstGeom prst="rect">
            <a:avLst/>
          </a:prstGeom>
          <a:noFill/>
          <a:ln w="9525">
            <a:noFill/>
            <a:round/>
            <a:headEnd/>
            <a:tailEnd/>
          </a:ln>
        </p:spPr>
      </p:pic>
      <p:sp>
        <p:nvSpPr>
          <p:cNvPr id="5122" name="Rectangle 2"/>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Clutches</a:t>
            </a:r>
          </a:p>
        </p:txBody>
      </p:sp>
      <p:pic>
        <p:nvPicPr>
          <p:cNvPr id="9222" name="Picture 3"/>
          <p:cNvPicPr>
            <a:picLocks noChangeAspect="1" noChangeArrowheads="1"/>
          </p:cNvPicPr>
          <p:nvPr/>
        </p:nvPicPr>
        <p:blipFill>
          <a:blip r:embed="rId5" cstate="print"/>
          <a:srcRect/>
          <a:stretch>
            <a:fillRect/>
          </a:stretch>
        </p:blipFill>
        <p:spPr bwMode="auto">
          <a:xfrm>
            <a:off x="2916238" y="3143250"/>
            <a:ext cx="3362325" cy="2552700"/>
          </a:xfrm>
          <a:prstGeom prst="rect">
            <a:avLst/>
          </a:prstGeom>
          <a:noFill/>
          <a:ln w="9525">
            <a:noFill/>
            <a:round/>
            <a:headEnd/>
            <a:tailEnd/>
          </a:ln>
        </p:spPr>
      </p:pic>
      <p:pic>
        <p:nvPicPr>
          <p:cNvPr id="5124" name="Picture 4"/>
          <p:cNvPicPr>
            <a:picLocks noChangeAspect="1" noChangeArrowheads="1"/>
          </p:cNvPicPr>
          <p:nvPr/>
        </p:nvPicPr>
        <p:blipFill>
          <a:blip r:embed="rId6" cstate="print"/>
          <a:srcRect/>
          <a:stretch>
            <a:fillRect/>
          </a:stretch>
        </p:blipFill>
        <p:spPr bwMode="auto">
          <a:xfrm>
            <a:off x="5578475" y="152400"/>
            <a:ext cx="1012825" cy="2797175"/>
          </a:xfrm>
          <a:prstGeom prst="rect">
            <a:avLst/>
          </a:prstGeom>
          <a:noFill/>
          <a:ln w="9525">
            <a:noFill/>
            <a:round/>
            <a:headEnd/>
            <a:tailEnd/>
          </a:ln>
        </p:spPr>
      </p:pic>
      <p:pic>
        <p:nvPicPr>
          <p:cNvPr id="5125" name="Picture 5"/>
          <p:cNvPicPr>
            <a:picLocks noChangeAspect="1" noChangeArrowheads="1"/>
          </p:cNvPicPr>
          <p:nvPr/>
        </p:nvPicPr>
        <p:blipFill>
          <a:blip r:embed="rId4" cstate="print"/>
          <a:srcRect/>
          <a:stretch>
            <a:fillRect/>
          </a:stretch>
        </p:blipFill>
        <p:spPr bwMode="auto">
          <a:xfrm>
            <a:off x="3581400" y="1676400"/>
            <a:ext cx="2057400" cy="1455738"/>
          </a:xfrm>
          <a:prstGeom prst="rect">
            <a:avLst/>
          </a:prstGeom>
          <a:noFill/>
          <a:ln w="9525">
            <a:noFill/>
            <a:round/>
            <a:headEnd/>
            <a:tailEnd/>
          </a:ln>
        </p:spPr>
      </p:pic>
      <p:sp>
        <p:nvSpPr>
          <p:cNvPr id="5126" name="Text Box 6"/>
          <p:cNvSpPr txBox="1">
            <a:spLocks noChangeArrowheads="1"/>
          </p:cNvSpPr>
          <p:nvPr/>
        </p:nvSpPr>
        <p:spPr bwMode="auto">
          <a:xfrm>
            <a:off x="5486400" y="1905000"/>
            <a:ext cx="1143000" cy="763588"/>
          </a:xfrm>
          <a:prstGeom prst="rect">
            <a:avLst/>
          </a:prstGeom>
          <a:solidFill>
            <a:srgbClr val="3399FF"/>
          </a:solidFill>
          <a:ln w="25560">
            <a:solidFill>
              <a:srgbClr val="FFFFFF"/>
            </a:solidFill>
            <a:miter lim="800000"/>
            <a:headEnd/>
            <a:tailEnd/>
          </a:ln>
        </p:spPr>
        <p:txBody>
          <a:bodyPr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b="1">
                <a:solidFill>
                  <a:srgbClr val="FFFFFF"/>
                </a:solidFill>
                <a:latin typeface="Tahoma" pitchFamily="32" charset="0"/>
              </a:rPr>
              <a:t>GO</a:t>
            </a:r>
          </a:p>
        </p:txBody>
      </p:sp>
      <p:pic>
        <p:nvPicPr>
          <p:cNvPr id="9226" name="Picture 7"/>
          <p:cNvPicPr>
            <a:picLocks noChangeAspect="1" noChangeArrowheads="1"/>
          </p:cNvPicPr>
          <p:nvPr/>
        </p:nvPicPr>
        <p:blipFill>
          <a:blip r:embed="rId7" cstate="print"/>
          <a:srcRect/>
          <a:stretch>
            <a:fillRect/>
          </a:stretch>
        </p:blipFill>
        <p:spPr bwMode="auto">
          <a:xfrm>
            <a:off x="7543800" y="152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nodeType="clickEffect">
                                  <p:stCondLst>
                                    <p:cond delay="0"/>
                                  </p:stCondLst>
                                  <p:childTnLst>
                                    <p:set>
                                      <p:cBhvr additive="repl">
                                        <p:cTn id="6" dur="1" fill="hold">
                                          <p:stCondLst>
                                            <p:cond delay="0"/>
                                          </p:stCondLst>
                                        </p:cTn>
                                        <p:tgtEl>
                                          <p:spTgt spid="5124"/>
                                        </p:tgtEl>
                                        <p:attrNameLst>
                                          <p:attrName>style.visibility</p:attrName>
                                        </p:attrNameLst>
                                      </p:cBhvr>
                                      <p:to>
                                        <p:strVal val="visible"/>
                                      </p:to>
                                    </p:set>
                                    <p:anim calcmode="lin" valueType="num">
                                      <p:cBhvr additive="repl">
                                        <p:cTn id="7" dur="5000" fill="hold"/>
                                        <p:tgtEl>
                                          <p:spTgt spid="5124"/>
                                        </p:tgtEl>
                                        <p:attrNameLst>
                                          <p:attrName>ppt_x</p:attrName>
                                        </p:attrNameLst>
                                      </p:cBhvr>
                                      <p:tavLst>
                                        <p:tav tm="100000">
                                          <p:val>
                                            <p:strVal val="#ppt_x"/>
                                          </p:val>
                                        </p:tav>
                                        <p:tav>
                                          <p:val>
                                            <p:strVal val="#ppt_x"/>
                                          </p:val>
                                        </p:tav>
                                      </p:tavLst>
                                    </p:anim>
                                    <p:anim calcmode="lin" valueType="num">
                                      <p:cBhvr additive="repl">
                                        <p:cTn id="8" dur="5000" fill="hold"/>
                                        <p:tgtEl>
                                          <p:spTgt spid="5124"/>
                                        </p:tgtEl>
                                        <p:attrNameLst>
                                          <p:attrName>ppt_y</p:attrName>
                                        </p:attrNameLst>
                                      </p:cBhvr>
                                      <p:tavLst>
                                        <p:tav tm="100000">
                                          <p:val>
                                            <p:strVal val="0-#ppt_h/2"/>
                                          </p:val>
                                        </p:tav>
                                        <p:tav>
                                          <p:val>
                                            <p:strVal val="#ppt_y"/>
                                          </p:val>
                                        </p:tav>
                                      </p:tavLst>
                                    </p:anim>
                                  </p:childTnLst>
                                </p:cTn>
                              </p:par>
                            </p:childTnLst>
                          </p:cTn>
                        </p:par>
                        <p:par>
                          <p:cTn id="9" fill="hold">
                            <p:stCondLst>
                              <p:cond delay="5000"/>
                            </p:stCondLst>
                            <p:childTnLst>
                              <p:par>
                                <p:cTn id="10" presetID="9" presetClass="entr" fill="hold" nodeType="afterEffect">
                                  <p:stCondLst>
                                    <p:cond delay="0"/>
                                  </p:stCondLst>
                                  <p:childTnLst>
                                    <p:set>
                                      <p:cBhvr additive="repl">
                                        <p:cTn id="11" dur="1" fill="hold">
                                          <p:stCondLst>
                                            <p:cond delay="0"/>
                                          </p:stCondLst>
                                        </p:cTn>
                                        <p:tgtEl>
                                          <p:spTgt spid="5121"/>
                                        </p:tgtEl>
                                        <p:attrNameLst>
                                          <p:attrName>style.visibility</p:attrName>
                                        </p:attrNameLst>
                                      </p:cBhvr>
                                      <p:to>
                                        <p:strVal val="visible"/>
                                      </p:to>
                                    </p:set>
                                    <p:animEffect transition="in" filter="dissolve">
                                      <p:cBhvr additive="repl">
                                        <p:cTn id="12" dur="500"/>
                                        <p:tgtEl>
                                          <p:spTgt spid="5121"/>
                                        </p:tgtEl>
                                      </p:cBhvr>
                                    </p:animEffect>
                                  </p:childTnLst>
                                </p:cTn>
                              </p:par>
                            </p:childTnLst>
                          </p:cTn>
                        </p:par>
                        <p:par>
                          <p:cTn/>
                        </p:par>
                        <p:par>
                          <p:cTn id="14" fill="hold">
                            <p:stCondLst>
                              <p:cond delay="6500"/>
                            </p:stCondLst>
                            <p:childTnLst>
                              <p:par>
                                <p:cTn id="15" presetID="9" presetClass="entr" fill="hold" nodeType="afterEffect">
                                  <p:stCondLst>
                                    <p:cond delay="0"/>
                                  </p:stCondLst>
                                  <p:childTnLst>
                                    <p:set>
                                      <p:cBhvr additive="repl">
                                        <p:cTn id="16" dur="1" fill="hold">
                                          <p:stCondLst>
                                            <p:cond delay="0"/>
                                          </p:stCondLst>
                                        </p:cTn>
                                        <p:tgtEl>
                                          <p:spTgt spid="5125"/>
                                        </p:tgtEl>
                                        <p:attrNameLst>
                                          <p:attrName>style.visibility</p:attrName>
                                        </p:attrNameLst>
                                      </p:cBhvr>
                                      <p:to>
                                        <p:strVal val="visible"/>
                                      </p:to>
                                    </p:set>
                                    <p:animEffect transition="in" filter="dissolve">
                                      <p:cBhvr additive="repl">
                                        <p:cTn id="17" dur="500"/>
                                        <p:tgtEl>
                                          <p:spTgt spid="5125"/>
                                        </p:tgtEl>
                                      </p:cBhvr>
                                    </p:animEffect>
                                  </p:childTnLst>
                                </p:cTn>
                              </p:par>
                            </p:childTnLst>
                          </p:cTn>
                        </p:par>
                        <p:par>
                          <p:cTn/>
                        </p:par>
                        <p:par>
                          <p:cTn id="19" fill="hold">
                            <p:stCondLst>
                              <p:cond delay="13000"/>
                            </p:stCondLst>
                            <p:childTnLst>
                              <p:par>
                                <p:cTn id="20" presetID="1" presetClass="entr" fill="hold" nodeType="afterEffect">
                                  <p:stCondLst>
                                    <p:cond delay="0"/>
                                  </p:stCondLst>
                                  <p:childTnLst>
                                    <p:set>
                                      <p:cBhvr additive="repl">
                                        <p:cTn id="21" dur="1" fill="hold">
                                          <p:stCondLst>
                                            <p:cond delay="0"/>
                                          </p:stCondLst>
                                        </p:cTn>
                                        <p:tgtEl>
                                          <p:spTgt spid="5126"/>
                                        </p:tgtEl>
                                        <p:attrNameLst>
                                          <p:attrName>style.visibility</p:attrName>
                                        </p:attrNameLst>
                                      </p:cBhvr>
                                      <p:to>
                                        <p:strVal val="visible"/>
                                      </p:to>
                                    </p:set>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oter Placeholder 2"/>
          <p:cNvSpPr>
            <a:spLocks noGrp="1"/>
          </p:cNvSpPr>
          <p:nvPr>
            <p:ph type="ftr" sz="quarter" idx="11"/>
          </p:nvPr>
        </p:nvSpPr>
        <p:spPr/>
        <p:txBody>
          <a:bodyPr/>
          <a:lstStyle/>
          <a:p>
            <a:pPr>
              <a:defRPr/>
            </a:pPr>
            <a:r>
              <a:rPr lang="en-GB"/>
              <a:t>DEPT MECH ENGG                              COLLEGE OF ENGG ADOOR</a:t>
            </a:r>
          </a:p>
        </p:txBody>
      </p:sp>
      <p:sp>
        <p:nvSpPr>
          <p:cNvPr id="60" name="Slide Number Placeholder 3"/>
          <p:cNvSpPr>
            <a:spLocks noGrp="1"/>
          </p:cNvSpPr>
          <p:nvPr>
            <p:ph type="sldNum" sz="quarter" idx="12"/>
          </p:nvPr>
        </p:nvSpPr>
        <p:spPr/>
        <p:txBody>
          <a:bodyPr/>
          <a:lstStyle/>
          <a:p>
            <a:pPr>
              <a:defRPr/>
            </a:pPr>
            <a:fld id="{D3D71353-2587-4912-95FB-F9FF4A2A716C}" type="slidenum">
              <a:rPr lang="en-GB"/>
              <a:pPr>
                <a:defRPr/>
              </a:pPr>
              <a:t>20</a:t>
            </a:fld>
            <a:endParaRPr lang="en-GB"/>
          </a:p>
        </p:txBody>
      </p:sp>
      <p:grpSp>
        <p:nvGrpSpPr>
          <p:cNvPr id="26628" name="Group 1"/>
          <p:cNvGrpSpPr>
            <a:grpSpLocks/>
          </p:cNvGrpSpPr>
          <p:nvPr/>
        </p:nvGrpSpPr>
        <p:grpSpPr bwMode="auto">
          <a:xfrm>
            <a:off x="836613" y="1770063"/>
            <a:ext cx="8305800" cy="5086350"/>
            <a:chOff x="527" y="1115"/>
            <a:chExt cx="5232" cy="3204"/>
          </a:xfrm>
        </p:grpSpPr>
        <p:sp>
          <p:nvSpPr>
            <p:cNvPr id="26631" name="AutoShape 2"/>
            <p:cNvSpPr>
              <a:spLocks noChangeArrowheads="1"/>
            </p:cNvSpPr>
            <p:nvPr/>
          </p:nvSpPr>
          <p:spPr bwMode="auto">
            <a:xfrm rot="5400000" flipH="1">
              <a:off x="2799" y="2273"/>
              <a:ext cx="283" cy="56"/>
            </a:xfrm>
            <a:custGeom>
              <a:avLst/>
              <a:gdLst>
                <a:gd name="T0" fmla="*/ 248 w 21600"/>
                <a:gd name="T1" fmla="*/ 28 h 21600"/>
                <a:gd name="T2" fmla="*/ 142 w 21600"/>
                <a:gd name="T3" fmla="*/ 56 h 21600"/>
                <a:gd name="T4" fmla="*/ 35 w 21600"/>
                <a:gd name="T5" fmla="*/ 28 h 21600"/>
                <a:gd name="T6" fmla="*/ 142 w 21600"/>
                <a:gd name="T7" fmla="*/ 0 h 21600"/>
                <a:gd name="T8" fmla="*/ 0 60000 65536"/>
                <a:gd name="T9" fmla="*/ 0 60000 65536"/>
                <a:gd name="T10" fmla="*/ 0 60000 65536"/>
                <a:gd name="T11" fmla="*/ 0 60000 65536"/>
                <a:gd name="T12" fmla="*/ 4503 w 21600"/>
                <a:gd name="T13" fmla="*/ 4629 h 21600"/>
                <a:gd name="T14" fmla="*/ 17097 w 21600"/>
                <a:gd name="T15" fmla="*/ 1697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28440">
              <a:solidFill>
                <a:srgbClr val="FFFFFF"/>
              </a:solidFill>
              <a:miter lim="800000"/>
              <a:headEnd/>
              <a:tailEnd/>
            </a:ln>
          </p:spPr>
          <p:txBody>
            <a:bodyPr wrap="none" anchor="ctr"/>
            <a:lstStyle/>
            <a:p>
              <a:endParaRPr lang="en-IN"/>
            </a:p>
          </p:txBody>
        </p:sp>
        <p:sp>
          <p:nvSpPr>
            <p:cNvPr id="26632" name="Rectangle 3"/>
            <p:cNvSpPr>
              <a:spLocks noChangeArrowheads="1"/>
            </p:cNvSpPr>
            <p:nvPr/>
          </p:nvSpPr>
          <p:spPr bwMode="auto">
            <a:xfrm>
              <a:off x="2610" y="1214"/>
              <a:ext cx="1007" cy="82"/>
            </a:xfrm>
            <a:prstGeom prst="rect">
              <a:avLst/>
            </a:prstGeom>
            <a:gradFill rotWithShape="0">
              <a:gsLst>
                <a:gs pos="0">
                  <a:srgbClr val="463416"/>
                </a:gs>
                <a:gs pos="50000">
                  <a:srgbClr val="003399"/>
                </a:gs>
                <a:gs pos="100000">
                  <a:srgbClr val="463416"/>
                </a:gs>
              </a:gsLst>
              <a:lin ang="5400000" scaled="1"/>
            </a:gradFill>
            <a:ln w="9360">
              <a:solidFill>
                <a:srgbClr val="FFFFFF"/>
              </a:solidFill>
              <a:miter lim="800000"/>
              <a:headEnd/>
              <a:tailEnd/>
            </a:ln>
          </p:spPr>
          <p:txBody>
            <a:bodyPr wrap="none" anchor="ctr"/>
            <a:lstStyle/>
            <a:p>
              <a:endParaRPr lang="en-IN"/>
            </a:p>
          </p:txBody>
        </p:sp>
        <p:sp>
          <p:nvSpPr>
            <p:cNvPr id="26633" name="Rectangle 4"/>
            <p:cNvSpPr>
              <a:spLocks noChangeArrowheads="1"/>
            </p:cNvSpPr>
            <p:nvPr/>
          </p:nvSpPr>
          <p:spPr bwMode="auto">
            <a:xfrm>
              <a:off x="1412" y="2155"/>
              <a:ext cx="1362" cy="278"/>
            </a:xfrm>
            <a:prstGeom prst="rect">
              <a:avLst/>
            </a:prstGeom>
            <a:gradFill rotWithShape="0">
              <a:gsLst>
                <a:gs pos="0">
                  <a:srgbClr val="C0C0C0"/>
                </a:gs>
                <a:gs pos="50000">
                  <a:srgbClr val="FFFFFF"/>
                </a:gs>
                <a:gs pos="100000">
                  <a:srgbClr val="C0C0C0"/>
                </a:gs>
              </a:gsLst>
              <a:lin ang="5400000" scaled="1"/>
            </a:gradFill>
            <a:ln w="28440">
              <a:solidFill>
                <a:srgbClr val="000000"/>
              </a:solidFill>
              <a:miter lim="800000"/>
              <a:headEnd/>
              <a:tailEnd/>
            </a:ln>
          </p:spPr>
          <p:txBody>
            <a:bodyPr wrap="none" anchor="ctr"/>
            <a:lstStyle/>
            <a:p>
              <a:endParaRPr lang="en-IN"/>
            </a:p>
          </p:txBody>
        </p:sp>
        <p:sp>
          <p:nvSpPr>
            <p:cNvPr id="26634" name="Rectangle 5"/>
            <p:cNvSpPr>
              <a:spLocks noChangeArrowheads="1"/>
            </p:cNvSpPr>
            <p:nvPr/>
          </p:nvSpPr>
          <p:spPr bwMode="auto">
            <a:xfrm>
              <a:off x="2704" y="1126"/>
              <a:ext cx="169" cy="2319"/>
            </a:xfrm>
            <a:prstGeom prst="rect">
              <a:avLst/>
            </a:prstGeom>
            <a:gradFill rotWithShape="0">
              <a:gsLst>
                <a:gs pos="0">
                  <a:srgbClr val="C0C0C0"/>
                </a:gs>
                <a:gs pos="50000">
                  <a:srgbClr val="FFFFFF"/>
                </a:gs>
                <a:gs pos="100000">
                  <a:srgbClr val="C0C0C0"/>
                </a:gs>
              </a:gsLst>
              <a:lin ang="5400000" scaled="1"/>
            </a:gradFill>
            <a:ln w="28440">
              <a:solidFill>
                <a:srgbClr val="33CCCC"/>
              </a:solidFill>
              <a:miter lim="800000"/>
              <a:headEnd/>
              <a:tailEnd/>
            </a:ln>
          </p:spPr>
          <p:txBody>
            <a:bodyPr wrap="none" anchor="ctr"/>
            <a:lstStyle/>
            <a:p>
              <a:endParaRPr lang="en-IN"/>
            </a:p>
          </p:txBody>
        </p:sp>
        <p:sp>
          <p:nvSpPr>
            <p:cNvPr id="26635" name="Rectangle 6"/>
            <p:cNvSpPr>
              <a:spLocks noChangeArrowheads="1"/>
            </p:cNvSpPr>
            <p:nvPr/>
          </p:nvSpPr>
          <p:spPr bwMode="auto">
            <a:xfrm>
              <a:off x="2972" y="2158"/>
              <a:ext cx="1693" cy="278"/>
            </a:xfrm>
            <a:prstGeom prst="rect">
              <a:avLst/>
            </a:prstGeom>
            <a:gradFill rotWithShape="0">
              <a:gsLst>
                <a:gs pos="0">
                  <a:srgbClr val="C0C0C0"/>
                </a:gs>
                <a:gs pos="50000">
                  <a:srgbClr val="FFFFFF"/>
                </a:gs>
                <a:gs pos="100000">
                  <a:srgbClr val="C0C0C0"/>
                </a:gs>
              </a:gsLst>
              <a:lin ang="5400000" scaled="1"/>
            </a:gradFill>
            <a:ln w="28440">
              <a:solidFill>
                <a:srgbClr val="000000"/>
              </a:solidFill>
              <a:miter lim="800000"/>
              <a:headEnd/>
              <a:tailEnd/>
            </a:ln>
          </p:spPr>
          <p:txBody>
            <a:bodyPr wrap="none" anchor="ctr"/>
            <a:lstStyle/>
            <a:p>
              <a:endParaRPr lang="en-IN"/>
            </a:p>
          </p:txBody>
        </p:sp>
        <p:sp>
          <p:nvSpPr>
            <p:cNvPr id="26636" name="AutoShape 7"/>
            <p:cNvSpPr>
              <a:spLocks/>
            </p:cNvSpPr>
            <p:nvPr/>
          </p:nvSpPr>
          <p:spPr bwMode="auto">
            <a:xfrm>
              <a:off x="1898" y="1867"/>
              <a:ext cx="353" cy="8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977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lnTo>
                    <a:pt x="10800" y="10800"/>
                  </a:lnTo>
                  <a:close/>
                </a:path>
                <a:path w="21600" h="21600" fill="none">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path>
              </a:pathLst>
            </a:custGeom>
            <a:noFill/>
            <a:ln w="28440">
              <a:solidFill>
                <a:srgbClr val="0000CC"/>
              </a:solidFill>
              <a:miter lim="800000"/>
              <a:headEnd/>
              <a:tailEnd type="triangle" w="med" len="med"/>
            </a:ln>
          </p:spPr>
          <p:txBody>
            <a:bodyPr wrap="none" anchor="ctr"/>
            <a:lstStyle/>
            <a:p>
              <a:endParaRPr lang="en-IN"/>
            </a:p>
          </p:txBody>
        </p:sp>
        <p:sp>
          <p:nvSpPr>
            <p:cNvPr id="26637" name="AutoShape 8"/>
            <p:cNvSpPr>
              <a:spLocks/>
            </p:cNvSpPr>
            <p:nvPr/>
          </p:nvSpPr>
          <p:spPr bwMode="auto">
            <a:xfrm flipV="1">
              <a:off x="3750" y="1898"/>
              <a:ext cx="353" cy="8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977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lnTo>
                    <a:pt x="10800" y="10800"/>
                  </a:lnTo>
                  <a:close/>
                </a:path>
                <a:path w="21600" h="21600" fill="none">
                  <a:moveTo>
                    <a:pt x="6124" y="1064"/>
                  </a:moveTo>
                  <a:cubicBezTo>
                    <a:pt x="7583" y="363"/>
                    <a:pt x="9181" y="-1"/>
                    <a:pt x="10800" y="0"/>
                  </a:cubicBezTo>
                  <a:cubicBezTo>
                    <a:pt x="16764" y="0"/>
                    <a:pt x="21600" y="4835"/>
                    <a:pt x="21600" y="10800"/>
                  </a:cubicBezTo>
                  <a:cubicBezTo>
                    <a:pt x="21600" y="16764"/>
                    <a:pt x="16764" y="21600"/>
                    <a:pt x="10800" y="21600"/>
                  </a:cubicBezTo>
                  <a:cubicBezTo>
                    <a:pt x="8262" y="21600"/>
                    <a:pt x="5805" y="20706"/>
                    <a:pt x="3861" y="19075"/>
                  </a:cubicBezTo>
                </a:path>
              </a:pathLst>
            </a:custGeom>
            <a:noFill/>
            <a:ln w="28440">
              <a:solidFill>
                <a:srgbClr val="0000CC"/>
              </a:solidFill>
              <a:miter lim="800000"/>
              <a:headEnd/>
              <a:tailEnd type="triangle" w="med" len="med"/>
            </a:ln>
          </p:spPr>
          <p:txBody>
            <a:bodyPr wrap="none" anchor="ctr"/>
            <a:lstStyle/>
            <a:p>
              <a:endParaRPr lang="en-IN"/>
            </a:p>
          </p:txBody>
        </p:sp>
        <p:sp>
          <p:nvSpPr>
            <p:cNvPr id="26638" name="Line 9"/>
            <p:cNvSpPr>
              <a:spLocks noChangeShapeType="1"/>
            </p:cNvSpPr>
            <p:nvPr/>
          </p:nvSpPr>
          <p:spPr bwMode="auto">
            <a:xfrm>
              <a:off x="2058" y="1740"/>
              <a:ext cx="603" cy="1"/>
            </a:xfrm>
            <a:prstGeom prst="line">
              <a:avLst/>
            </a:prstGeom>
            <a:noFill/>
            <a:ln w="28440">
              <a:solidFill>
                <a:srgbClr val="008000"/>
              </a:solidFill>
              <a:miter lim="800000"/>
              <a:headEnd/>
              <a:tailEnd type="triangle" w="med" len="med"/>
            </a:ln>
          </p:spPr>
          <p:txBody>
            <a:bodyPr/>
            <a:lstStyle/>
            <a:p>
              <a:endParaRPr lang="en-US"/>
            </a:p>
          </p:txBody>
        </p:sp>
        <p:sp>
          <p:nvSpPr>
            <p:cNvPr id="26639" name="Line 10"/>
            <p:cNvSpPr>
              <a:spLocks noChangeShapeType="1"/>
            </p:cNvSpPr>
            <p:nvPr/>
          </p:nvSpPr>
          <p:spPr bwMode="auto">
            <a:xfrm>
              <a:off x="2072" y="2860"/>
              <a:ext cx="603" cy="1"/>
            </a:xfrm>
            <a:prstGeom prst="line">
              <a:avLst/>
            </a:prstGeom>
            <a:noFill/>
            <a:ln w="28440">
              <a:solidFill>
                <a:srgbClr val="008000"/>
              </a:solidFill>
              <a:miter lim="800000"/>
              <a:headEnd/>
              <a:tailEnd type="triangle" w="med" len="med"/>
            </a:ln>
          </p:spPr>
          <p:txBody>
            <a:bodyPr/>
            <a:lstStyle/>
            <a:p>
              <a:endParaRPr lang="en-US"/>
            </a:p>
          </p:txBody>
        </p:sp>
        <p:sp>
          <p:nvSpPr>
            <p:cNvPr id="26640" name="Line 11"/>
            <p:cNvSpPr>
              <a:spLocks noChangeShapeType="1"/>
            </p:cNvSpPr>
            <p:nvPr/>
          </p:nvSpPr>
          <p:spPr bwMode="auto">
            <a:xfrm flipH="1">
              <a:off x="3391" y="2856"/>
              <a:ext cx="744" cy="1"/>
            </a:xfrm>
            <a:prstGeom prst="line">
              <a:avLst/>
            </a:prstGeom>
            <a:noFill/>
            <a:ln w="28440">
              <a:solidFill>
                <a:srgbClr val="008000"/>
              </a:solidFill>
              <a:miter lim="800000"/>
              <a:headEnd/>
              <a:tailEnd type="triangle" w="med" len="med"/>
            </a:ln>
          </p:spPr>
          <p:txBody>
            <a:bodyPr/>
            <a:lstStyle/>
            <a:p>
              <a:endParaRPr lang="en-US"/>
            </a:p>
          </p:txBody>
        </p:sp>
        <p:sp>
          <p:nvSpPr>
            <p:cNvPr id="26641" name="Text Box 12"/>
            <p:cNvSpPr txBox="1">
              <a:spLocks noChangeArrowheads="1"/>
            </p:cNvSpPr>
            <p:nvPr/>
          </p:nvSpPr>
          <p:spPr bwMode="auto">
            <a:xfrm>
              <a:off x="1550" y="2522"/>
              <a:ext cx="365" cy="290"/>
            </a:xfrm>
            <a:prstGeom prst="rect">
              <a:avLst/>
            </a:prstGeom>
            <a:noFill/>
            <a:ln w="9525">
              <a:noFill/>
              <a:round/>
              <a:headEnd/>
              <a:tailEnd/>
            </a:ln>
          </p:spPr>
          <p:txBody>
            <a:bodyPr lIns="90000" tIns="46800" rIns="90000" bIns="46800">
              <a:spAutoFit/>
            </a:bodyPr>
            <a:lstStyle/>
            <a:p>
              <a:pPr>
                <a:spcBef>
                  <a:spcPts val="150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0000CC"/>
                  </a:solidFill>
                </a:rPr>
                <a:t>T</a:t>
              </a:r>
            </a:p>
          </p:txBody>
        </p:sp>
        <p:sp>
          <p:nvSpPr>
            <p:cNvPr id="26642" name="Text Box 13"/>
            <p:cNvSpPr txBox="1">
              <a:spLocks noChangeArrowheads="1"/>
            </p:cNvSpPr>
            <p:nvPr/>
          </p:nvSpPr>
          <p:spPr bwMode="auto">
            <a:xfrm>
              <a:off x="4152" y="1786"/>
              <a:ext cx="365" cy="290"/>
            </a:xfrm>
            <a:prstGeom prst="rect">
              <a:avLst/>
            </a:prstGeom>
            <a:noFill/>
            <a:ln w="9525">
              <a:noFill/>
              <a:round/>
              <a:headEnd/>
              <a:tailEnd/>
            </a:ln>
          </p:spPr>
          <p:txBody>
            <a:bodyPr lIns="90000" tIns="46800" rIns="90000" bIns="46800">
              <a:spAutoFit/>
            </a:bodyPr>
            <a:lstStyle/>
            <a:p>
              <a:pPr>
                <a:spcBef>
                  <a:spcPts val="150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0000CC"/>
                  </a:solidFill>
                </a:rPr>
                <a:t>T</a:t>
              </a:r>
            </a:p>
          </p:txBody>
        </p:sp>
        <p:sp>
          <p:nvSpPr>
            <p:cNvPr id="26643" name="Text Box 14"/>
            <p:cNvSpPr txBox="1">
              <a:spLocks noChangeArrowheads="1"/>
            </p:cNvSpPr>
            <p:nvPr/>
          </p:nvSpPr>
          <p:spPr bwMode="auto">
            <a:xfrm>
              <a:off x="4091" y="1497"/>
              <a:ext cx="1363" cy="272"/>
            </a:xfrm>
            <a:prstGeom prst="rect">
              <a:avLst/>
            </a:prstGeom>
            <a:noFill/>
            <a:ln w="9525">
              <a:noFill/>
              <a:round/>
              <a:headEnd/>
              <a:tailEnd/>
            </a:ln>
          </p:spPr>
          <p:txBody>
            <a:bodyPr lIns="90000" tIns="46800" rIns="90000" bIns="46800">
              <a:spAutoFit/>
            </a:bodyPr>
            <a:lstStyle/>
            <a:p>
              <a:pPr>
                <a:spcBef>
                  <a:spcPts val="1250"/>
                </a:spcBef>
                <a:buClr>
                  <a:srgbClr val="008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8000"/>
                  </a:solidFill>
                  <a:latin typeface="Tahoma" pitchFamily="32" charset="0"/>
                </a:rPr>
                <a:t>F</a:t>
              </a:r>
              <a:r>
                <a:rPr lang="en-GB" b="1" baseline="-25000">
                  <a:solidFill>
                    <a:srgbClr val="008000"/>
                  </a:solidFill>
                  <a:latin typeface="Tahoma" pitchFamily="32" charset="0"/>
                </a:rPr>
                <a:t>a</a:t>
              </a:r>
              <a:r>
                <a:rPr lang="en-GB" sz="2000" b="1">
                  <a:solidFill>
                    <a:srgbClr val="808000"/>
                  </a:solidFill>
                </a:rPr>
                <a:t>(axial thrust)</a:t>
              </a:r>
              <a:r>
                <a:rPr lang="ar-SA" sz="2000" b="1">
                  <a:solidFill>
                    <a:srgbClr val="808000"/>
                  </a:solidFill>
                  <a:cs typeface="Arial" charset="0"/>
                </a:rPr>
                <a:t>‏</a:t>
              </a:r>
              <a:endParaRPr lang="en-GB" sz="2000" b="1">
                <a:solidFill>
                  <a:srgbClr val="808000"/>
                </a:solidFill>
              </a:endParaRPr>
            </a:p>
          </p:txBody>
        </p:sp>
        <p:sp>
          <p:nvSpPr>
            <p:cNvPr id="26644" name="Text Box 15"/>
            <p:cNvSpPr txBox="1">
              <a:spLocks noChangeArrowheads="1"/>
            </p:cNvSpPr>
            <p:nvPr/>
          </p:nvSpPr>
          <p:spPr bwMode="auto">
            <a:xfrm>
              <a:off x="2121" y="1410"/>
              <a:ext cx="503" cy="256"/>
            </a:xfrm>
            <a:prstGeom prst="rect">
              <a:avLst/>
            </a:prstGeom>
            <a:noFill/>
            <a:ln w="9525">
              <a:noFill/>
              <a:round/>
              <a:headEnd/>
              <a:tailEnd/>
            </a:ln>
          </p:spPr>
          <p:txBody>
            <a:bodyPr lIns="90000" tIns="46800" rIns="90000" bIns="46800">
              <a:spAutoFit/>
            </a:bodyPr>
            <a:lstStyle/>
            <a:p>
              <a:pPr>
                <a:spcBef>
                  <a:spcPts val="1125"/>
                </a:spcBef>
                <a:buClr>
                  <a:srgbClr val="008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8000"/>
                  </a:solidFill>
                  <a:latin typeface="Tahoma" pitchFamily="32" charset="0"/>
                </a:rPr>
                <a:t>F</a:t>
              </a:r>
              <a:r>
                <a:rPr lang="en-GB" b="1" baseline="-25000">
                  <a:solidFill>
                    <a:srgbClr val="008000"/>
                  </a:solidFill>
                  <a:latin typeface="Tahoma" pitchFamily="32" charset="0"/>
                </a:rPr>
                <a:t>a</a:t>
              </a:r>
            </a:p>
          </p:txBody>
        </p:sp>
        <p:sp>
          <p:nvSpPr>
            <p:cNvPr id="26645" name="Text Box 16"/>
            <p:cNvSpPr txBox="1">
              <a:spLocks noChangeArrowheads="1"/>
            </p:cNvSpPr>
            <p:nvPr/>
          </p:nvSpPr>
          <p:spPr bwMode="auto">
            <a:xfrm>
              <a:off x="755" y="1133"/>
              <a:ext cx="1489" cy="290"/>
            </a:xfrm>
            <a:prstGeom prst="rect">
              <a:avLst/>
            </a:prstGeom>
            <a:noFill/>
            <a:ln w="9525">
              <a:noFill/>
              <a:round/>
              <a:headEnd/>
              <a:tailEnd/>
            </a:ln>
          </p:spPr>
          <p:txBody>
            <a:bodyPr lIns="90000" tIns="46800" rIns="90000" bIns="46800">
              <a:spAutoFit/>
            </a:bodyPr>
            <a:lstStyle/>
            <a:p>
              <a:pPr>
                <a:spcBef>
                  <a:spcPts val="15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E3E3FF"/>
                  </a:solidFill>
                </a:rPr>
                <a:t>Friction plate</a:t>
              </a:r>
            </a:p>
          </p:txBody>
        </p:sp>
        <p:sp>
          <p:nvSpPr>
            <p:cNvPr id="26646" name="Text Box 17"/>
            <p:cNvSpPr txBox="1">
              <a:spLocks noChangeArrowheads="1"/>
            </p:cNvSpPr>
            <p:nvPr/>
          </p:nvSpPr>
          <p:spPr bwMode="auto">
            <a:xfrm>
              <a:off x="4280" y="3258"/>
              <a:ext cx="1480" cy="290"/>
            </a:xfrm>
            <a:prstGeom prst="rect">
              <a:avLst/>
            </a:prstGeom>
            <a:noFill/>
            <a:ln w="9525">
              <a:noFill/>
              <a:round/>
              <a:headEnd/>
              <a:tailEnd/>
            </a:ln>
          </p:spPr>
          <p:txBody>
            <a:bodyPr lIns="90000" tIns="46800" rIns="90000" bIns="46800">
              <a:spAutoFit/>
            </a:bodyPr>
            <a:lstStyle/>
            <a:p>
              <a:pPr>
                <a:spcBef>
                  <a:spcPts val="1500"/>
                </a:spcBef>
                <a:buClr>
                  <a:srgbClr val="9966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9966FF"/>
                  </a:solidFill>
                </a:rPr>
                <a:t>Friction lining</a:t>
              </a:r>
              <a:r>
                <a:rPr lang="en-GB" sz="2400" b="1">
                  <a:solidFill>
                    <a:srgbClr val="FFFFFF"/>
                  </a:solidFill>
                </a:rPr>
                <a:t> </a:t>
              </a:r>
            </a:p>
          </p:txBody>
        </p:sp>
        <p:sp>
          <p:nvSpPr>
            <p:cNvPr id="26647" name="Line 18"/>
            <p:cNvSpPr>
              <a:spLocks noChangeShapeType="1"/>
            </p:cNvSpPr>
            <p:nvPr/>
          </p:nvSpPr>
          <p:spPr bwMode="auto">
            <a:xfrm>
              <a:off x="3799" y="2165"/>
              <a:ext cx="1" cy="265"/>
            </a:xfrm>
            <a:prstGeom prst="line">
              <a:avLst/>
            </a:prstGeom>
            <a:noFill/>
            <a:ln w="9360">
              <a:solidFill>
                <a:srgbClr val="FFFFFF"/>
              </a:solidFill>
              <a:miter lim="800000"/>
              <a:headEnd/>
              <a:tailEnd/>
            </a:ln>
          </p:spPr>
          <p:txBody>
            <a:bodyPr/>
            <a:lstStyle/>
            <a:p>
              <a:endParaRPr lang="en-US"/>
            </a:p>
          </p:txBody>
        </p:sp>
        <p:sp>
          <p:nvSpPr>
            <p:cNvPr id="26648" name="Rectangle 19"/>
            <p:cNvSpPr>
              <a:spLocks noChangeArrowheads="1"/>
            </p:cNvSpPr>
            <p:nvPr/>
          </p:nvSpPr>
          <p:spPr bwMode="auto">
            <a:xfrm>
              <a:off x="2950" y="2164"/>
              <a:ext cx="840" cy="274"/>
            </a:xfrm>
            <a:prstGeom prst="rect">
              <a:avLst/>
            </a:prstGeom>
            <a:blipFill dpi="0" rotWithShape="0">
              <a:blip r:embed="rId4" cstate="print"/>
              <a:srcRect/>
              <a:tile tx="0" ty="0" sx="100000" sy="100000" flip="none" algn="tl"/>
            </a:blipFill>
            <a:ln w="28440">
              <a:solidFill>
                <a:srgbClr val="FFFFFF"/>
              </a:solidFill>
              <a:miter lim="800000"/>
              <a:headEnd/>
              <a:tailEnd/>
            </a:ln>
          </p:spPr>
          <p:txBody>
            <a:bodyPr wrap="none" anchor="ctr"/>
            <a:lstStyle/>
            <a:p>
              <a:endParaRPr lang="en-IN"/>
            </a:p>
          </p:txBody>
        </p:sp>
        <p:grpSp>
          <p:nvGrpSpPr>
            <p:cNvPr id="26649" name="Group 20"/>
            <p:cNvGrpSpPr>
              <a:grpSpLocks/>
            </p:cNvGrpSpPr>
            <p:nvPr/>
          </p:nvGrpSpPr>
          <p:grpSpPr bwMode="auto">
            <a:xfrm>
              <a:off x="2879" y="1380"/>
              <a:ext cx="286" cy="1826"/>
              <a:chOff x="2879" y="1380"/>
              <a:chExt cx="286" cy="1826"/>
            </a:xfrm>
          </p:grpSpPr>
          <p:sp>
            <p:nvSpPr>
              <p:cNvPr id="26678" name="Rectangle 21"/>
              <p:cNvSpPr>
                <a:spLocks noChangeArrowheads="1"/>
              </p:cNvSpPr>
              <p:nvPr/>
            </p:nvSpPr>
            <p:spPr bwMode="auto">
              <a:xfrm>
                <a:off x="2886" y="1380"/>
                <a:ext cx="72" cy="466"/>
              </a:xfrm>
              <a:prstGeom prst="rect">
                <a:avLst/>
              </a:prstGeom>
              <a:blipFill dpi="0" rotWithShape="0">
                <a:blip r:embed="rId5"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6679" name="Rectangle 22"/>
              <p:cNvSpPr>
                <a:spLocks noChangeArrowheads="1"/>
              </p:cNvSpPr>
              <p:nvPr/>
            </p:nvSpPr>
            <p:spPr bwMode="auto">
              <a:xfrm>
                <a:off x="2879" y="2746"/>
                <a:ext cx="81" cy="461"/>
              </a:xfrm>
              <a:prstGeom prst="rect">
                <a:avLst/>
              </a:prstGeom>
              <a:blipFill dpi="0" rotWithShape="0">
                <a:blip r:embed="rId5"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6680" name="Line 23"/>
              <p:cNvSpPr>
                <a:spLocks noChangeShapeType="1"/>
              </p:cNvSpPr>
              <p:nvPr/>
            </p:nvSpPr>
            <p:spPr bwMode="auto">
              <a:xfrm>
                <a:off x="2958" y="1416"/>
                <a:ext cx="1" cy="1780"/>
              </a:xfrm>
              <a:prstGeom prst="line">
                <a:avLst/>
              </a:prstGeom>
              <a:noFill/>
              <a:ln w="9360">
                <a:solidFill>
                  <a:srgbClr val="000000"/>
                </a:solidFill>
                <a:miter lim="800000"/>
                <a:headEnd/>
                <a:tailEnd/>
              </a:ln>
            </p:spPr>
            <p:txBody>
              <a:bodyPr/>
              <a:lstStyle/>
              <a:p>
                <a:endParaRPr lang="en-US"/>
              </a:p>
            </p:txBody>
          </p:sp>
          <p:sp>
            <p:nvSpPr>
              <p:cNvPr id="26681" name="Rectangle 24"/>
              <p:cNvSpPr>
                <a:spLocks noChangeArrowheads="1"/>
              </p:cNvSpPr>
              <p:nvPr/>
            </p:nvSpPr>
            <p:spPr bwMode="auto">
              <a:xfrm>
                <a:off x="3076" y="1388"/>
                <a:ext cx="73" cy="466"/>
              </a:xfrm>
              <a:prstGeom prst="rect">
                <a:avLst/>
              </a:prstGeom>
              <a:blipFill dpi="0" rotWithShape="0">
                <a:blip r:embed="rId5"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6682" name="Rectangle 25"/>
              <p:cNvSpPr>
                <a:spLocks noChangeArrowheads="1"/>
              </p:cNvSpPr>
              <p:nvPr/>
            </p:nvSpPr>
            <p:spPr bwMode="auto">
              <a:xfrm>
                <a:off x="3076" y="2746"/>
                <a:ext cx="81" cy="450"/>
              </a:xfrm>
              <a:prstGeom prst="rect">
                <a:avLst/>
              </a:prstGeom>
              <a:blipFill dpi="0" rotWithShape="0">
                <a:blip r:embed="rId5" cstate="print"/>
                <a:srcRect/>
                <a:tile tx="0" ty="0" sx="100000" sy="100000" flip="none" algn="tl"/>
              </a:blipFill>
              <a:ln w="19080">
                <a:solidFill>
                  <a:srgbClr val="000000"/>
                </a:solidFill>
                <a:miter lim="800000"/>
                <a:headEnd/>
                <a:tailEnd/>
              </a:ln>
            </p:spPr>
            <p:txBody>
              <a:bodyPr wrap="none" anchor="ctr"/>
              <a:lstStyle/>
              <a:p>
                <a:endParaRPr lang="en-IN"/>
              </a:p>
            </p:txBody>
          </p:sp>
          <p:sp>
            <p:nvSpPr>
              <p:cNvPr id="26683" name="Rectangle 26"/>
              <p:cNvSpPr>
                <a:spLocks noChangeArrowheads="1"/>
              </p:cNvSpPr>
              <p:nvPr/>
            </p:nvSpPr>
            <p:spPr bwMode="auto">
              <a:xfrm>
                <a:off x="2968" y="1380"/>
                <a:ext cx="102" cy="1816"/>
              </a:xfrm>
              <a:prstGeom prst="rect">
                <a:avLst/>
              </a:prstGeom>
              <a:gradFill rotWithShape="0">
                <a:gsLst>
                  <a:gs pos="0">
                    <a:srgbClr val="969696"/>
                  </a:gs>
                  <a:gs pos="50000">
                    <a:srgbClr val="FFFFFF"/>
                  </a:gs>
                  <a:gs pos="100000">
                    <a:srgbClr val="969696"/>
                  </a:gs>
                </a:gsLst>
                <a:lin ang="5400000" scaled="1"/>
              </a:gradFill>
              <a:ln w="28440">
                <a:solidFill>
                  <a:srgbClr val="000000"/>
                </a:solidFill>
                <a:miter lim="800000"/>
                <a:headEnd/>
                <a:tailEnd/>
              </a:ln>
            </p:spPr>
            <p:txBody>
              <a:bodyPr wrap="none" anchor="ctr"/>
              <a:lstStyle/>
              <a:p>
                <a:endParaRPr lang="en-IN"/>
              </a:p>
            </p:txBody>
          </p:sp>
          <p:sp>
            <p:nvSpPr>
              <p:cNvPr id="26684" name="Rectangle 27"/>
              <p:cNvSpPr>
                <a:spLocks noChangeArrowheads="1"/>
              </p:cNvSpPr>
              <p:nvPr/>
            </p:nvSpPr>
            <p:spPr bwMode="auto">
              <a:xfrm>
                <a:off x="2936" y="2043"/>
                <a:ext cx="230" cy="490"/>
              </a:xfrm>
              <a:prstGeom prst="rect">
                <a:avLst/>
              </a:prstGeom>
              <a:gradFill rotWithShape="0">
                <a:gsLst>
                  <a:gs pos="0">
                    <a:srgbClr val="969696"/>
                  </a:gs>
                  <a:gs pos="50000">
                    <a:srgbClr val="FFFFFF"/>
                  </a:gs>
                  <a:gs pos="100000">
                    <a:srgbClr val="969696"/>
                  </a:gs>
                </a:gsLst>
                <a:lin ang="5400000" scaled="1"/>
              </a:gradFill>
              <a:ln w="28440">
                <a:solidFill>
                  <a:srgbClr val="000000"/>
                </a:solidFill>
                <a:miter lim="800000"/>
                <a:headEnd/>
                <a:tailEnd/>
              </a:ln>
            </p:spPr>
            <p:txBody>
              <a:bodyPr wrap="none" anchor="ctr"/>
              <a:lstStyle/>
              <a:p>
                <a:endParaRPr lang="en-IN"/>
              </a:p>
            </p:txBody>
          </p:sp>
        </p:grpSp>
        <p:sp>
          <p:nvSpPr>
            <p:cNvPr id="26650" name="Text Box 28"/>
            <p:cNvSpPr txBox="1">
              <a:spLocks noChangeArrowheads="1"/>
            </p:cNvSpPr>
            <p:nvPr/>
          </p:nvSpPr>
          <p:spPr bwMode="auto">
            <a:xfrm>
              <a:off x="914" y="3240"/>
              <a:ext cx="1654"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Pressure plates</a:t>
              </a:r>
            </a:p>
          </p:txBody>
        </p:sp>
        <p:sp>
          <p:nvSpPr>
            <p:cNvPr id="26651" name="Line 29"/>
            <p:cNvSpPr>
              <a:spLocks noChangeShapeType="1"/>
            </p:cNvSpPr>
            <p:nvPr/>
          </p:nvSpPr>
          <p:spPr bwMode="auto">
            <a:xfrm>
              <a:off x="3214" y="3088"/>
              <a:ext cx="1070" cy="330"/>
            </a:xfrm>
            <a:prstGeom prst="line">
              <a:avLst/>
            </a:prstGeom>
            <a:noFill/>
            <a:ln w="19080">
              <a:solidFill>
                <a:srgbClr val="FFFFFF"/>
              </a:solidFill>
              <a:miter lim="800000"/>
              <a:headEnd/>
              <a:tailEnd/>
            </a:ln>
          </p:spPr>
          <p:txBody>
            <a:bodyPr/>
            <a:lstStyle/>
            <a:p>
              <a:endParaRPr lang="en-US"/>
            </a:p>
          </p:txBody>
        </p:sp>
        <p:sp>
          <p:nvSpPr>
            <p:cNvPr id="26652" name="Line 30"/>
            <p:cNvSpPr>
              <a:spLocks noChangeShapeType="1"/>
            </p:cNvSpPr>
            <p:nvPr/>
          </p:nvSpPr>
          <p:spPr bwMode="auto">
            <a:xfrm flipH="1">
              <a:off x="2316" y="2969"/>
              <a:ext cx="433" cy="338"/>
            </a:xfrm>
            <a:prstGeom prst="line">
              <a:avLst/>
            </a:prstGeom>
            <a:noFill/>
            <a:ln w="9360">
              <a:solidFill>
                <a:srgbClr val="FFFFFF"/>
              </a:solidFill>
              <a:miter lim="800000"/>
              <a:headEnd/>
              <a:tailEnd/>
            </a:ln>
          </p:spPr>
          <p:txBody>
            <a:bodyPr/>
            <a:lstStyle/>
            <a:p>
              <a:endParaRPr lang="en-US"/>
            </a:p>
          </p:txBody>
        </p:sp>
        <p:sp>
          <p:nvSpPr>
            <p:cNvPr id="26653" name="Line 31"/>
            <p:cNvSpPr>
              <a:spLocks noChangeShapeType="1"/>
            </p:cNvSpPr>
            <p:nvPr/>
          </p:nvSpPr>
          <p:spPr bwMode="auto">
            <a:xfrm>
              <a:off x="1230" y="2293"/>
              <a:ext cx="3922" cy="1"/>
            </a:xfrm>
            <a:prstGeom prst="line">
              <a:avLst/>
            </a:prstGeom>
            <a:noFill/>
            <a:ln w="28440">
              <a:solidFill>
                <a:srgbClr val="CC3300"/>
              </a:solidFill>
              <a:prstDash val="lgDashDot"/>
              <a:miter lim="800000"/>
              <a:headEnd/>
              <a:tailEnd/>
            </a:ln>
          </p:spPr>
          <p:txBody>
            <a:bodyPr/>
            <a:lstStyle/>
            <a:p>
              <a:endParaRPr lang="en-US"/>
            </a:p>
          </p:txBody>
        </p:sp>
        <p:sp>
          <p:nvSpPr>
            <p:cNvPr id="26654" name="AutoShape 32"/>
            <p:cNvSpPr>
              <a:spLocks noChangeArrowheads="1"/>
            </p:cNvSpPr>
            <p:nvPr/>
          </p:nvSpPr>
          <p:spPr bwMode="auto">
            <a:xfrm>
              <a:off x="2638" y="1159"/>
              <a:ext cx="56" cy="183"/>
            </a:xfrm>
            <a:prstGeom prst="roundRect">
              <a:avLst>
                <a:gd name="adj" fmla="val 16667"/>
              </a:avLst>
            </a:prstGeom>
            <a:solidFill>
              <a:srgbClr val="B2B2B2"/>
            </a:solidFill>
            <a:ln w="9360">
              <a:solidFill>
                <a:srgbClr val="FFFFFF"/>
              </a:solidFill>
              <a:miter lim="800000"/>
              <a:headEnd/>
              <a:tailEnd/>
            </a:ln>
          </p:spPr>
          <p:txBody>
            <a:bodyPr wrap="none" anchor="ctr"/>
            <a:lstStyle/>
            <a:p>
              <a:endParaRPr lang="en-IN"/>
            </a:p>
          </p:txBody>
        </p:sp>
        <p:sp>
          <p:nvSpPr>
            <p:cNvPr id="26655" name="AutoShape 33"/>
            <p:cNvSpPr>
              <a:spLocks noChangeArrowheads="1"/>
            </p:cNvSpPr>
            <p:nvPr/>
          </p:nvSpPr>
          <p:spPr bwMode="auto">
            <a:xfrm>
              <a:off x="3520" y="1163"/>
              <a:ext cx="56" cy="183"/>
            </a:xfrm>
            <a:prstGeom prst="roundRect">
              <a:avLst>
                <a:gd name="adj" fmla="val 16667"/>
              </a:avLst>
            </a:prstGeom>
            <a:solidFill>
              <a:srgbClr val="B2B2B2"/>
            </a:solidFill>
            <a:ln w="9360">
              <a:solidFill>
                <a:srgbClr val="FFFFFF"/>
              </a:solidFill>
              <a:miter lim="800000"/>
              <a:headEnd/>
              <a:tailEnd/>
            </a:ln>
          </p:spPr>
          <p:txBody>
            <a:bodyPr wrap="none" anchor="ctr"/>
            <a:lstStyle/>
            <a:p>
              <a:endParaRPr lang="en-IN"/>
            </a:p>
          </p:txBody>
        </p:sp>
        <p:sp>
          <p:nvSpPr>
            <p:cNvPr id="26656" name="Line 34"/>
            <p:cNvSpPr>
              <a:spLocks noChangeShapeType="1"/>
            </p:cNvSpPr>
            <p:nvPr/>
          </p:nvSpPr>
          <p:spPr bwMode="auto">
            <a:xfrm>
              <a:off x="2624" y="3341"/>
              <a:ext cx="1042" cy="1"/>
            </a:xfrm>
            <a:prstGeom prst="line">
              <a:avLst/>
            </a:prstGeom>
            <a:noFill/>
            <a:ln w="19080">
              <a:solidFill>
                <a:srgbClr val="FFFFFF"/>
              </a:solidFill>
              <a:prstDash val="dashDot"/>
              <a:miter lim="800000"/>
              <a:headEnd/>
              <a:tailEnd/>
            </a:ln>
          </p:spPr>
          <p:txBody>
            <a:bodyPr/>
            <a:lstStyle/>
            <a:p>
              <a:endParaRPr lang="en-US"/>
            </a:p>
          </p:txBody>
        </p:sp>
        <p:sp>
          <p:nvSpPr>
            <p:cNvPr id="26657" name="Rectangle 35"/>
            <p:cNvSpPr>
              <a:spLocks noChangeArrowheads="1"/>
            </p:cNvSpPr>
            <p:nvPr/>
          </p:nvSpPr>
          <p:spPr bwMode="auto">
            <a:xfrm>
              <a:off x="2715" y="1218"/>
              <a:ext cx="152" cy="82"/>
            </a:xfrm>
            <a:prstGeom prst="rect">
              <a:avLst/>
            </a:prstGeom>
            <a:noFill/>
            <a:ln w="19080">
              <a:solidFill>
                <a:srgbClr val="FFFFFF"/>
              </a:solidFill>
              <a:prstDash val="sysDot"/>
              <a:miter lim="800000"/>
              <a:headEnd/>
              <a:tailEnd/>
            </a:ln>
          </p:spPr>
          <p:txBody>
            <a:bodyPr wrap="none" anchor="ctr"/>
            <a:lstStyle/>
            <a:p>
              <a:endParaRPr lang="en-IN"/>
            </a:p>
          </p:txBody>
        </p:sp>
        <p:sp>
          <p:nvSpPr>
            <p:cNvPr id="26658" name="Freeform 36"/>
            <p:cNvSpPr>
              <a:spLocks noChangeArrowheads="1"/>
            </p:cNvSpPr>
            <p:nvPr/>
          </p:nvSpPr>
          <p:spPr bwMode="auto">
            <a:xfrm rot="5400000">
              <a:off x="3479" y="1224"/>
              <a:ext cx="216" cy="522"/>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26659" name="Line 37"/>
            <p:cNvSpPr>
              <a:spLocks noChangeShapeType="1"/>
            </p:cNvSpPr>
            <p:nvPr/>
          </p:nvSpPr>
          <p:spPr bwMode="auto">
            <a:xfrm flipH="1">
              <a:off x="3358" y="1680"/>
              <a:ext cx="745" cy="9"/>
            </a:xfrm>
            <a:prstGeom prst="line">
              <a:avLst/>
            </a:prstGeom>
            <a:noFill/>
            <a:ln w="28440">
              <a:solidFill>
                <a:srgbClr val="008000"/>
              </a:solidFill>
              <a:miter lim="800000"/>
              <a:headEnd/>
              <a:tailEnd type="triangle" w="med" len="med"/>
            </a:ln>
          </p:spPr>
          <p:txBody>
            <a:bodyPr/>
            <a:lstStyle/>
            <a:p>
              <a:endParaRPr lang="en-US"/>
            </a:p>
          </p:txBody>
        </p:sp>
        <p:sp>
          <p:nvSpPr>
            <p:cNvPr id="26660" name="Freeform 38"/>
            <p:cNvSpPr>
              <a:spLocks noChangeArrowheads="1"/>
            </p:cNvSpPr>
            <p:nvPr/>
          </p:nvSpPr>
          <p:spPr bwMode="auto">
            <a:xfrm rot="5400000">
              <a:off x="3477" y="2801"/>
              <a:ext cx="216" cy="485"/>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26661" name="Text Box 39"/>
            <p:cNvSpPr txBox="1">
              <a:spLocks noChangeArrowheads="1"/>
            </p:cNvSpPr>
            <p:nvPr/>
          </p:nvSpPr>
          <p:spPr bwMode="auto">
            <a:xfrm>
              <a:off x="4082" y="1225"/>
              <a:ext cx="1042"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springs</a:t>
              </a:r>
            </a:p>
          </p:txBody>
        </p:sp>
        <p:sp>
          <p:nvSpPr>
            <p:cNvPr id="26662" name="Line 40"/>
            <p:cNvSpPr>
              <a:spLocks noChangeShapeType="1"/>
            </p:cNvSpPr>
            <p:nvPr/>
          </p:nvSpPr>
          <p:spPr bwMode="auto">
            <a:xfrm flipH="1">
              <a:off x="3898" y="1360"/>
              <a:ext cx="214" cy="73"/>
            </a:xfrm>
            <a:prstGeom prst="line">
              <a:avLst/>
            </a:prstGeom>
            <a:noFill/>
            <a:ln w="19080">
              <a:solidFill>
                <a:srgbClr val="FFFFFF"/>
              </a:solidFill>
              <a:miter lim="800000"/>
              <a:headEnd/>
              <a:tailEnd/>
            </a:ln>
          </p:spPr>
          <p:txBody>
            <a:bodyPr/>
            <a:lstStyle/>
            <a:p>
              <a:endParaRPr lang="en-US"/>
            </a:p>
          </p:txBody>
        </p:sp>
        <p:sp>
          <p:nvSpPr>
            <p:cNvPr id="26663" name="Text Box 41"/>
            <p:cNvSpPr txBox="1">
              <a:spLocks noChangeArrowheads="1"/>
            </p:cNvSpPr>
            <p:nvPr/>
          </p:nvSpPr>
          <p:spPr bwMode="auto">
            <a:xfrm>
              <a:off x="1625" y="4070"/>
              <a:ext cx="3331" cy="250"/>
            </a:xfrm>
            <a:prstGeom prst="rect">
              <a:avLst/>
            </a:prstGeom>
            <a:noFill/>
            <a:ln w="9525">
              <a:noFill/>
              <a:round/>
              <a:headEnd/>
              <a:tailEnd/>
            </a:ln>
          </p:spPr>
          <p:txBody>
            <a:bodyPr wrap="none" anchor="ctr"/>
            <a:lstStyle/>
            <a:p>
              <a:endParaRPr lang="en-IN"/>
            </a:p>
          </p:txBody>
        </p:sp>
        <p:sp>
          <p:nvSpPr>
            <p:cNvPr id="26664" name="Text Box 42"/>
            <p:cNvSpPr txBox="1">
              <a:spLocks noChangeArrowheads="1"/>
            </p:cNvSpPr>
            <p:nvPr/>
          </p:nvSpPr>
          <p:spPr bwMode="auto">
            <a:xfrm>
              <a:off x="527" y="1793"/>
              <a:ext cx="1333"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CC0000"/>
                  </a:solidFill>
                </a:rPr>
                <a:t>Driving shaft</a:t>
              </a:r>
              <a:r>
                <a:rPr lang="en-GB" sz="2400" b="1">
                  <a:solidFill>
                    <a:srgbClr val="E3E3FF"/>
                  </a:solidFill>
                </a:rPr>
                <a:t> </a:t>
              </a:r>
            </a:p>
          </p:txBody>
        </p:sp>
        <p:sp>
          <p:nvSpPr>
            <p:cNvPr id="26665" name="Line 43"/>
            <p:cNvSpPr>
              <a:spLocks noChangeShapeType="1"/>
            </p:cNvSpPr>
            <p:nvPr/>
          </p:nvSpPr>
          <p:spPr bwMode="auto">
            <a:xfrm>
              <a:off x="1440" y="2045"/>
              <a:ext cx="168" cy="192"/>
            </a:xfrm>
            <a:prstGeom prst="line">
              <a:avLst/>
            </a:prstGeom>
            <a:noFill/>
            <a:ln w="28440">
              <a:solidFill>
                <a:srgbClr val="FFFFFF"/>
              </a:solidFill>
              <a:miter lim="800000"/>
              <a:headEnd/>
              <a:tailEnd/>
            </a:ln>
          </p:spPr>
          <p:txBody>
            <a:bodyPr/>
            <a:lstStyle/>
            <a:p>
              <a:endParaRPr lang="en-US"/>
            </a:p>
          </p:txBody>
        </p:sp>
        <p:sp>
          <p:nvSpPr>
            <p:cNvPr id="26666" name="Text Box 44"/>
            <p:cNvSpPr txBox="1">
              <a:spLocks noChangeArrowheads="1"/>
            </p:cNvSpPr>
            <p:nvPr/>
          </p:nvSpPr>
          <p:spPr bwMode="auto">
            <a:xfrm>
              <a:off x="4344" y="2529"/>
              <a:ext cx="1288"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CC0000"/>
                  </a:solidFill>
                </a:rPr>
                <a:t>Driven shaft</a:t>
              </a:r>
            </a:p>
          </p:txBody>
        </p:sp>
        <p:sp>
          <p:nvSpPr>
            <p:cNvPr id="26667" name="Line 45"/>
            <p:cNvSpPr>
              <a:spLocks noChangeShapeType="1"/>
            </p:cNvSpPr>
            <p:nvPr/>
          </p:nvSpPr>
          <p:spPr bwMode="auto">
            <a:xfrm>
              <a:off x="4540" y="2403"/>
              <a:ext cx="73" cy="192"/>
            </a:xfrm>
            <a:prstGeom prst="line">
              <a:avLst/>
            </a:prstGeom>
            <a:noFill/>
            <a:ln w="28440">
              <a:solidFill>
                <a:srgbClr val="FFFFFF"/>
              </a:solidFill>
              <a:miter lim="800000"/>
              <a:headEnd/>
              <a:tailEnd/>
            </a:ln>
          </p:spPr>
          <p:txBody>
            <a:bodyPr/>
            <a:lstStyle/>
            <a:p>
              <a:endParaRPr lang="en-US"/>
            </a:p>
          </p:txBody>
        </p:sp>
        <p:grpSp>
          <p:nvGrpSpPr>
            <p:cNvPr id="26668" name="Group 46"/>
            <p:cNvGrpSpPr>
              <a:grpSpLocks/>
            </p:cNvGrpSpPr>
            <p:nvPr/>
          </p:nvGrpSpPr>
          <p:grpSpPr bwMode="auto">
            <a:xfrm>
              <a:off x="3151" y="1115"/>
              <a:ext cx="178" cy="2353"/>
              <a:chOff x="3151" y="1115"/>
              <a:chExt cx="178" cy="2353"/>
            </a:xfrm>
          </p:grpSpPr>
          <p:sp>
            <p:nvSpPr>
              <p:cNvPr id="26675" name="Rectangle 47"/>
              <p:cNvSpPr>
                <a:spLocks noChangeArrowheads="1"/>
              </p:cNvSpPr>
              <p:nvPr/>
            </p:nvSpPr>
            <p:spPr bwMode="auto">
              <a:xfrm>
                <a:off x="3156" y="1115"/>
                <a:ext cx="168" cy="2354"/>
              </a:xfrm>
              <a:prstGeom prst="rect">
                <a:avLst/>
              </a:prstGeom>
              <a:gradFill rotWithShape="0">
                <a:gsLst>
                  <a:gs pos="0">
                    <a:srgbClr val="C0C0C0"/>
                  </a:gs>
                  <a:gs pos="50000">
                    <a:srgbClr val="FFFFFF"/>
                  </a:gs>
                  <a:gs pos="100000">
                    <a:srgbClr val="C0C0C0"/>
                  </a:gs>
                </a:gsLst>
                <a:lin ang="5400000" scaled="1"/>
              </a:gradFill>
              <a:ln w="28440">
                <a:solidFill>
                  <a:srgbClr val="33CCCC"/>
                </a:solidFill>
                <a:miter lim="800000"/>
                <a:headEnd/>
                <a:tailEnd/>
              </a:ln>
            </p:spPr>
            <p:txBody>
              <a:bodyPr wrap="none" anchor="ctr"/>
              <a:lstStyle/>
              <a:p>
                <a:endParaRPr lang="en-IN"/>
              </a:p>
            </p:txBody>
          </p:sp>
          <p:sp>
            <p:nvSpPr>
              <p:cNvPr id="26676" name="Line 48"/>
              <p:cNvSpPr>
                <a:spLocks noChangeShapeType="1"/>
              </p:cNvSpPr>
              <p:nvPr/>
            </p:nvSpPr>
            <p:spPr bwMode="auto">
              <a:xfrm>
                <a:off x="3151" y="1972"/>
                <a:ext cx="164" cy="1"/>
              </a:xfrm>
              <a:prstGeom prst="line">
                <a:avLst/>
              </a:prstGeom>
              <a:noFill/>
              <a:ln w="28440">
                <a:solidFill>
                  <a:srgbClr val="33CCCC"/>
                </a:solidFill>
                <a:prstDash val="sysDot"/>
                <a:miter lim="800000"/>
                <a:headEnd/>
                <a:tailEnd/>
              </a:ln>
            </p:spPr>
            <p:txBody>
              <a:bodyPr/>
              <a:lstStyle/>
              <a:p>
                <a:endParaRPr lang="en-US"/>
              </a:p>
            </p:txBody>
          </p:sp>
          <p:sp>
            <p:nvSpPr>
              <p:cNvPr id="26677" name="Line 49"/>
              <p:cNvSpPr>
                <a:spLocks noChangeShapeType="1"/>
              </p:cNvSpPr>
              <p:nvPr/>
            </p:nvSpPr>
            <p:spPr bwMode="auto">
              <a:xfrm>
                <a:off x="3166" y="2650"/>
                <a:ext cx="164" cy="1"/>
              </a:xfrm>
              <a:prstGeom prst="line">
                <a:avLst/>
              </a:prstGeom>
              <a:noFill/>
              <a:ln w="28440">
                <a:solidFill>
                  <a:srgbClr val="33CCCC"/>
                </a:solidFill>
                <a:prstDash val="sysDot"/>
                <a:miter lim="800000"/>
                <a:headEnd/>
                <a:tailEnd/>
              </a:ln>
            </p:spPr>
            <p:txBody>
              <a:bodyPr/>
              <a:lstStyle/>
              <a:p>
                <a:endParaRPr lang="en-US"/>
              </a:p>
            </p:txBody>
          </p:sp>
        </p:grpSp>
        <p:sp>
          <p:nvSpPr>
            <p:cNvPr id="26669" name="Line 50"/>
            <p:cNvSpPr>
              <a:spLocks noChangeShapeType="1"/>
            </p:cNvSpPr>
            <p:nvPr/>
          </p:nvSpPr>
          <p:spPr bwMode="auto">
            <a:xfrm flipH="1">
              <a:off x="2875" y="1388"/>
              <a:ext cx="13" cy="457"/>
            </a:xfrm>
            <a:prstGeom prst="line">
              <a:avLst/>
            </a:prstGeom>
            <a:noFill/>
            <a:ln w="38160">
              <a:solidFill>
                <a:srgbClr val="33CCCC"/>
              </a:solidFill>
              <a:miter lim="800000"/>
              <a:headEnd/>
              <a:tailEnd/>
            </a:ln>
          </p:spPr>
          <p:txBody>
            <a:bodyPr/>
            <a:lstStyle/>
            <a:p>
              <a:endParaRPr lang="en-US"/>
            </a:p>
          </p:txBody>
        </p:sp>
        <p:sp>
          <p:nvSpPr>
            <p:cNvPr id="26670" name="Line 51"/>
            <p:cNvSpPr>
              <a:spLocks noChangeShapeType="1"/>
            </p:cNvSpPr>
            <p:nvPr/>
          </p:nvSpPr>
          <p:spPr bwMode="auto">
            <a:xfrm>
              <a:off x="2025" y="1297"/>
              <a:ext cx="1007" cy="474"/>
            </a:xfrm>
            <a:prstGeom prst="line">
              <a:avLst/>
            </a:prstGeom>
            <a:noFill/>
            <a:ln w="19080">
              <a:solidFill>
                <a:srgbClr val="FFFFFF"/>
              </a:solidFill>
              <a:miter lim="800000"/>
              <a:headEnd/>
              <a:tailEnd/>
            </a:ln>
          </p:spPr>
          <p:txBody>
            <a:bodyPr/>
            <a:lstStyle/>
            <a:p>
              <a:endParaRPr lang="en-US"/>
            </a:p>
          </p:txBody>
        </p:sp>
        <p:sp>
          <p:nvSpPr>
            <p:cNvPr id="26671" name="Freeform 52"/>
            <p:cNvSpPr>
              <a:spLocks/>
            </p:cNvSpPr>
            <p:nvPr/>
          </p:nvSpPr>
          <p:spPr bwMode="auto">
            <a:xfrm>
              <a:off x="2118" y="3483"/>
              <a:ext cx="1097" cy="237"/>
            </a:xfrm>
            <a:custGeom>
              <a:avLst/>
              <a:gdLst>
                <a:gd name="T0" fmla="*/ 0 w 1143"/>
                <a:gd name="T1" fmla="*/ 27 h 219"/>
                <a:gd name="T2" fmla="*/ 631 w 1143"/>
                <a:gd name="T3" fmla="*/ 219 h 219"/>
                <a:gd name="T4" fmla="*/ 1143 w 1143"/>
                <a:gd name="T5" fmla="*/ 0 h 219"/>
                <a:gd name="T6" fmla="*/ 0 60000 65536"/>
                <a:gd name="T7" fmla="*/ 0 60000 65536"/>
                <a:gd name="T8" fmla="*/ 0 60000 65536"/>
                <a:gd name="T9" fmla="*/ 0 w 1143"/>
                <a:gd name="T10" fmla="*/ 0 h 219"/>
                <a:gd name="T11" fmla="*/ 1143 w 1143"/>
                <a:gd name="T12" fmla="*/ 219 h 219"/>
              </a:gdLst>
              <a:ahLst/>
              <a:cxnLst>
                <a:cxn ang="T6">
                  <a:pos x="T0" y="T1"/>
                </a:cxn>
                <a:cxn ang="T7">
                  <a:pos x="T2" y="T3"/>
                </a:cxn>
                <a:cxn ang="T8">
                  <a:pos x="T4" y="T5"/>
                </a:cxn>
              </a:cxnLst>
              <a:rect l="T9" t="T10" r="T11" b="T12"/>
              <a:pathLst>
                <a:path w="1143" h="219">
                  <a:moveTo>
                    <a:pt x="0" y="27"/>
                  </a:moveTo>
                  <a:lnTo>
                    <a:pt x="631" y="219"/>
                  </a:lnTo>
                  <a:lnTo>
                    <a:pt x="1143" y="0"/>
                  </a:lnTo>
                </a:path>
              </a:pathLst>
            </a:custGeom>
            <a:noFill/>
            <a:ln w="12600">
              <a:solidFill>
                <a:srgbClr val="FFFFFF"/>
              </a:solidFill>
              <a:round/>
              <a:headEnd/>
              <a:tailEnd type="triangle" w="med" len="med"/>
            </a:ln>
          </p:spPr>
          <p:txBody>
            <a:bodyPr wrap="none" anchor="ctr"/>
            <a:lstStyle/>
            <a:p>
              <a:endParaRPr lang="en-IN"/>
            </a:p>
          </p:txBody>
        </p:sp>
        <p:sp>
          <p:nvSpPr>
            <p:cNvPr id="26672" name="Rectangle 53"/>
            <p:cNvSpPr>
              <a:spLocks noChangeArrowheads="1"/>
            </p:cNvSpPr>
            <p:nvPr/>
          </p:nvSpPr>
          <p:spPr bwMode="auto">
            <a:xfrm>
              <a:off x="3160" y="2046"/>
              <a:ext cx="47" cy="485"/>
            </a:xfrm>
            <a:prstGeom prst="rect">
              <a:avLst/>
            </a:prstGeom>
            <a:noFill/>
            <a:ln w="28440">
              <a:solidFill>
                <a:srgbClr val="FFFFFF"/>
              </a:solidFill>
              <a:prstDash val="sysDot"/>
              <a:miter lim="800000"/>
              <a:headEnd/>
              <a:tailEnd/>
            </a:ln>
          </p:spPr>
          <p:txBody>
            <a:bodyPr wrap="none" anchor="ctr"/>
            <a:lstStyle/>
            <a:p>
              <a:endParaRPr lang="en-IN"/>
            </a:p>
          </p:txBody>
        </p:sp>
        <p:sp>
          <p:nvSpPr>
            <p:cNvPr id="26673" name="Rectangle 54"/>
            <p:cNvSpPr>
              <a:spLocks noChangeArrowheads="1"/>
            </p:cNvSpPr>
            <p:nvPr/>
          </p:nvSpPr>
          <p:spPr bwMode="auto">
            <a:xfrm>
              <a:off x="3162" y="1214"/>
              <a:ext cx="164" cy="82"/>
            </a:xfrm>
            <a:prstGeom prst="rect">
              <a:avLst/>
            </a:prstGeom>
            <a:noFill/>
            <a:ln w="19080">
              <a:solidFill>
                <a:srgbClr val="FFFFFF"/>
              </a:solidFill>
              <a:prstDash val="sysDot"/>
              <a:miter lim="800000"/>
              <a:headEnd/>
              <a:tailEnd/>
            </a:ln>
          </p:spPr>
          <p:txBody>
            <a:bodyPr wrap="none" anchor="ctr"/>
            <a:lstStyle/>
            <a:p>
              <a:endParaRPr lang="en-IN"/>
            </a:p>
          </p:txBody>
        </p:sp>
        <p:sp>
          <p:nvSpPr>
            <p:cNvPr id="26674" name="Line 55"/>
            <p:cNvSpPr>
              <a:spLocks noChangeShapeType="1"/>
            </p:cNvSpPr>
            <p:nvPr/>
          </p:nvSpPr>
          <p:spPr bwMode="auto">
            <a:xfrm>
              <a:off x="2583" y="1251"/>
              <a:ext cx="1042" cy="1"/>
            </a:xfrm>
            <a:prstGeom prst="line">
              <a:avLst/>
            </a:prstGeom>
            <a:noFill/>
            <a:ln w="19080">
              <a:solidFill>
                <a:srgbClr val="FFFFFF"/>
              </a:solidFill>
              <a:prstDash val="dashDot"/>
              <a:miter lim="800000"/>
              <a:headEnd/>
              <a:tailEnd/>
            </a:ln>
          </p:spPr>
          <p:txBody>
            <a:bodyPr/>
            <a:lstStyle/>
            <a:p>
              <a:endParaRPr lang="en-US"/>
            </a:p>
          </p:txBody>
        </p:sp>
      </p:grpSp>
      <p:sp>
        <p:nvSpPr>
          <p:cNvPr id="26629" name="Rectangle 56"/>
          <p:cNvSpPr>
            <a:spLocks noChangeArrowheads="1"/>
          </p:cNvSpPr>
          <p:nvPr/>
        </p:nvSpPr>
        <p:spPr bwMode="auto">
          <a:xfrm>
            <a:off x="682625" y="431800"/>
            <a:ext cx="5932488" cy="398463"/>
          </a:xfrm>
          <a:prstGeom prst="rect">
            <a:avLst/>
          </a:prstGeom>
          <a:noFill/>
          <a:ln w="9525">
            <a:noFill/>
            <a:round/>
            <a:headEnd/>
            <a:tailEnd/>
          </a:ln>
        </p:spPr>
        <p:txBody>
          <a:bodyPr wrap="none" lIns="90000" tIns="46800" rIns="90000" bIns="46800">
            <a:spAutoFit/>
          </a:bodyPr>
          <a:lstStyle/>
          <a:p>
            <a:pPr>
              <a:spcBef>
                <a:spcPts val="1250"/>
              </a:spcBef>
              <a:buClr>
                <a:srgbClr val="6600FF"/>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6600FF"/>
                </a:solidFill>
                <a:latin typeface="Tahoma" pitchFamily="32" charset="0"/>
              </a:rPr>
              <a:t>Single-plate Friction Clutch  </a:t>
            </a:r>
            <a:r>
              <a:rPr lang="en-GB" sz="2000" b="1">
                <a:solidFill>
                  <a:srgbClr val="CC0000"/>
                </a:solidFill>
                <a:latin typeface="Tahoma" pitchFamily="32" charset="0"/>
              </a:rPr>
              <a:t>(Engaged position)</a:t>
            </a:r>
            <a:r>
              <a:rPr lang="ar-SA" sz="2000" b="1">
                <a:solidFill>
                  <a:srgbClr val="CC0000"/>
                </a:solidFill>
                <a:latin typeface="Tahoma" pitchFamily="32" charset="0"/>
                <a:cs typeface="Arial" charset="0"/>
              </a:rPr>
              <a:t>‏</a:t>
            </a:r>
            <a:endParaRPr lang="en-GB" sz="2000" b="1">
              <a:solidFill>
                <a:srgbClr val="CC0000"/>
              </a:solidFill>
              <a:latin typeface="Tahoma" pitchFamily="32" charset="0"/>
            </a:endParaRPr>
          </a:p>
        </p:txBody>
      </p:sp>
      <p:pic>
        <p:nvPicPr>
          <p:cNvPr id="26630" name="Picture 57"/>
          <p:cNvPicPr>
            <a:picLocks noChangeAspect="1" noChangeArrowheads="1"/>
          </p:cNvPicPr>
          <p:nvPr/>
        </p:nvPicPr>
        <p:blipFill>
          <a:blip r:embed="rId6" cstate="print"/>
          <a:srcRect/>
          <a:stretch>
            <a:fillRect/>
          </a:stretch>
        </p:blipFill>
        <p:spPr bwMode="auto">
          <a:xfrm>
            <a:off x="72390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F359AAE-997F-4FDB-9067-F3E41B90E988}" type="slidenum">
              <a:rPr lang="en-GB"/>
              <a:pPr>
                <a:defRPr/>
              </a:pPr>
              <a:t>200</a:t>
            </a:fld>
            <a:endParaRPr lang="en-GB"/>
          </a:p>
        </p:txBody>
      </p:sp>
      <p:sp>
        <p:nvSpPr>
          <p:cNvPr id="207873" name="Rectangle 1"/>
          <p:cNvSpPr>
            <a:spLocks noGrp="1" noChangeArrowheads="1"/>
          </p:cNvSpPr>
          <p:nvPr>
            <p:ph type="title" idx="4294967295"/>
          </p:nvPr>
        </p:nvSpPr>
        <p:spPr>
          <a:xfrm>
            <a:off x="457200" y="-222250"/>
            <a:ext cx="8229600" cy="204311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b="1" smtClean="0">
                <a:solidFill>
                  <a:srgbClr val="FF0000"/>
                </a:solidFill>
              </a:rPr>
              <a:t/>
            </a:r>
            <a:br>
              <a:rPr lang="en-GB" sz="3200" b="1" smtClean="0">
                <a:solidFill>
                  <a:srgbClr val="FF0000"/>
                </a:solidFill>
              </a:rPr>
            </a:br>
            <a:r>
              <a:rPr lang="en-GB" sz="3200" b="1" smtClean="0">
                <a:solidFill>
                  <a:srgbClr val="FF0000"/>
                </a:solidFill>
              </a:rPr>
              <a:t>NEITHER PARALLEL NOR INTERSECTING SHAFTS</a:t>
            </a:r>
            <a:r>
              <a:rPr lang="en-GB" sz="3200" b="1" i="1" smtClean="0">
                <a:solidFill>
                  <a:srgbClr val="33CCCC"/>
                </a:solidFill>
              </a:rPr>
              <a:t/>
            </a:r>
            <a:br>
              <a:rPr lang="en-GB" sz="3200" b="1" i="1" smtClean="0">
                <a:solidFill>
                  <a:srgbClr val="33CCCC"/>
                </a:solidFill>
              </a:rPr>
            </a:br>
            <a:endParaRPr lang="en-GB" sz="3200" b="1" i="1" smtClean="0">
              <a:solidFill>
                <a:srgbClr val="33CCCC"/>
              </a:solidFill>
            </a:endParaRPr>
          </a:p>
        </p:txBody>
      </p:sp>
      <p:sp>
        <p:nvSpPr>
          <p:cNvPr id="206853" name="Rectangle 2"/>
          <p:cNvSpPr>
            <a:spLocks noGrp="1" noChangeArrowheads="1"/>
          </p:cNvSpPr>
          <p:nvPr>
            <p:ph type="body" idx="4294967295"/>
          </p:nvPr>
        </p:nvSpPr>
        <p:spPr>
          <a:xfrm>
            <a:off x="457200" y="1600200"/>
            <a:ext cx="8229600" cy="4495800"/>
          </a:xfrm>
        </p:spPr>
        <p:txBody>
          <a:bodyPr/>
          <a:lstStyle/>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Crossed-helical gears</a:t>
            </a:r>
            <a:r>
              <a:rPr lang="en-GB" sz="2800" smtClean="0"/>
              <a:t> </a:t>
            </a:r>
          </a:p>
          <a:p>
            <a:pPr marL="606425" indent="-606425" eaLnBrk="1" hangingPunct="1">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Hypoid gears</a:t>
            </a:r>
            <a:r>
              <a:rPr lang="en-GB" sz="2800" smtClean="0"/>
              <a:t> </a:t>
            </a:r>
          </a:p>
          <a:p>
            <a:pPr marL="606425" indent="-606425" eaLnBrk="1" hangingPunct="1">
              <a:spcBef>
                <a:spcPts val="10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i="1" smtClean="0"/>
              <a:t>Worm and worm gear</a:t>
            </a:r>
            <a:r>
              <a:rPr lang="en-GB" sz="4000" smtClean="0"/>
              <a:t> </a:t>
            </a:r>
          </a:p>
          <a:p>
            <a:pPr marL="606425" indent="-606425" eaLnBrk="1" hangingPunct="1">
              <a:spcBef>
                <a:spcPts val="1000"/>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40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AA891F10-5142-4D52-92D4-6E921728F9B8}" type="slidenum">
              <a:rPr lang="en-GB"/>
              <a:pPr>
                <a:defRPr/>
              </a:pPr>
              <a:t>201</a:t>
            </a:fld>
            <a:endParaRPr lang="en-GB"/>
          </a:p>
        </p:txBody>
      </p:sp>
      <p:sp>
        <p:nvSpPr>
          <p:cNvPr id="20889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SPUR GEAR PAIR</a:t>
            </a:r>
          </a:p>
        </p:txBody>
      </p:sp>
      <p:sp>
        <p:nvSpPr>
          <p:cNvPr id="207877"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07878" name="Picture 3"/>
          <p:cNvPicPr>
            <a:picLocks noChangeAspect="1" noChangeArrowheads="1"/>
          </p:cNvPicPr>
          <p:nvPr/>
        </p:nvPicPr>
        <p:blipFill>
          <a:blip r:embed="rId4" cstate="print">
            <a:lum contrast="24000"/>
          </a:blip>
          <a:srcRect/>
          <a:stretch>
            <a:fillRect/>
          </a:stretch>
        </p:blipFill>
        <p:spPr bwMode="auto">
          <a:xfrm>
            <a:off x="2124075" y="2420938"/>
            <a:ext cx="5157788" cy="33813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15AAD638-2568-4DA7-A744-D7BA99BED6EB}" type="slidenum">
              <a:rPr lang="en-GB"/>
              <a:pPr>
                <a:defRPr/>
              </a:pPr>
              <a:t>202</a:t>
            </a:fld>
            <a:endParaRPr lang="en-GB"/>
          </a:p>
        </p:txBody>
      </p:sp>
      <p:sp>
        <p:nvSpPr>
          <p:cNvPr id="20992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SPUR RACK AND PINION</a:t>
            </a:r>
          </a:p>
        </p:txBody>
      </p:sp>
      <p:sp>
        <p:nvSpPr>
          <p:cNvPr id="208901"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08902" name="Picture 3"/>
          <p:cNvPicPr>
            <a:picLocks noChangeAspect="1" noChangeArrowheads="1"/>
          </p:cNvPicPr>
          <p:nvPr/>
        </p:nvPicPr>
        <p:blipFill>
          <a:blip r:embed="rId4" cstate="print"/>
          <a:srcRect/>
          <a:stretch>
            <a:fillRect/>
          </a:stretch>
        </p:blipFill>
        <p:spPr bwMode="auto">
          <a:xfrm>
            <a:off x="1192213" y="1624013"/>
            <a:ext cx="6188075" cy="4316412"/>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319359DD-D7C2-4682-8A38-2A392D45BC63}" type="slidenum">
              <a:rPr lang="en-GB"/>
              <a:pPr>
                <a:defRPr/>
              </a:pPr>
              <a:t>203</a:t>
            </a:fld>
            <a:endParaRPr lang="en-GB"/>
          </a:p>
        </p:txBody>
      </p:sp>
      <p:sp>
        <p:nvSpPr>
          <p:cNvPr id="21094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HELICAL GEAR PAIR</a:t>
            </a:r>
          </a:p>
        </p:txBody>
      </p:sp>
      <p:sp>
        <p:nvSpPr>
          <p:cNvPr id="209925"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09926" name="Picture 3"/>
          <p:cNvPicPr>
            <a:picLocks noChangeAspect="1" noChangeArrowheads="1"/>
          </p:cNvPicPr>
          <p:nvPr/>
        </p:nvPicPr>
        <p:blipFill>
          <a:blip r:embed="rId4" cstate="print"/>
          <a:srcRect/>
          <a:stretch>
            <a:fillRect/>
          </a:stretch>
        </p:blipFill>
        <p:spPr bwMode="auto">
          <a:xfrm>
            <a:off x="2700338" y="2349500"/>
            <a:ext cx="5135562" cy="35829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98D3EEBD-8D13-479A-9B31-9D73A9BFCD92}" type="slidenum">
              <a:rPr lang="en-GB"/>
              <a:pPr>
                <a:defRPr/>
              </a:pPr>
              <a:t>204</a:t>
            </a:fld>
            <a:endParaRPr lang="en-GB"/>
          </a:p>
        </p:txBody>
      </p:sp>
      <p:sp>
        <p:nvSpPr>
          <p:cNvPr id="21196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HELICAL GEARS</a:t>
            </a:r>
          </a:p>
        </p:txBody>
      </p:sp>
      <p:sp>
        <p:nvSpPr>
          <p:cNvPr id="210949" name="Rectangle 2"/>
          <p:cNvSpPr>
            <a:spLocks noGrp="1" noChangeArrowheads="1"/>
          </p:cNvSpPr>
          <p:nvPr>
            <p:ph type="body" idx="4294967295"/>
          </p:nvPr>
        </p:nvSpPr>
        <p:spPr>
          <a:xfrm>
            <a:off x="457200" y="1600200"/>
            <a:ext cx="8229600" cy="4495800"/>
          </a:xfrm>
        </p:spPr>
        <p:txBody>
          <a:bodyPr lIns="0" tIns="0" rIns="0" bIns="0"/>
          <a:lstStyle/>
          <a:p>
            <a:pPr eaLnBrk="1" hangingPunct="1"/>
            <a:endParaRPr lang="en-US" smtClean="0"/>
          </a:p>
        </p:txBody>
      </p:sp>
      <p:pic>
        <p:nvPicPr>
          <p:cNvPr id="210950" name="Picture 3">
            <a:hlinkClick r:id="rId4"/>
          </p:cNvPr>
          <p:cNvPicPr>
            <a:picLocks noChangeAspect="1" noChangeArrowheads="1"/>
          </p:cNvPicPr>
          <p:nvPr/>
        </p:nvPicPr>
        <p:blipFill>
          <a:blip r:embed="rId5" cstate="print"/>
          <a:srcRect/>
          <a:stretch>
            <a:fillRect/>
          </a:stretch>
        </p:blipFill>
        <p:spPr bwMode="auto">
          <a:xfrm>
            <a:off x="2411413" y="2420938"/>
            <a:ext cx="4030662" cy="354488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5F2D4F19-CBFC-4AA2-9A1A-709E1D7DA448}" type="slidenum">
              <a:rPr lang="en-GB"/>
              <a:pPr>
                <a:defRPr/>
              </a:pPr>
              <a:t>205</a:t>
            </a:fld>
            <a:endParaRPr lang="en-GB"/>
          </a:p>
        </p:txBody>
      </p:sp>
      <p:sp>
        <p:nvSpPr>
          <p:cNvPr id="212993"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HELICAL RACK AND PINION</a:t>
            </a:r>
          </a:p>
        </p:txBody>
      </p:sp>
      <p:sp>
        <p:nvSpPr>
          <p:cNvPr id="211973"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1974" name="Picture 3"/>
          <p:cNvPicPr>
            <a:picLocks noChangeAspect="1" noChangeArrowheads="1"/>
          </p:cNvPicPr>
          <p:nvPr/>
        </p:nvPicPr>
        <p:blipFill>
          <a:blip r:embed="rId4" cstate="print"/>
          <a:srcRect/>
          <a:stretch>
            <a:fillRect/>
          </a:stretch>
        </p:blipFill>
        <p:spPr bwMode="auto">
          <a:xfrm>
            <a:off x="2555875" y="2420938"/>
            <a:ext cx="5095875" cy="3554412"/>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645E25B3-7588-44BF-B44B-134144433018}" type="slidenum">
              <a:rPr lang="en-GB"/>
              <a:pPr>
                <a:defRPr/>
              </a:pPr>
              <a:t>206</a:t>
            </a:fld>
            <a:endParaRPr lang="en-GB"/>
          </a:p>
        </p:txBody>
      </p:sp>
      <p:sp>
        <p:nvSpPr>
          <p:cNvPr id="214017"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ECCENTRIC SPUR GEAR PAIR</a:t>
            </a:r>
            <a:br>
              <a:rPr lang="en-GB" sz="3600" smtClean="0">
                <a:solidFill>
                  <a:srgbClr val="FF0000"/>
                </a:solidFill>
              </a:rPr>
            </a:br>
            <a:endParaRPr lang="en-GB" sz="3600" smtClean="0">
              <a:solidFill>
                <a:srgbClr val="FF0000"/>
              </a:solidFill>
            </a:endParaRPr>
          </a:p>
        </p:txBody>
      </p:sp>
      <p:sp>
        <p:nvSpPr>
          <p:cNvPr id="212997"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2998" name="Picture 3"/>
          <p:cNvPicPr>
            <a:picLocks noChangeAspect="1" noChangeArrowheads="1"/>
          </p:cNvPicPr>
          <p:nvPr/>
        </p:nvPicPr>
        <p:blipFill>
          <a:blip r:embed="rId4" cstate="print"/>
          <a:srcRect/>
          <a:stretch>
            <a:fillRect/>
          </a:stretch>
        </p:blipFill>
        <p:spPr bwMode="auto">
          <a:xfrm>
            <a:off x="2627313" y="2420938"/>
            <a:ext cx="5092700" cy="35528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D416D1C9-A299-45C5-B8ED-A4A77FAAA2AA}" type="slidenum">
              <a:rPr lang="en-GB"/>
              <a:pPr>
                <a:defRPr/>
              </a:pPr>
              <a:t>207</a:t>
            </a:fld>
            <a:endParaRPr lang="en-GB"/>
          </a:p>
        </p:txBody>
      </p:sp>
      <p:sp>
        <p:nvSpPr>
          <p:cNvPr id="215041"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HERRINGBONE GEAR PAIR</a:t>
            </a:r>
            <a:br>
              <a:rPr lang="en-GB" sz="3600" smtClean="0">
                <a:solidFill>
                  <a:srgbClr val="FF0000"/>
                </a:solidFill>
              </a:rPr>
            </a:br>
            <a:endParaRPr lang="en-GB" sz="3600" smtClean="0">
              <a:solidFill>
                <a:srgbClr val="FF0000"/>
              </a:solidFill>
            </a:endParaRPr>
          </a:p>
        </p:txBody>
      </p:sp>
      <p:sp>
        <p:nvSpPr>
          <p:cNvPr id="214021"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4022" name="Picture 3"/>
          <p:cNvPicPr>
            <a:picLocks noChangeAspect="1" noChangeArrowheads="1"/>
          </p:cNvPicPr>
          <p:nvPr/>
        </p:nvPicPr>
        <p:blipFill>
          <a:blip r:embed="rId4" cstate="print"/>
          <a:srcRect/>
          <a:stretch>
            <a:fillRect/>
          </a:stretch>
        </p:blipFill>
        <p:spPr bwMode="auto">
          <a:xfrm>
            <a:off x="2484438"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FD7895B2-0BFF-44F6-A52C-EB018E44F023}" type="slidenum">
              <a:rPr lang="en-GB"/>
              <a:pPr>
                <a:defRPr/>
              </a:pPr>
              <a:t>208</a:t>
            </a:fld>
            <a:endParaRPr lang="en-GB"/>
          </a:p>
        </p:txBody>
      </p:sp>
      <p:sp>
        <p:nvSpPr>
          <p:cNvPr id="216065" name="Rectangle 1"/>
          <p:cNvSpPr>
            <a:spLocks noGrp="1" noChangeArrowheads="1"/>
          </p:cNvSpPr>
          <p:nvPr>
            <p:ph type="title" idx="4294967295"/>
          </p:nvPr>
        </p:nvSpPr>
        <p:spPr>
          <a:xfrm>
            <a:off x="457200" y="-344488"/>
            <a:ext cx="8229600" cy="2289176"/>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
            </a:r>
            <a:br>
              <a:rPr lang="en-GB" sz="3600" smtClean="0">
                <a:solidFill>
                  <a:srgbClr val="FF0000"/>
                </a:solidFill>
              </a:rPr>
            </a:br>
            <a:r>
              <a:rPr lang="en-GB" sz="3600" smtClean="0">
                <a:solidFill>
                  <a:srgbClr val="FF0000"/>
                </a:solidFill>
              </a:rPr>
              <a:t>DOUBLE HELICAL</a:t>
            </a:r>
            <a:br>
              <a:rPr lang="en-GB" sz="3600" smtClean="0">
                <a:solidFill>
                  <a:srgbClr val="FF0000"/>
                </a:solidFill>
              </a:rPr>
            </a:br>
            <a:r>
              <a:rPr lang="en-GB" sz="3600" smtClean="0">
                <a:solidFill>
                  <a:srgbClr val="FF0000"/>
                </a:solidFill>
              </a:rPr>
              <a:t> GEAR PAIR</a:t>
            </a:r>
            <a:br>
              <a:rPr lang="en-GB" sz="3600" smtClean="0">
                <a:solidFill>
                  <a:srgbClr val="FF0000"/>
                </a:solidFill>
              </a:rPr>
            </a:br>
            <a:endParaRPr lang="en-GB" sz="3600" smtClean="0">
              <a:solidFill>
                <a:srgbClr val="FF0000"/>
              </a:solidFill>
            </a:endParaRPr>
          </a:p>
        </p:txBody>
      </p:sp>
      <p:sp>
        <p:nvSpPr>
          <p:cNvPr id="215045"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5046" name="Picture 3"/>
          <p:cNvPicPr>
            <a:picLocks noChangeAspect="1" noChangeArrowheads="1"/>
          </p:cNvPicPr>
          <p:nvPr/>
        </p:nvPicPr>
        <p:blipFill>
          <a:blip r:embed="rId4" cstate="print"/>
          <a:srcRect/>
          <a:stretch>
            <a:fillRect/>
          </a:stretch>
        </p:blipFill>
        <p:spPr bwMode="auto">
          <a:xfrm>
            <a:off x="2484438"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A8D87330-7248-436E-BE69-0C521F81C8E5}" type="slidenum">
              <a:rPr lang="en-GB"/>
              <a:pPr>
                <a:defRPr/>
              </a:pPr>
              <a:t>209</a:t>
            </a:fld>
            <a:endParaRPr lang="en-GB"/>
          </a:p>
        </p:txBody>
      </p:sp>
      <p:sp>
        <p:nvSpPr>
          <p:cNvPr id="217089" name="Rectangle 1"/>
          <p:cNvSpPr>
            <a:spLocks noGrp="1" noChangeArrowheads="1"/>
          </p:cNvSpPr>
          <p:nvPr>
            <p:ph type="title" idx="4294967295"/>
          </p:nvPr>
        </p:nvSpPr>
        <p:spPr>
          <a:xfrm>
            <a:off x="457200" y="-69850"/>
            <a:ext cx="8229600" cy="17399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SINGLE PLANETORY </a:t>
            </a:r>
            <a:br>
              <a:rPr lang="en-GB" sz="3600" smtClean="0">
                <a:solidFill>
                  <a:srgbClr val="FF0000"/>
                </a:solidFill>
              </a:rPr>
            </a:br>
            <a:r>
              <a:rPr lang="en-GB" sz="3600" smtClean="0">
                <a:solidFill>
                  <a:srgbClr val="FF0000"/>
                </a:solidFill>
              </a:rPr>
              <a:t>GEAR SET</a:t>
            </a:r>
            <a:br>
              <a:rPr lang="en-GB" sz="3600" smtClean="0">
                <a:solidFill>
                  <a:srgbClr val="FF0000"/>
                </a:solidFill>
              </a:rPr>
            </a:br>
            <a:endParaRPr lang="en-GB" sz="3600" smtClean="0">
              <a:solidFill>
                <a:srgbClr val="FF0000"/>
              </a:solidFill>
            </a:endParaRPr>
          </a:p>
        </p:txBody>
      </p:sp>
      <p:sp>
        <p:nvSpPr>
          <p:cNvPr id="216069"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6070" name="Picture 3"/>
          <p:cNvPicPr>
            <a:picLocks noChangeAspect="1" noChangeArrowheads="1"/>
          </p:cNvPicPr>
          <p:nvPr/>
        </p:nvPicPr>
        <p:blipFill>
          <a:blip r:embed="rId4" cstate="print"/>
          <a:srcRect/>
          <a:stretch>
            <a:fillRect/>
          </a:stretch>
        </p:blipFill>
        <p:spPr bwMode="auto">
          <a:xfrm>
            <a:off x="1908175" y="2349500"/>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pPr>
              <a:defRPr/>
            </a:pPr>
            <a:r>
              <a:rPr lang="en-GB"/>
              <a:t>DEPT MECH ENGG                              COLLEGE OF ENGG ADOOR</a:t>
            </a:r>
          </a:p>
        </p:txBody>
      </p:sp>
      <p:sp>
        <p:nvSpPr>
          <p:cNvPr id="5" name="Slide Number Placeholder 3"/>
          <p:cNvSpPr>
            <a:spLocks noGrp="1"/>
          </p:cNvSpPr>
          <p:nvPr>
            <p:ph type="sldNum" sz="quarter" idx="12"/>
          </p:nvPr>
        </p:nvSpPr>
        <p:spPr/>
        <p:txBody>
          <a:bodyPr/>
          <a:lstStyle/>
          <a:p>
            <a:pPr>
              <a:defRPr/>
            </a:pPr>
            <a:fld id="{879D3B3C-93F4-40EE-9383-1CCCD4E6C338}" type="slidenum">
              <a:rPr lang="en-GB"/>
              <a:pPr>
                <a:defRPr/>
              </a:pPr>
              <a:t>21</a:t>
            </a:fld>
            <a:endParaRPr lang="en-GB"/>
          </a:p>
        </p:txBody>
      </p:sp>
      <p:graphicFrame>
        <p:nvGraphicFramePr>
          <p:cNvPr id="2050" name="Object 1"/>
          <p:cNvGraphicFramePr>
            <a:graphicFrameLocks noChangeAspect="1"/>
          </p:cNvGraphicFramePr>
          <p:nvPr/>
        </p:nvGraphicFramePr>
        <p:xfrm>
          <a:off x="457200" y="381000"/>
          <a:ext cx="8270875" cy="5791200"/>
        </p:xfrm>
        <a:graphic>
          <a:graphicData uri="http://schemas.openxmlformats.org/presentationml/2006/ole">
            <p:oleObj spid="_x0000_s2050" r:id="rId5" imgW="8271043" imgH="5792008" progId="">
              <p:embed/>
            </p:oleObj>
          </a:graphicData>
        </a:graphic>
      </p:graphicFrame>
      <p:pic>
        <p:nvPicPr>
          <p:cNvPr id="2053" name="Picture 2"/>
          <p:cNvPicPr>
            <a:picLocks noChangeAspect="1" noChangeArrowheads="1"/>
          </p:cNvPicPr>
          <p:nvPr/>
        </p:nvPicPr>
        <p:blipFill>
          <a:blip r:embed="rId6" cstate="print"/>
          <a:srcRect/>
          <a:stretch>
            <a:fillRect/>
          </a:stretch>
        </p:blipFill>
        <p:spPr bwMode="auto">
          <a:xfrm>
            <a:off x="7391400" y="304800"/>
            <a:ext cx="1066800" cy="1000125"/>
          </a:xfrm>
          <a:prstGeom prst="rect">
            <a:avLst/>
          </a:prstGeom>
          <a:noFill/>
          <a:ln w="9525">
            <a:noFill/>
            <a:round/>
            <a:headEnd/>
            <a:tailEnd/>
          </a:ln>
        </p:spPr>
      </p:pic>
    </p:spTree>
  </p:cSld>
  <p:clrMapOvr>
    <a:masterClrMapping/>
  </p:clrMapOvr>
  <p:transition spd="med">
    <p:blinds dir="vert"/>
    <p:sndAc>
      <p:stSnd>
        <p:snd r:embed="rId4"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F92E7F92-633F-4DA7-B8D4-990BD5F11F08}" type="slidenum">
              <a:rPr lang="en-GB"/>
              <a:pPr>
                <a:defRPr/>
              </a:pPr>
              <a:t>210</a:t>
            </a:fld>
            <a:endParaRPr lang="en-GB"/>
          </a:p>
        </p:txBody>
      </p:sp>
      <p:sp>
        <p:nvSpPr>
          <p:cNvPr id="218113"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INTERMITTENT </a:t>
            </a:r>
            <a:br>
              <a:rPr lang="en-GB" sz="3600" smtClean="0">
                <a:solidFill>
                  <a:srgbClr val="FF0000"/>
                </a:solidFill>
              </a:rPr>
            </a:br>
            <a:r>
              <a:rPr lang="en-GB" sz="3600" smtClean="0">
                <a:solidFill>
                  <a:srgbClr val="FF0000"/>
                </a:solidFill>
              </a:rPr>
              <a:t>SPUR GEAR PAIR</a:t>
            </a:r>
          </a:p>
        </p:txBody>
      </p:sp>
      <p:sp>
        <p:nvSpPr>
          <p:cNvPr id="217093"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7094" name="Picture 3"/>
          <p:cNvPicPr>
            <a:picLocks noChangeAspect="1" noChangeArrowheads="1"/>
          </p:cNvPicPr>
          <p:nvPr/>
        </p:nvPicPr>
        <p:blipFill>
          <a:blip r:embed="rId4" cstate="print"/>
          <a:srcRect/>
          <a:stretch>
            <a:fillRect/>
          </a:stretch>
        </p:blipFill>
        <p:spPr bwMode="auto">
          <a:xfrm>
            <a:off x="1835150"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789DB9CF-DC05-4DA7-9A50-9CF52AD8CE4E}" type="slidenum">
              <a:rPr lang="en-GB"/>
              <a:pPr>
                <a:defRPr/>
              </a:pPr>
              <a:t>211</a:t>
            </a:fld>
            <a:endParaRPr lang="en-GB"/>
          </a:p>
        </p:txBody>
      </p:sp>
      <p:sp>
        <p:nvSpPr>
          <p:cNvPr id="219137"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RIGHT ANGLE STRAIGHT </a:t>
            </a:r>
            <a:br>
              <a:rPr lang="en-GB" sz="3600" smtClean="0">
                <a:solidFill>
                  <a:srgbClr val="FF0000"/>
                </a:solidFill>
              </a:rPr>
            </a:br>
            <a:r>
              <a:rPr lang="en-GB" sz="3600" smtClean="0">
                <a:solidFill>
                  <a:srgbClr val="FF0000"/>
                </a:solidFill>
              </a:rPr>
              <a:t>BEVEL PAIR</a:t>
            </a:r>
          </a:p>
        </p:txBody>
      </p:sp>
      <p:sp>
        <p:nvSpPr>
          <p:cNvPr id="218117"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8118" name="Picture 3"/>
          <p:cNvPicPr>
            <a:picLocks noChangeAspect="1" noChangeArrowheads="1"/>
          </p:cNvPicPr>
          <p:nvPr/>
        </p:nvPicPr>
        <p:blipFill>
          <a:blip r:embed="rId4" cstate="print"/>
          <a:srcRect/>
          <a:stretch>
            <a:fillRect/>
          </a:stretch>
        </p:blipFill>
        <p:spPr bwMode="auto">
          <a:xfrm>
            <a:off x="1835150"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0BBC596F-63FD-43DF-A1A3-69D017398A62}" type="slidenum">
              <a:rPr lang="en-GB"/>
              <a:pPr>
                <a:defRPr/>
              </a:pPr>
              <a:t>212</a:t>
            </a:fld>
            <a:endParaRPr lang="en-GB"/>
          </a:p>
        </p:txBody>
      </p:sp>
      <p:sp>
        <p:nvSpPr>
          <p:cNvPr id="220161" name="Rectangle 1"/>
          <p:cNvSpPr>
            <a:spLocks noGrp="1" noChangeArrowheads="1"/>
          </p:cNvSpPr>
          <p:nvPr>
            <p:ph type="title" idx="4294967295"/>
          </p:nvPr>
        </p:nvSpPr>
        <p:spPr>
          <a:xfrm>
            <a:off x="457200" y="-344488"/>
            <a:ext cx="8229600" cy="2289176"/>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
            </a:r>
            <a:br>
              <a:rPr lang="en-GB" sz="3600" smtClean="0">
                <a:solidFill>
                  <a:srgbClr val="FF0000"/>
                </a:solidFill>
              </a:rPr>
            </a:br>
            <a:r>
              <a:rPr lang="en-GB" sz="3600" smtClean="0">
                <a:solidFill>
                  <a:srgbClr val="FF0000"/>
                </a:solidFill>
              </a:rPr>
              <a:t>RIGHT ANGLE STRAIGHT</a:t>
            </a:r>
            <a:br>
              <a:rPr lang="en-GB" sz="3600" smtClean="0">
                <a:solidFill>
                  <a:srgbClr val="FF0000"/>
                </a:solidFill>
              </a:rPr>
            </a:br>
            <a:r>
              <a:rPr lang="en-GB" sz="3600" smtClean="0">
                <a:solidFill>
                  <a:srgbClr val="FF0000"/>
                </a:solidFill>
              </a:rPr>
              <a:t> BEVEL PAIR</a:t>
            </a:r>
            <a:br>
              <a:rPr lang="en-GB" sz="3600" smtClean="0">
                <a:solidFill>
                  <a:srgbClr val="FF0000"/>
                </a:solidFill>
              </a:rPr>
            </a:br>
            <a:endParaRPr lang="en-GB" sz="3600" smtClean="0">
              <a:solidFill>
                <a:srgbClr val="FF0000"/>
              </a:solidFill>
            </a:endParaRPr>
          </a:p>
        </p:txBody>
      </p:sp>
      <p:sp>
        <p:nvSpPr>
          <p:cNvPr id="219141"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19142" name="Picture 3"/>
          <p:cNvPicPr>
            <a:picLocks noChangeAspect="1" noChangeArrowheads="1"/>
          </p:cNvPicPr>
          <p:nvPr/>
        </p:nvPicPr>
        <p:blipFill>
          <a:blip r:embed="rId4" cstate="print"/>
          <a:srcRect/>
          <a:stretch>
            <a:fillRect/>
          </a:stretch>
        </p:blipFill>
        <p:spPr bwMode="auto">
          <a:xfrm>
            <a:off x="2133600" y="2057400"/>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C3837269-8530-44DA-89F5-69052F4AC358}" type="slidenum">
              <a:rPr lang="en-GB"/>
              <a:pPr>
                <a:defRPr/>
              </a:pPr>
              <a:t>213</a:t>
            </a:fld>
            <a:endParaRPr lang="en-GB"/>
          </a:p>
        </p:txBody>
      </p:sp>
      <p:sp>
        <p:nvSpPr>
          <p:cNvPr id="221185" name="Rectangle 1"/>
          <p:cNvSpPr>
            <a:spLocks noGrp="1" noChangeArrowheads="1"/>
          </p:cNvSpPr>
          <p:nvPr>
            <p:ph type="title" idx="4294967295"/>
          </p:nvPr>
        </p:nvSpPr>
        <p:spPr>
          <a:xfrm>
            <a:off x="457200" y="-344488"/>
            <a:ext cx="8229600" cy="2289176"/>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
            </a:r>
            <a:br>
              <a:rPr lang="en-GB" sz="3600" smtClean="0">
                <a:solidFill>
                  <a:srgbClr val="FF0000"/>
                </a:solidFill>
              </a:rPr>
            </a:br>
            <a:r>
              <a:rPr lang="en-GB" sz="3600" smtClean="0">
                <a:solidFill>
                  <a:srgbClr val="FF0000"/>
                </a:solidFill>
              </a:rPr>
              <a:t>NON-RIGHT ANGLE </a:t>
            </a:r>
            <a:br>
              <a:rPr lang="en-GB" sz="3600" smtClean="0">
                <a:solidFill>
                  <a:srgbClr val="FF0000"/>
                </a:solidFill>
              </a:rPr>
            </a:br>
            <a:r>
              <a:rPr lang="en-GB" sz="3600" smtClean="0">
                <a:solidFill>
                  <a:srgbClr val="FF0000"/>
                </a:solidFill>
              </a:rPr>
              <a:t>STRAIGHT BEVEL PAIR</a:t>
            </a:r>
            <a:br>
              <a:rPr lang="en-GB" sz="3600" smtClean="0">
                <a:solidFill>
                  <a:srgbClr val="FF0000"/>
                </a:solidFill>
              </a:rPr>
            </a:br>
            <a:endParaRPr lang="en-GB" sz="3600" smtClean="0">
              <a:solidFill>
                <a:srgbClr val="FF0000"/>
              </a:solidFill>
            </a:endParaRPr>
          </a:p>
        </p:txBody>
      </p:sp>
      <p:sp>
        <p:nvSpPr>
          <p:cNvPr id="220165"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0166" name="Picture 3"/>
          <p:cNvPicPr>
            <a:picLocks noChangeAspect="1" noChangeArrowheads="1"/>
          </p:cNvPicPr>
          <p:nvPr/>
        </p:nvPicPr>
        <p:blipFill>
          <a:blip r:embed="rId4" cstate="print"/>
          <a:srcRect/>
          <a:stretch>
            <a:fillRect/>
          </a:stretch>
        </p:blipFill>
        <p:spPr bwMode="auto">
          <a:xfrm>
            <a:off x="1908175" y="2349500"/>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BE0AA116-3CF6-436B-99A6-825D4431A84A}" type="slidenum">
              <a:rPr lang="en-GB"/>
              <a:pPr>
                <a:defRPr/>
              </a:pPr>
              <a:t>214</a:t>
            </a:fld>
            <a:endParaRPr lang="en-GB"/>
          </a:p>
        </p:txBody>
      </p:sp>
      <p:sp>
        <p:nvSpPr>
          <p:cNvPr id="222209" name="Rectangle 1"/>
          <p:cNvSpPr>
            <a:spLocks noGrp="1" noChangeArrowheads="1"/>
          </p:cNvSpPr>
          <p:nvPr>
            <p:ph type="title" idx="4294967295"/>
          </p:nvPr>
        </p:nvSpPr>
        <p:spPr>
          <a:xfrm>
            <a:off x="457200" y="-344488"/>
            <a:ext cx="8229600" cy="2289176"/>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
            </a:r>
            <a:br>
              <a:rPr lang="en-GB" sz="3600" smtClean="0">
                <a:solidFill>
                  <a:srgbClr val="FF0000"/>
                </a:solidFill>
              </a:rPr>
            </a:br>
            <a:r>
              <a:rPr lang="en-GB" sz="3600" smtClean="0">
                <a:solidFill>
                  <a:srgbClr val="FF0000"/>
                </a:solidFill>
              </a:rPr>
              <a:t>NON-RIGHT ANGLE </a:t>
            </a:r>
            <a:br>
              <a:rPr lang="en-GB" sz="3600" smtClean="0">
                <a:solidFill>
                  <a:srgbClr val="FF0000"/>
                </a:solidFill>
              </a:rPr>
            </a:br>
            <a:r>
              <a:rPr lang="en-GB" sz="3600" smtClean="0">
                <a:solidFill>
                  <a:srgbClr val="FF0000"/>
                </a:solidFill>
              </a:rPr>
              <a:t>STRAIGHT BEVEL PAIR</a:t>
            </a:r>
            <a:br>
              <a:rPr lang="en-GB" sz="3600" smtClean="0">
                <a:solidFill>
                  <a:srgbClr val="FF0000"/>
                </a:solidFill>
              </a:rPr>
            </a:br>
            <a:endParaRPr lang="en-GB" sz="3600" smtClean="0">
              <a:solidFill>
                <a:srgbClr val="FF0000"/>
              </a:solidFill>
            </a:endParaRPr>
          </a:p>
        </p:txBody>
      </p:sp>
      <p:sp>
        <p:nvSpPr>
          <p:cNvPr id="221189"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1190" name="Picture 3"/>
          <p:cNvPicPr>
            <a:picLocks noChangeAspect="1" noChangeArrowheads="1"/>
          </p:cNvPicPr>
          <p:nvPr/>
        </p:nvPicPr>
        <p:blipFill>
          <a:blip r:embed="rId4" cstate="print"/>
          <a:srcRect/>
          <a:stretch>
            <a:fillRect/>
          </a:stretch>
        </p:blipFill>
        <p:spPr bwMode="auto">
          <a:xfrm>
            <a:off x="2051050" y="2349500"/>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3FF94FAA-10A2-4B66-BFD2-053ECE2A7A45}" type="slidenum">
              <a:rPr lang="en-GB"/>
              <a:pPr>
                <a:defRPr/>
              </a:pPr>
              <a:t>215</a:t>
            </a:fld>
            <a:endParaRPr lang="en-GB"/>
          </a:p>
        </p:txBody>
      </p:sp>
      <p:sp>
        <p:nvSpPr>
          <p:cNvPr id="223233" name="Rectangle 1"/>
          <p:cNvSpPr>
            <a:spLocks noGrp="1" noChangeArrowheads="1"/>
          </p:cNvSpPr>
          <p:nvPr>
            <p:ph type="title" idx="4294967295"/>
          </p:nvPr>
        </p:nvSpPr>
        <p:spPr>
          <a:xfrm>
            <a:off x="457200" y="82550"/>
            <a:ext cx="8229600" cy="1435100"/>
          </a:xfrm>
        </p:spPr>
        <p:txBody>
          <a:bodyPr/>
          <a:lstStyle/>
          <a:p>
            <a:pPr eaLnBrk="1" hangingPunct="1">
              <a:buClr>
                <a:srgbClr val="00FF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00FFCC"/>
                </a:solidFill>
              </a:rPr>
              <a:t/>
            </a:r>
            <a:br>
              <a:rPr lang="en-GB" smtClean="0">
                <a:solidFill>
                  <a:srgbClr val="00FFCC"/>
                </a:solidFill>
              </a:rPr>
            </a:br>
            <a:endParaRPr lang="en-GB" smtClean="0">
              <a:solidFill>
                <a:srgbClr val="00FFCC"/>
              </a:solidFill>
            </a:endParaRPr>
          </a:p>
        </p:txBody>
      </p:sp>
      <p:sp>
        <p:nvSpPr>
          <p:cNvPr id="222213"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2214" name="Picture 3"/>
          <p:cNvPicPr>
            <a:picLocks noChangeAspect="1" noChangeArrowheads="1"/>
          </p:cNvPicPr>
          <p:nvPr/>
        </p:nvPicPr>
        <p:blipFill>
          <a:blip r:embed="rId4" cstate="print"/>
          <a:srcRect/>
          <a:stretch>
            <a:fillRect/>
          </a:stretch>
        </p:blipFill>
        <p:spPr bwMode="auto">
          <a:xfrm>
            <a:off x="1692275" y="2420938"/>
            <a:ext cx="5092700" cy="3551237"/>
          </a:xfrm>
          <a:prstGeom prst="rect">
            <a:avLst/>
          </a:prstGeom>
          <a:noFill/>
          <a:ln w="9525">
            <a:noFill/>
            <a:round/>
            <a:headEnd/>
            <a:tailEnd/>
          </a:ln>
        </p:spPr>
      </p:pic>
      <p:sp>
        <p:nvSpPr>
          <p:cNvPr id="222215" name="Rectangle 4"/>
          <p:cNvSpPr>
            <a:spLocks noChangeArrowheads="1"/>
          </p:cNvSpPr>
          <p:nvPr/>
        </p:nvSpPr>
        <p:spPr bwMode="auto">
          <a:xfrm>
            <a:off x="687388" y="588963"/>
            <a:ext cx="5378450" cy="581025"/>
          </a:xfrm>
          <a:prstGeom prst="rect">
            <a:avLst/>
          </a:prstGeom>
          <a:noFill/>
          <a:ln w="9525">
            <a:noFill/>
            <a:round/>
            <a:headEnd/>
            <a:tailEnd/>
          </a:ln>
        </p:spPr>
        <p:txBody>
          <a:bodyPr wrap="none" lIns="90000" tIns="46800" rIns="90000" bIns="46800">
            <a:spAutoFit/>
          </a:bodyPr>
          <a:lstStyle/>
          <a:p>
            <a:pPr>
              <a:spcBef>
                <a:spcPts val="8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FF0000"/>
                </a:solidFill>
              </a:rPr>
              <a:t>SPIRAL BEVEL GEAR PAIR</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4D0F1908-8743-43D2-BD41-FB6C6F2C6E60}" type="slidenum">
              <a:rPr lang="en-GB"/>
              <a:pPr>
                <a:defRPr/>
              </a:pPr>
              <a:t>216</a:t>
            </a:fld>
            <a:endParaRPr lang="en-GB"/>
          </a:p>
        </p:txBody>
      </p:sp>
      <p:sp>
        <p:nvSpPr>
          <p:cNvPr id="22425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MITER GEAR</a:t>
            </a:r>
          </a:p>
        </p:txBody>
      </p:sp>
      <p:sp>
        <p:nvSpPr>
          <p:cNvPr id="223237"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3238" name="Picture 3"/>
          <p:cNvPicPr>
            <a:picLocks noChangeAspect="1" noChangeArrowheads="1"/>
          </p:cNvPicPr>
          <p:nvPr/>
        </p:nvPicPr>
        <p:blipFill>
          <a:blip r:embed="rId4" cstate="print"/>
          <a:srcRect/>
          <a:stretch>
            <a:fillRect/>
          </a:stretch>
        </p:blipFill>
        <p:spPr bwMode="auto">
          <a:xfrm>
            <a:off x="2627313" y="2420938"/>
            <a:ext cx="3541712" cy="3541712"/>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657677B0-BAFB-43FB-B801-C455B130C371}" type="slidenum">
              <a:rPr lang="en-GB"/>
              <a:pPr>
                <a:defRPr/>
              </a:pPr>
              <a:t>217</a:t>
            </a:fld>
            <a:endParaRPr lang="en-GB"/>
          </a:p>
        </p:txBody>
      </p:sp>
      <p:sp>
        <p:nvSpPr>
          <p:cNvPr id="225281"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SPIRAL BEVEL GEAR PAIR</a:t>
            </a:r>
            <a:br>
              <a:rPr lang="en-GB" sz="3600" smtClean="0">
                <a:solidFill>
                  <a:srgbClr val="FF0000"/>
                </a:solidFill>
              </a:rPr>
            </a:br>
            <a:endParaRPr lang="en-GB" sz="3600" smtClean="0">
              <a:solidFill>
                <a:srgbClr val="FF0000"/>
              </a:solidFill>
            </a:endParaRPr>
          </a:p>
        </p:txBody>
      </p:sp>
      <p:sp>
        <p:nvSpPr>
          <p:cNvPr id="224261"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4262" name="Picture 3"/>
          <p:cNvPicPr>
            <a:picLocks noChangeAspect="1" noChangeArrowheads="1"/>
          </p:cNvPicPr>
          <p:nvPr/>
        </p:nvPicPr>
        <p:blipFill>
          <a:blip r:embed="rId4" cstate="print"/>
          <a:srcRect/>
          <a:stretch>
            <a:fillRect/>
          </a:stretch>
        </p:blipFill>
        <p:spPr bwMode="auto">
          <a:xfrm>
            <a:off x="2195513"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414D4DBC-B26C-473B-9A57-6B0C92877CEB}" type="slidenum">
              <a:rPr lang="en-GB"/>
              <a:pPr>
                <a:defRPr/>
              </a:pPr>
              <a:t>218</a:t>
            </a:fld>
            <a:endParaRPr lang="en-GB"/>
          </a:p>
        </p:txBody>
      </p:sp>
      <p:sp>
        <p:nvSpPr>
          <p:cNvPr id="22630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HYPOID BEVEL GEAR PAIR</a:t>
            </a:r>
          </a:p>
        </p:txBody>
      </p:sp>
      <p:sp>
        <p:nvSpPr>
          <p:cNvPr id="225285"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5286" name="Picture 3"/>
          <p:cNvPicPr>
            <a:picLocks noChangeAspect="1" noChangeArrowheads="1"/>
          </p:cNvPicPr>
          <p:nvPr/>
        </p:nvPicPr>
        <p:blipFill>
          <a:blip r:embed="rId4" cstate="print"/>
          <a:srcRect/>
          <a:stretch>
            <a:fillRect/>
          </a:stretch>
        </p:blipFill>
        <p:spPr bwMode="auto">
          <a:xfrm>
            <a:off x="2195513" y="2420938"/>
            <a:ext cx="5092700" cy="3551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647F8EB8-C91E-44E4-B271-9D738E04497C}" type="slidenum">
              <a:rPr lang="en-GB"/>
              <a:pPr>
                <a:defRPr/>
              </a:pPr>
              <a:t>219</a:t>
            </a:fld>
            <a:endParaRPr lang="en-GB"/>
          </a:p>
        </p:txBody>
      </p:sp>
      <p:sp>
        <p:nvSpPr>
          <p:cNvPr id="227329" name="Rectangle 1"/>
          <p:cNvSpPr>
            <a:spLocks noGrp="1" noChangeArrowheads="1"/>
          </p:cNvSpPr>
          <p:nvPr>
            <p:ph type="title" idx="4294967295"/>
          </p:nvPr>
        </p:nvSpPr>
        <p:spPr>
          <a:xfrm>
            <a:off x="468313" y="155575"/>
            <a:ext cx="8229600" cy="17399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RIGHT ANGLE </a:t>
            </a:r>
            <a:br>
              <a:rPr lang="en-GB" sz="3600" smtClean="0">
                <a:solidFill>
                  <a:srgbClr val="FF0000"/>
                </a:solidFill>
              </a:rPr>
            </a:br>
            <a:r>
              <a:rPr lang="en-GB" sz="3600" smtClean="0">
                <a:solidFill>
                  <a:srgbClr val="FF0000"/>
                </a:solidFill>
              </a:rPr>
              <a:t>WORM GEAR PAIR</a:t>
            </a:r>
            <a:br>
              <a:rPr lang="en-GB" sz="3600" smtClean="0">
                <a:solidFill>
                  <a:srgbClr val="FF0000"/>
                </a:solidFill>
              </a:rPr>
            </a:br>
            <a:endParaRPr lang="en-GB" sz="3600" smtClean="0">
              <a:solidFill>
                <a:srgbClr val="FF0000"/>
              </a:solidFill>
            </a:endParaRPr>
          </a:p>
        </p:txBody>
      </p:sp>
      <p:sp>
        <p:nvSpPr>
          <p:cNvPr id="226309"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6310" name="Picture 3"/>
          <p:cNvPicPr>
            <a:picLocks noChangeAspect="1" noChangeArrowheads="1"/>
          </p:cNvPicPr>
          <p:nvPr/>
        </p:nvPicPr>
        <p:blipFill>
          <a:blip r:embed="rId4" cstate="print"/>
          <a:srcRect/>
          <a:stretch>
            <a:fillRect/>
          </a:stretch>
        </p:blipFill>
        <p:spPr bwMode="auto">
          <a:xfrm>
            <a:off x="1692275" y="2349500"/>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pPr>
              <a:defRPr/>
            </a:pPr>
            <a:r>
              <a:rPr lang="en-GB"/>
              <a:t>DEPT MECH ENGG                              COLLEGE OF ENGG ADOOR</a:t>
            </a:r>
          </a:p>
        </p:txBody>
      </p:sp>
      <p:sp>
        <p:nvSpPr>
          <p:cNvPr id="5" name="Slide Number Placeholder 3"/>
          <p:cNvSpPr>
            <a:spLocks noGrp="1"/>
          </p:cNvSpPr>
          <p:nvPr>
            <p:ph type="sldNum" sz="quarter" idx="12"/>
          </p:nvPr>
        </p:nvSpPr>
        <p:spPr/>
        <p:txBody>
          <a:bodyPr/>
          <a:lstStyle/>
          <a:p>
            <a:pPr>
              <a:defRPr/>
            </a:pPr>
            <a:fld id="{DA89366D-CDD4-46E8-B9E0-BA4FB78B6C70}" type="slidenum">
              <a:rPr lang="en-GB"/>
              <a:pPr>
                <a:defRPr/>
              </a:pPr>
              <a:t>22</a:t>
            </a:fld>
            <a:endParaRPr lang="en-GB"/>
          </a:p>
        </p:txBody>
      </p:sp>
      <p:graphicFrame>
        <p:nvGraphicFramePr>
          <p:cNvPr id="3074" name="Object 1"/>
          <p:cNvGraphicFramePr>
            <a:graphicFrameLocks noChangeAspect="1"/>
          </p:cNvGraphicFramePr>
          <p:nvPr/>
        </p:nvGraphicFramePr>
        <p:xfrm>
          <a:off x="914400" y="609600"/>
          <a:ext cx="7620000" cy="5562600"/>
        </p:xfrm>
        <a:graphic>
          <a:graphicData uri="http://schemas.openxmlformats.org/presentationml/2006/ole">
            <p:oleObj spid="_x0000_s3074" r:id="rId5" imgW="7621064" imgH="5563377" progId="">
              <p:embed/>
            </p:oleObj>
          </a:graphicData>
        </a:graphic>
      </p:graphicFrame>
      <p:pic>
        <p:nvPicPr>
          <p:cNvPr id="3077" name="Picture 2"/>
          <p:cNvPicPr>
            <a:picLocks noChangeAspect="1" noChangeArrowheads="1"/>
          </p:cNvPicPr>
          <p:nvPr/>
        </p:nvPicPr>
        <p:blipFill>
          <a:blip r:embed="rId6" cstate="print"/>
          <a:srcRect/>
          <a:stretch>
            <a:fillRect/>
          </a:stretch>
        </p:blipFill>
        <p:spPr bwMode="auto">
          <a:xfrm>
            <a:off x="7696200" y="0"/>
            <a:ext cx="1066800" cy="1000125"/>
          </a:xfrm>
          <a:prstGeom prst="rect">
            <a:avLst/>
          </a:prstGeom>
          <a:noFill/>
          <a:ln w="9525">
            <a:noFill/>
            <a:round/>
            <a:headEnd/>
            <a:tailEnd/>
          </a:ln>
        </p:spPr>
      </p:pic>
    </p:spTree>
  </p:cSld>
  <p:clrMapOvr>
    <a:masterClrMapping/>
  </p:clrMapOvr>
  <p:transition spd="med">
    <p:blinds dir="vert"/>
    <p:sndAc>
      <p:stSnd>
        <p:snd r:embed="rId4"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C89B2F83-69F4-48E4-AF0A-D4F9FE167B33}" type="slidenum">
              <a:rPr lang="en-GB"/>
              <a:pPr>
                <a:defRPr/>
              </a:pPr>
              <a:t>220</a:t>
            </a:fld>
            <a:endParaRPr lang="en-GB"/>
          </a:p>
        </p:txBody>
      </p:sp>
      <p:sp>
        <p:nvSpPr>
          <p:cNvPr id="228353" name="Rectangle 1"/>
          <p:cNvSpPr>
            <a:spLocks noGrp="1" noChangeArrowheads="1"/>
          </p:cNvSpPr>
          <p:nvPr>
            <p:ph type="title" idx="4294967295"/>
          </p:nvPr>
        </p:nvSpPr>
        <p:spPr>
          <a:xfrm>
            <a:off x="457200" y="204788"/>
            <a:ext cx="8229600" cy="1190625"/>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NON-RIGHT ANGLE </a:t>
            </a:r>
            <a:br>
              <a:rPr lang="en-GB" sz="3600" smtClean="0">
                <a:solidFill>
                  <a:srgbClr val="FF0000"/>
                </a:solidFill>
              </a:rPr>
            </a:br>
            <a:r>
              <a:rPr lang="en-GB" sz="3600" smtClean="0">
                <a:solidFill>
                  <a:srgbClr val="FF0000"/>
                </a:solidFill>
              </a:rPr>
              <a:t>WORM GEAR PAIR</a:t>
            </a:r>
          </a:p>
        </p:txBody>
      </p:sp>
      <p:sp>
        <p:nvSpPr>
          <p:cNvPr id="227333"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7334" name="Picture 3"/>
          <p:cNvPicPr>
            <a:picLocks noChangeAspect="1" noChangeArrowheads="1"/>
          </p:cNvPicPr>
          <p:nvPr/>
        </p:nvPicPr>
        <p:blipFill>
          <a:blip r:embed="rId4" cstate="print"/>
          <a:srcRect/>
          <a:stretch>
            <a:fillRect/>
          </a:stretch>
        </p:blipFill>
        <p:spPr bwMode="auto">
          <a:xfrm>
            <a:off x="1692275" y="2492375"/>
            <a:ext cx="5092700" cy="35512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CF4F693A-F89F-482C-B4C1-CBB3F40945CB}" type="slidenum">
              <a:rPr lang="en-GB"/>
              <a:pPr>
                <a:defRPr/>
              </a:pPr>
              <a:t>221</a:t>
            </a:fld>
            <a:endParaRPr lang="en-GB"/>
          </a:p>
        </p:txBody>
      </p:sp>
      <p:sp>
        <p:nvSpPr>
          <p:cNvPr id="229377" name="Rectangle 1"/>
          <p:cNvSpPr>
            <a:spLocks noGrp="1" noChangeArrowheads="1"/>
          </p:cNvSpPr>
          <p:nvPr>
            <p:ph type="title" idx="4294967295"/>
          </p:nvPr>
        </p:nvSpPr>
        <p:spPr>
          <a:xfrm>
            <a:off x="457200" y="82550"/>
            <a:ext cx="8229600" cy="1435100"/>
          </a:xfrm>
        </p:spPr>
        <p:txBody>
          <a:bodyPr/>
          <a:lstStyle/>
          <a:p>
            <a:pPr eaLnBrk="1" hangingPunct="1">
              <a:buClr>
                <a:srgbClr val="00FF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00FFCC"/>
                </a:solidFill>
              </a:rPr>
              <a:t/>
            </a:r>
            <a:br>
              <a:rPr lang="en-GB" smtClean="0">
                <a:solidFill>
                  <a:srgbClr val="00FFCC"/>
                </a:solidFill>
              </a:rPr>
            </a:br>
            <a:endParaRPr lang="en-GB" smtClean="0">
              <a:solidFill>
                <a:srgbClr val="00FFCC"/>
              </a:solidFill>
            </a:endParaRPr>
          </a:p>
        </p:txBody>
      </p:sp>
      <p:sp>
        <p:nvSpPr>
          <p:cNvPr id="228357"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8358" name="Picture 3"/>
          <p:cNvPicPr>
            <a:picLocks noChangeAspect="1" noChangeArrowheads="1"/>
          </p:cNvPicPr>
          <p:nvPr/>
        </p:nvPicPr>
        <p:blipFill>
          <a:blip r:embed="rId4" cstate="print"/>
          <a:srcRect/>
          <a:stretch>
            <a:fillRect/>
          </a:stretch>
        </p:blipFill>
        <p:spPr bwMode="auto">
          <a:xfrm>
            <a:off x="2195513" y="2420938"/>
            <a:ext cx="4124325" cy="3546475"/>
          </a:xfrm>
          <a:prstGeom prst="rect">
            <a:avLst/>
          </a:prstGeom>
          <a:noFill/>
          <a:ln w="9525">
            <a:noFill/>
            <a:round/>
            <a:headEnd/>
            <a:tailEnd/>
          </a:ln>
        </p:spPr>
      </p:pic>
      <p:sp>
        <p:nvSpPr>
          <p:cNvPr id="228359" name="Rectangle 4"/>
          <p:cNvSpPr>
            <a:spLocks noChangeArrowheads="1"/>
          </p:cNvSpPr>
          <p:nvPr/>
        </p:nvSpPr>
        <p:spPr bwMode="auto">
          <a:xfrm>
            <a:off x="838200" y="665163"/>
            <a:ext cx="3030538" cy="581025"/>
          </a:xfrm>
          <a:prstGeom prst="rect">
            <a:avLst/>
          </a:prstGeom>
          <a:noFill/>
          <a:ln w="9525">
            <a:noFill/>
            <a:round/>
            <a:headEnd/>
            <a:tailEnd/>
          </a:ln>
        </p:spPr>
        <p:txBody>
          <a:bodyPr wrap="none" lIns="90000" tIns="46800" rIns="90000" bIns="46800">
            <a:spAutoFit/>
          </a:bodyPr>
          <a:lstStyle/>
          <a:p>
            <a:pPr>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FF0000"/>
                </a:solidFill>
              </a:rPr>
              <a:t>CROWN GEAR</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2C237692-2597-42C1-8BE7-E549E48E9A99}" type="slidenum">
              <a:rPr lang="en-GB"/>
              <a:pPr>
                <a:defRPr/>
              </a:pPr>
              <a:t>222</a:t>
            </a:fld>
            <a:endParaRPr lang="en-GB"/>
          </a:p>
        </p:txBody>
      </p:sp>
      <p:sp>
        <p:nvSpPr>
          <p:cNvPr id="23040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INTERNAL GEAR</a:t>
            </a:r>
          </a:p>
        </p:txBody>
      </p:sp>
      <p:sp>
        <p:nvSpPr>
          <p:cNvPr id="229381" name="Rectangle 2"/>
          <p:cNvSpPr>
            <a:spLocks noGrp="1" noChangeArrowheads="1"/>
          </p:cNvSpPr>
          <p:nvPr>
            <p:ph idx="4294967295"/>
          </p:nvPr>
        </p:nvSpPr>
        <p:spPr>
          <a:xfrm>
            <a:off x="457200" y="1600200"/>
            <a:ext cx="8229600" cy="4495800"/>
          </a:xfrm>
        </p:spPr>
        <p:txBody>
          <a:bodyPr lIns="0" tIns="0" rIns="0" bIns="0"/>
          <a:lstStyle/>
          <a:p>
            <a:pPr eaLnBrk="1" hangingPunct="1"/>
            <a:endParaRPr lang="en-US" smtClean="0"/>
          </a:p>
        </p:txBody>
      </p:sp>
      <p:pic>
        <p:nvPicPr>
          <p:cNvPr id="229382" name="Picture 3"/>
          <p:cNvPicPr>
            <a:picLocks noChangeAspect="1" noChangeArrowheads="1"/>
          </p:cNvPicPr>
          <p:nvPr/>
        </p:nvPicPr>
        <p:blipFill>
          <a:blip r:embed="rId4" cstate="print"/>
          <a:srcRect/>
          <a:stretch>
            <a:fillRect/>
          </a:stretch>
        </p:blipFill>
        <p:spPr bwMode="auto">
          <a:xfrm>
            <a:off x="2051050" y="2349500"/>
            <a:ext cx="3990975" cy="35528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2F33ABE4-4284-4FF3-8A89-A8946FCB9ACD}" type="slidenum">
              <a:rPr lang="en-GB"/>
              <a:pPr>
                <a:defRPr/>
              </a:pPr>
              <a:t>223</a:t>
            </a:fld>
            <a:endParaRPr lang="en-GB"/>
          </a:p>
        </p:txBody>
      </p:sp>
      <p:sp>
        <p:nvSpPr>
          <p:cNvPr id="231425"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Internal Spur Gear System</a:t>
            </a:r>
            <a:br>
              <a:rPr lang="en-GB" sz="4000" smtClean="0">
                <a:solidFill>
                  <a:srgbClr val="FF0000"/>
                </a:solidFill>
              </a:rPr>
            </a:br>
            <a:endParaRPr lang="en-GB" sz="4000" smtClean="0">
              <a:solidFill>
                <a:srgbClr val="FF0000"/>
              </a:solidFill>
            </a:endParaRPr>
          </a:p>
        </p:txBody>
      </p:sp>
      <p:pic>
        <p:nvPicPr>
          <p:cNvPr id="230405" name="Picture 2"/>
          <p:cNvPicPr>
            <a:picLocks noChangeAspect="1" noChangeArrowheads="1"/>
          </p:cNvPicPr>
          <p:nvPr/>
        </p:nvPicPr>
        <p:blipFill>
          <a:blip r:embed="rId4" cstate="print"/>
          <a:srcRect/>
          <a:stretch>
            <a:fillRect/>
          </a:stretch>
        </p:blipFill>
        <p:spPr bwMode="auto">
          <a:xfrm>
            <a:off x="609600" y="1524000"/>
            <a:ext cx="7924800" cy="4014788"/>
          </a:xfrm>
          <a:prstGeom prst="rect">
            <a:avLst/>
          </a:prstGeom>
          <a:noFill/>
          <a:ln w="9525">
            <a:noFill/>
            <a:round/>
            <a:headEnd/>
            <a:tailEnd/>
          </a:ln>
        </p:spPr>
      </p:pic>
      <p:sp>
        <p:nvSpPr>
          <p:cNvPr id="230406" name="Rectangle 3"/>
          <p:cNvSpPr>
            <a:spLocks noChangeArrowheads="1"/>
          </p:cNvSpPr>
          <p:nvPr/>
        </p:nvSpPr>
        <p:spPr bwMode="auto">
          <a:xfrm>
            <a:off x="-1389063" y="3246438"/>
            <a:ext cx="184150" cy="366712"/>
          </a:xfrm>
          <a:prstGeom prst="rect">
            <a:avLst/>
          </a:prstGeom>
          <a:noFill/>
          <a:ln w="9525">
            <a:noFill/>
            <a:round/>
            <a:headEnd/>
            <a:tailEnd/>
          </a:ln>
        </p:spPr>
        <p:txBody>
          <a:bodyPr wrap="none" anchor="ctr"/>
          <a:lstStyle/>
          <a:p>
            <a:endParaRPr lang="en-IN"/>
          </a:p>
        </p:txBody>
      </p:sp>
      <p:sp>
        <p:nvSpPr>
          <p:cNvPr id="230407" name="Rectangle 4"/>
          <p:cNvSpPr>
            <a:spLocks noChangeArrowheads="1"/>
          </p:cNvSpPr>
          <p:nvPr/>
        </p:nvSpPr>
        <p:spPr bwMode="auto">
          <a:xfrm>
            <a:off x="0" y="1600200"/>
            <a:ext cx="6985000" cy="519113"/>
          </a:xfrm>
          <a:prstGeom prst="rect">
            <a:avLst/>
          </a:prstGeom>
          <a:noFill/>
          <a:ln w="9525">
            <a:noFill/>
            <a:round/>
            <a:headEnd/>
            <a:tailEnd/>
          </a:ln>
        </p:spPr>
        <p:txBody>
          <a:bodyPr wrap="none" anchor="ctr"/>
          <a:lstStyle/>
          <a:p>
            <a:endParaRPr lang="en-IN"/>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pPr>
              <a:defRPr/>
            </a:pPr>
            <a:r>
              <a:rPr lang="en-GB"/>
              <a:t>DEPT MECH ENGG                              COLLEGE OF ENGG ADOOR</a:t>
            </a:r>
          </a:p>
        </p:txBody>
      </p:sp>
      <p:sp>
        <p:nvSpPr>
          <p:cNvPr id="6" name="Slide Number Placeholder 3"/>
          <p:cNvSpPr>
            <a:spLocks noGrp="1"/>
          </p:cNvSpPr>
          <p:nvPr>
            <p:ph type="sldNum" sz="quarter" idx="12"/>
          </p:nvPr>
        </p:nvSpPr>
        <p:spPr/>
        <p:txBody>
          <a:bodyPr/>
          <a:lstStyle/>
          <a:p>
            <a:pPr>
              <a:defRPr/>
            </a:pPr>
            <a:fld id="{43A0A1D8-64AA-438C-A748-9A740EC24FF5}" type="slidenum">
              <a:rPr lang="en-GB"/>
              <a:pPr>
                <a:defRPr/>
              </a:pPr>
              <a:t>224</a:t>
            </a:fld>
            <a:endParaRPr lang="en-GB"/>
          </a:p>
        </p:txBody>
      </p:sp>
      <p:sp>
        <p:nvSpPr>
          <p:cNvPr id="232449" name="Text Box 1"/>
          <p:cNvSpPr txBox="1">
            <a:spLocks noChangeArrowheads="1"/>
          </p:cNvSpPr>
          <p:nvPr/>
        </p:nvSpPr>
        <p:spPr bwMode="auto">
          <a:xfrm>
            <a:off x="0" y="292100"/>
            <a:ext cx="8229600" cy="1384300"/>
          </a:xfrm>
          <a:prstGeom prst="rect">
            <a:avLst/>
          </a:prstGeom>
          <a:noFill/>
          <a:ln w="9525">
            <a:noFill/>
            <a:round/>
            <a:headEnd/>
            <a:tailEnd/>
          </a:ln>
          <a:effectLst/>
        </p:spPr>
        <p:txBody>
          <a:bodyPr lIns="90000" tIns="46800" rIns="90000" bIns="46800" anchor="ctr"/>
          <a:lstStyle/>
          <a:p>
            <a:pPr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a:solidFill>
                  <a:srgbClr val="FF0000"/>
                </a:solidFill>
                <a:effectLst>
                  <a:outerShdw blurRad="38100" dist="38100" dir="2700000" algn="tl">
                    <a:srgbClr val="000000"/>
                  </a:outerShdw>
                </a:effectLst>
              </a:rPr>
              <a:t>GEAR NOMENCLATURE</a:t>
            </a:r>
          </a:p>
        </p:txBody>
      </p:sp>
      <p:sp>
        <p:nvSpPr>
          <p:cNvPr id="231429" name="Text Box 2"/>
          <p:cNvSpPr txBox="1">
            <a:spLocks noChangeArrowheads="1"/>
          </p:cNvSpPr>
          <p:nvPr/>
        </p:nvSpPr>
        <p:spPr bwMode="auto">
          <a:xfrm>
            <a:off x="0" y="1844675"/>
            <a:ext cx="8229600" cy="4248150"/>
          </a:xfrm>
          <a:prstGeom prst="rect">
            <a:avLst/>
          </a:prstGeom>
          <a:noFill/>
          <a:ln w="9525">
            <a:noFill/>
            <a:round/>
            <a:headEnd/>
            <a:tailEnd/>
          </a:ln>
        </p:spPr>
        <p:txBody>
          <a:bodyPr lIns="90000" tIns="46800" rIns="90000" bIns="46800"/>
          <a:lstStyle/>
          <a:p>
            <a:pPr marL="339725" indent="-339725" eaLnBrk="1" hangingPunct="1">
              <a:spcBef>
                <a:spcPts val="7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2800">
              <a:solidFill>
                <a:srgbClr val="FF0000"/>
              </a:solidFill>
            </a:endParaRPr>
          </a:p>
          <a:p>
            <a:pPr marL="339725" indent="-339725" eaLnBrk="1" hangingPunct="1">
              <a:spcBef>
                <a:spcPts val="7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2800">
              <a:solidFill>
                <a:srgbClr val="FF0000"/>
              </a:solidFill>
            </a:endParaRPr>
          </a:p>
        </p:txBody>
      </p:sp>
      <p:pic>
        <p:nvPicPr>
          <p:cNvPr id="231430" name="Picture 3"/>
          <p:cNvPicPr>
            <a:picLocks noChangeAspect="1" noChangeArrowheads="1"/>
          </p:cNvPicPr>
          <p:nvPr/>
        </p:nvPicPr>
        <p:blipFill>
          <a:blip r:embed="rId4" cstate="print"/>
          <a:srcRect/>
          <a:stretch>
            <a:fillRect/>
          </a:stretch>
        </p:blipFill>
        <p:spPr bwMode="auto">
          <a:xfrm>
            <a:off x="457200" y="304800"/>
            <a:ext cx="7459663" cy="73040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9F8A2789-4911-42E6-B9A6-0D784C14501D}" type="slidenum">
              <a:rPr lang="en-GB"/>
              <a:pPr>
                <a:defRPr/>
              </a:pPr>
              <a:t>225</a:t>
            </a:fld>
            <a:endParaRPr lang="en-GB"/>
          </a:p>
        </p:txBody>
      </p:sp>
      <p:sp>
        <p:nvSpPr>
          <p:cNvPr id="233473" name="Rectangle 1"/>
          <p:cNvSpPr>
            <a:spLocks noGrp="1" noChangeArrowheads="1"/>
          </p:cNvSpPr>
          <p:nvPr>
            <p:ph type="title" idx="4294967295"/>
          </p:nvPr>
        </p:nvSpPr>
        <p:spPr>
          <a:xfrm>
            <a:off x="457200" y="317500"/>
            <a:ext cx="8229600" cy="1143000"/>
          </a:xfrm>
        </p:spPr>
        <p:txBody>
          <a:bodyPr lIns="0" tIns="0" rIns="0" bIns="0"/>
          <a:lstStyle/>
          <a:p>
            <a:pPr eaLnBrk="1" hangingPunct="1">
              <a:defRPr/>
            </a:pPr>
            <a:endParaRPr lang="en-US" smtClean="0"/>
          </a:p>
        </p:txBody>
      </p:sp>
      <p:pic>
        <p:nvPicPr>
          <p:cNvPr id="232453" name="Picture 2"/>
          <p:cNvPicPr>
            <a:picLocks noChangeAspect="1" noChangeArrowheads="1"/>
          </p:cNvPicPr>
          <p:nvPr/>
        </p:nvPicPr>
        <p:blipFill>
          <a:blip r:embed="rId4" cstate="print"/>
          <a:srcRect/>
          <a:stretch>
            <a:fillRect/>
          </a:stretch>
        </p:blipFill>
        <p:spPr bwMode="auto">
          <a:xfrm>
            <a:off x="1828800" y="-239713"/>
            <a:ext cx="4991100" cy="70977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12D3CB00-8B64-45DB-96B9-2D27A9909BFE}" type="slidenum">
              <a:rPr lang="en-GB"/>
              <a:pPr>
                <a:defRPr/>
              </a:pPr>
              <a:t>226</a:t>
            </a:fld>
            <a:endParaRPr lang="en-GB"/>
          </a:p>
        </p:txBody>
      </p:sp>
      <p:sp>
        <p:nvSpPr>
          <p:cNvPr id="234497"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TERMINOLOGY</a:t>
            </a:r>
            <a:br>
              <a:rPr lang="en-GB" sz="4000" smtClean="0">
                <a:solidFill>
                  <a:srgbClr val="FF0000"/>
                </a:solidFill>
              </a:rPr>
            </a:br>
            <a:endParaRPr lang="en-GB" sz="4000" smtClean="0">
              <a:solidFill>
                <a:srgbClr val="FF0000"/>
              </a:solidFill>
            </a:endParaRPr>
          </a:p>
        </p:txBody>
      </p:sp>
      <p:sp>
        <p:nvSpPr>
          <p:cNvPr id="233477" name="Rectangle 2"/>
          <p:cNvSpPr>
            <a:spLocks noGrp="1" noChangeArrowheads="1"/>
          </p:cNvSpPr>
          <p:nvPr>
            <p:ph type="body" idx="4294967295"/>
          </p:nvPr>
        </p:nvSpPr>
        <p:spPr>
          <a:xfrm>
            <a:off x="457200" y="1600200"/>
            <a:ext cx="8229600" cy="4495800"/>
          </a:xfrm>
        </p:spPr>
        <p:txBody>
          <a:bodyPr/>
          <a:lstStyle/>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Diametral pitch (P )...... The number of teeth per one inch of pitch circle diameter. </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Module. (m) ...... The length, in mm, of the pitch circle diameter per tooth. </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Circular pitch (p)...... The distance between adjacent teeth measured along the are at the pitch circle diameter </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Addendum ( ha)...... The height of the tooth above the pitch circle diameter.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28409645-ECA0-409B-B1C8-5275DC6C3A84}" type="slidenum">
              <a:rPr lang="en-GB"/>
              <a:pPr>
                <a:defRPr/>
              </a:pPr>
              <a:t>227</a:t>
            </a:fld>
            <a:endParaRPr lang="en-GB"/>
          </a:p>
        </p:txBody>
      </p:sp>
      <p:sp>
        <p:nvSpPr>
          <p:cNvPr id="235521"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TERMINOLOGY</a:t>
            </a:r>
            <a:br>
              <a:rPr lang="en-GB" sz="4000" smtClean="0">
                <a:solidFill>
                  <a:srgbClr val="FF0000"/>
                </a:solidFill>
              </a:rPr>
            </a:br>
            <a:endParaRPr lang="en-GB" sz="4000" smtClean="0">
              <a:solidFill>
                <a:srgbClr val="FF0000"/>
              </a:solidFill>
            </a:endParaRPr>
          </a:p>
        </p:txBody>
      </p:sp>
      <p:sp>
        <p:nvSpPr>
          <p:cNvPr id="234501"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Centre distance (a)...... The distance between the axes of two gears in mesh.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Circular tooth thickness (t)...... The width of a tooth measured along the are at the pitch circle diameter.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Dedendum (hf )...... The depth of the tooth below the pitch circle diameter.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27EDCA72-E56E-4DA0-9A94-8D82400B3234}" type="slidenum">
              <a:rPr lang="en-GB"/>
              <a:pPr>
                <a:defRPr/>
              </a:pPr>
              <a:t>228</a:t>
            </a:fld>
            <a:endParaRPr lang="en-GB"/>
          </a:p>
        </p:txBody>
      </p:sp>
      <p:sp>
        <p:nvSpPr>
          <p:cNvPr id="236545"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TERMINOLOGY</a:t>
            </a:r>
            <a:br>
              <a:rPr lang="en-GB" sz="4000" smtClean="0">
                <a:solidFill>
                  <a:srgbClr val="FF0000"/>
                </a:solidFill>
              </a:rPr>
            </a:br>
            <a:endParaRPr lang="en-GB" sz="4000" smtClean="0">
              <a:solidFill>
                <a:srgbClr val="FF0000"/>
              </a:solidFill>
            </a:endParaRPr>
          </a:p>
        </p:txBody>
      </p:sp>
      <p:sp>
        <p:nvSpPr>
          <p:cNvPr id="235525" name="Rectangle 2"/>
          <p:cNvSpPr>
            <a:spLocks noGrp="1" noChangeArrowheads="1"/>
          </p:cNvSpPr>
          <p:nvPr>
            <p:ph type="body" idx="4294967295"/>
          </p:nvPr>
        </p:nvSpPr>
        <p:spPr>
          <a:xfrm>
            <a:off x="457200" y="1600200"/>
            <a:ext cx="822960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Outside diameter ( do )...... The outside diameter of the gear.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Base Circle diameter ( db ) ...... The diameter on which the involute teeth profile is based.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Pitch circle dia ( d) ...... The diameter of the pitch circle.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Pitch point...... The point at which the pitch circle diameters of two gears in mesh coincide.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6E60C4DA-D960-40E3-8E2B-B3D63191CF92}" type="slidenum">
              <a:rPr lang="en-GB"/>
              <a:pPr>
                <a:defRPr/>
              </a:pPr>
              <a:t>229</a:t>
            </a:fld>
            <a:endParaRPr lang="en-GB"/>
          </a:p>
        </p:txBody>
      </p:sp>
      <p:sp>
        <p:nvSpPr>
          <p:cNvPr id="237569"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TERMINOLOGY</a:t>
            </a:r>
            <a:br>
              <a:rPr lang="en-GB" sz="4000" smtClean="0">
                <a:solidFill>
                  <a:srgbClr val="FF0000"/>
                </a:solidFill>
              </a:rPr>
            </a:br>
            <a:endParaRPr lang="en-GB" sz="4000" smtClean="0">
              <a:solidFill>
                <a:srgbClr val="FF0000"/>
              </a:solidFill>
            </a:endParaRPr>
          </a:p>
        </p:txBody>
      </p:sp>
      <p:sp>
        <p:nvSpPr>
          <p:cNvPr id="236549" name="Rectangle 2"/>
          <p:cNvSpPr>
            <a:spLocks noGrp="1" noChangeArrowheads="1"/>
          </p:cNvSpPr>
          <p:nvPr>
            <p:ph type="body" idx="4294967295"/>
          </p:nvPr>
        </p:nvSpPr>
        <p:spPr>
          <a:xfrm>
            <a:off x="457200" y="1600200"/>
            <a:ext cx="8229600" cy="4783138"/>
          </a:xfrm>
        </p:spPr>
        <p:txBody>
          <a:bodyPr/>
          <a:lstStyle/>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Pitch to back...... The distance on a rack between the pitch circle diameter line and the rear face of the rack. </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Pressure angle ( ) ...... The angle between the tooth profile at the pitch circle diameter and a radial line passing through the same point. </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Whole depth(h)...... The total depth of the space between adjacent teeth.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848E5BEC-32D7-4DE6-8B61-23B90D9CA1BB}" type="slidenum">
              <a:rPr lang="en-GB"/>
              <a:pPr>
                <a:defRPr/>
              </a:pPr>
              <a:t>23</a:t>
            </a:fld>
            <a:endParaRPr lang="en-GB"/>
          </a:p>
        </p:txBody>
      </p:sp>
      <p:sp>
        <p:nvSpPr>
          <p:cNvPr id="26625"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Flywheel</a:t>
            </a:r>
          </a:p>
        </p:txBody>
      </p:sp>
      <p:pic>
        <p:nvPicPr>
          <p:cNvPr id="27653" name="Picture 2"/>
          <p:cNvPicPr>
            <a:picLocks noChangeAspect="1" noChangeArrowheads="1"/>
          </p:cNvPicPr>
          <p:nvPr/>
        </p:nvPicPr>
        <p:blipFill>
          <a:blip r:embed="rId4" cstate="print"/>
          <a:srcRect/>
          <a:stretch>
            <a:fillRect/>
          </a:stretch>
        </p:blipFill>
        <p:spPr bwMode="auto">
          <a:xfrm>
            <a:off x="2057400" y="1676400"/>
            <a:ext cx="4800600" cy="4800600"/>
          </a:xfrm>
          <a:prstGeom prst="rect">
            <a:avLst/>
          </a:prstGeom>
          <a:noFill/>
          <a:ln w="9525">
            <a:noFill/>
            <a:round/>
            <a:headEnd/>
            <a:tailEnd/>
          </a:ln>
        </p:spPr>
      </p:pic>
      <p:pic>
        <p:nvPicPr>
          <p:cNvPr id="27654" name="Picture 3"/>
          <p:cNvPicPr>
            <a:picLocks noChangeAspect="1" noChangeArrowheads="1"/>
          </p:cNvPicPr>
          <p:nvPr/>
        </p:nvPicPr>
        <p:blipFill>
          <a:blip r:embed="rId5" cstate="print"/>
          <a:srcRect/>
          <a:stretch>
            <a:fillRect/>
          </a:stretch>
        </p:blipFill>
        <p:spPr bwMode="auto">
          <a:xfrm>
            <a:off x="7239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E87DD047-B4DC-4D32-8EB0-2D9B1B7DA87D}" type="slidenum">
              <a:rPr lang="en-GB"/>
              <a:pPr>
                <a:defRPr/>
              </a:pPr>
              <a:t>230</a:t>
            </a:fld>
            <a:endParaRPr lang="en-GB"/>
          </a:p>
        </p:txBody>
      </p:sp>
      <p:sp>
        <p:nvSpPr>
          <p:cNvPr id="238593" name="Rectangle 1"/>
          <p:cNvSpPr>
            <a:spLocks noGrp="1" noChangeArrowheads="1"/>
          </p:cNvSpPr>
          <p:nvPr>
            <p:ph type="title" idx="4294967295"/>
          </p:nvPr>
        </p:nvSpPr>
        <p:spPr>
          <a:xfrm>
            <a:off x="323850" y="260350"/>
            <a:ext cx="8229600" cy="13843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LAW OF GEARING</a:t>
            </a:r>
          </a:p>
        </p:txBody>
      </p:sp>
      <p:sp>
        <p:nvSpPr>
          <p:cNvPr id="237573" name="Rectangle 2"/>
          <p:cNvSpPr>
            <a:spLocks noGrp="1" noChangeArrowheads="1"/>
          </p:cNvSpPr>
          <p:nvPr>
            <p:ph type="body" idx="4294967295"/>
          </p:nvPr>
        </p:nvSpPr>
        <p:spPr>
          <a:xfrm>
            <a:off x="457200" y="1600200"/>
            <a:ext cx="822960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AS THE GEAR ROTATE,THE COMMON NORMAL AT THE POINT OF CONTACT BETWEEN THE TEETH ALWAYS PASS THROUGH A FIXED POINT ON THE LINE OF CENTERS.THE FIXED POINT IS CALLED PITCH POINT.IF THE TWO GEARS IN MESH SATISFY  THE BASIC LAW, THE GEARS ARE SAID TO PRODUCE CONJUGATE ACTION.</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54F98C6-9BDF-4313-8561-A037D5006A2F}" type="slidenum">
              <a:rPr lang="en-GB"/>
              <a:pPr>
                <a:defRPr/>
              </a:pPr>
              <a:t>231</a:t>
            </a:fld>
            <a:endParaRPr lang="en-GB"/>
          </a:p>
        </p:txBody>
      </p:sp>
      <p:sp>
        <p:nvSpPr>
          <p:cNvPr id="239617" name="Rectangle 1"/>
          <p:cNvSpPr>
            <a:spLocks noGrp="1" noChangeArrowheads="1"/>
          </p:cNvSpPr>
          <p:nvPr>
            <p:ph type="title" idx="4294967295"/>
          </p:nvPr>
        </p:nvSpPr>
        <p:spPr>
          <a:xfrm>
            <a:off x="457200" y="101600"/>
            <a:ext cx="8229600" cy="1397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LAW OF GEARING</a:t>
            </a:r>
            <a:r>
              <a:rPr lang="en-GB" sz="4000" baseline="-25000" smtClean="0">
                <a:solidFill>
                  <a:srgbClr val="FF0000"/>
                </a:solidFill>
                <a:cs typeface="Arial" charset="0"/>
              </a:rPr>
              <a:t/>
            </a:r>
            <a:br>
              <a:rPr lang="en-GB" sz="4000" baseline="-25000" smtClean="0">
                <a:solidFill>
                  <a:srgbClr val="FF0000"/>
                </a:solidFill>
                <a:cs typeface="Arial" charset="0"/>
              </a:rPr>
            </a:br>
            <a:endParaRPr lang="en-GB" sz="4000" baseline="-25000" smtClean="0">
              <a:solidFill>
                <a:srgbClr val="FF0000"/>
              </a:solidFill>
              <a:cs typeface="Arial" charset="0"/>
            </a:endParaRPr>
          </a:p>
        </p:txBody>
      </p:sp>
      <p:sp>
        <p:nvSpPr>
          <p:cNvPr id="238597"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PITCH LINE VELOCITY, V = </a:t>
            </a:r>
            <a:r>
              <a:rPr lang="en-GB" smtClean="0">
                <a:cs typeface="Arial" charset="0"/>
              </a:rPr>
              <a:t>ω</a:t>
            </a:r>
            <a:r>
              <a:rPr lang="en-GB" baseline="-25000" smtClean="0">
                <a:cs typeface="Arial" charset="0"/>
              </a:rPr>
              <a:t>1</a:t>
            </a:r>
            <a:r>
              <a:rPr lang="en-GB" smtClean="0">
                <a:cs typeface="Arial" charset="0"/>
              </a:rPr>
              <a:t> r</a:t>
            </a:r>
            <a:r>
              <a:rPr lang="en-GB" baseline="-25000" smtClean="0">
                <a:cs typeface="Arial" charset="0"/>
              </a:rPr>
              <a:t>1</a:t>
            </a:r>
            <a:r>
              <a:rPr lang="en-GB" smtClean="0">
                <a:cs typeface="Arial" charset="0"/>
              </a:rPr>
              <a:t> = ω</a:t>
            </a:r>
            <a:r>
              <a:rPr lang="en-GB" baseline="-25000" smtClean="0">
                <a:cs typeface="Arial" charset="0"/>
              </a:rPr>
              <a:t>2</a:t>
            </a:r>
            <a:r>
              <a:rPr lang="en-GB" smtClean="0">
                <a:cs typeface="Arial" charset="0"/>
              </a:rPr>
              <a:t> r</a:t>
            </a:r>
            <a:r>
              <a:rPr lang="en-GB" baseline="-25000" smtClean="0">
                <a:cs typeface="Arial" charset="0"/>
              </a:rPr>
              <a:t>2</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aseline="-25000" smtClean="0">
              <a:cs typeface="Arial" charset="0"/>
            </a:endParaRP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SPEED RATIO,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            r</a:t>
            </a:r>
            <a:r>
              <a:rPr lang="en-GB" baseline="-25000" smtClean="0">
                <a:cs typeface="Arial" charset="0"/>
              </a:rPr>
              <a:t>s= </a:t>
            </a:r>
            <a:r>
              <a:rPr lang="en-GB" smtClean="0">
                <a:cs typeface="Arial" charset="0"/>
              </a:rPr>
              <a:t>ω</a:t>
            </a:r>
            <a:r>
              <a:rPr lang="en-GB" baseline="-25000" smtClean="0">
                <a:cs typeface="Arial" charset="0"/>
              </a:rPr>
              <a:t>2</a:t>
            </a:r>
            <a:r>
              <a:rPr lang="en-GB" smtClean="0">
                <a:cs typeface="Arial" charset="0"/>
              </a:rPr>
              <a:t>/ω</a:t>
            </a:r>
            <a:r>
              <a:rPr lang="en-GB" baseline="-25000" smtClean="0">
                <a:cs typeface="Arial" charset="0"/>
              </a:rPr>
              <a:t>1</a:t>
            </a:r>
            <a:r>
              <a:rPr lang="en-GB" smtClean="0">
                <a:cs typeface="Arial" charset="0"/>
              </a:rPr>
              <a:t> = N</a:t>
            </a:r>
            <a:r>
              <a:rPr lang="en-GB" baseline="-25000" smtClean="0">
                <a:cs typeface="Arial" charset="0"/>
              </a:rPr>
              <a:t>2</a:t>
            </a:r>
            <a:r>
              <a:rPr lang="en-GB" smtClean="0">
                <a:cs typeface="Arial" charset="0"/>
              </a:rPr>
              <a:t>/N</a:t>
            </a:r>
            <a:r>
              <a:rPr lang="en-GB" baseline="-25000" smtClean="0">
                <a:cs typeface="Arial" charset="0"/>
              </a:rPr>
              <a:t>1</a:t>
            </a:r>
            <a:r>
              <a:rPr lang="en-GB" smtClean="0">
                <a:cs typeface="Arial" charset="0"/>
              </a:rPr>
              <a:t> = Z</a:t>
            </a:r>
            <a:r>
              <a:rPr lang="en-GB" baseline="-25000" smtClean="0">
                <a:cs typeface="Arial" charset="0"/>
              </a:rPr>
              <a:t>1</a:t>
            </a:r>
            <a:r>
              <a:rPr lang="en-GB" smtClean="0">
                <a:cs typeface="Arial" charset="0"/>
              </a:rPr>
              <a:t>/Z</a:t>
            </a:r>
            <a:r>
              <a:rPr lang="en-GB" baseline="-25000" smtClean="0">
                <a:cs typeface="Arial" charset="0"/>
              </a:rPr>
              <a:t>2</a:t>
            </a:r>
            <a:r>
              <a:rPr lang="en-GB" smtClean="0">
                <a:cs typeface="Arial" charset="0"/>
              </a:rPr>
              <a:t> = d</a:t>
            </a:r>
            <a:r>
              <a:rPr lang="en-GB" baseline="-25000" smtClean="0">
                <a:cs typeface="Arial" charset="0"/>
              </a:rPr>
              <a:t>1</a:t>
            </a:r>
            <a:r>
              <a:rPr lang="en-GB" smtClean="0">
                <a:cs typeface="Arial" charset="0"/>
              </a:rPr>
              <a:t>/d</a:t>
            </a:r>
            <a:r>
              <a:rPr lang="en-GB" baseline="-25000" smtClean="0">
                <a:cs typeface="Arial" charset="0"/>
              </a:rPr>
              <a:t>2</a:t>
            </a:r>
            <a:r>
              <a:rPr lang="en-GB" smtClean="0">
                <a:cs typeface="Arial" charset="0"/>
              </a:rPr>
              <a:t>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aseline="-25000" smtClean="0">
              <a:cs typeface="Arial" charset="0"/>
            </a:endParaRP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ω -angular velocity, N-speed, Z- no of teeth</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d-pitch circle diameter</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9445653D-8BDF-4213-9434-F4D8E0F7C64A}" type="slidenum">
              <a:rPr lang="en-GB"/>
              <a:pPr>
                <a:defRPr/>
              </a:pPr>
              <a:t>232</a:t>
            </a:fld>
            <a:endParaRPr lang="en-GB"/>
          </a:p>
        </p:txBody>
      </p:sp>
      <p:sp>
        <p:nvSpPr>
          <p:cNvPr id="240641" name="Rectangle 1"/>
          <p:cNvSpPr>
            <a:spLocks noGrp="1" noChangeArrowheads="1"/>
          </p:cNvSpPr>
          <p:nvPr>
            <p:ph type="title" idx="4294967295"/>
          </p:nvPr>
        </p:nvSpPr>
        <p:spPr>
          <a:xfrm>
            <a:off x="457200" y="174625"/>
            <a:ext cx="8229600" cy="1252538"/>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b="1" smtClean="0">
                <a:solidFill>
                  <a:srgbClr val="FF0000"/>
                </a:solidFill>
              </a:rPr>
              <a:t>CONJUGATE ACTION</a:t>
            </a:r>
            <a:r>
              <a:rPr lang="en-GB" sz="4000" b="1" smtClean="0">
                <a:solidFill>
                  <a:srgbClr val="33CCCC"/>
                </a:solidFill>
              </a:rPr>
              <a:t/>
            </a:r>
            <a:br>
              <a:rPr lang="en-GB" sz="4000" b="1" smtClean="0">
                <a:solidFill>
                  <a:srgbClr val="33CCCC"/>
                </a:solidFill>
              </a:rPr>
            </a:br>
            <a:endParaRPr lang="en-GB" sz="4000" b="1" smtClean="0">
              <a:solidFill>
                <a:srgbClr val="33CCCC"/>
              </a:solidFill>
            </a:endParaRPr>
          </a:p>
        </p:txBody>
      </p:sp>
      <p:sp>
        <p:nvSpPr>
          <p:cNvPr id="239621" name="Rectangle 2"/>
          <p:cNvSpPr>
            <a:spLocks noGrp="1" noChangeArrowheads="1"/>
          </p:cNvSpPr>
          <p:nvPr>
            <p:ph type="body" idx="4294967295"/>
          </p:nvPr>
        </p:nvSpPr>
        <p:spPr>
          <a:xfrm>
            <a:off x="457200" y="1600200"/>
            <a:ext cx="4040188" cy="4495800"/>
          </a:xfrm>
        </p:spPr>
        <p:txBody>
          <a:bodyPr/>
          <a:lstStyle/>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It is essential for correctly meshing gears, the size of the teeth ( the module ) must be the same for both the gears. </a:t>
            </a:r>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Another requirement -   the shape of teeth necessary for the speed ratio to remain constant during an increment of rotation; this behavior of the contacting surfaces (ie. the teeth flanks) is known as </a:t>
            </a:r>
            <a:r>
              <a:rPr lang="en-GB" sz="2000" b="1" i="1" smtClean="0">
                <a:solidFill>
                  <a:srgbClr val="FF0000"/>
                </a:solidFill>
              </a:rPr>
              <a:t>conjugate action.</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b="1" i="1" smtClean="0">
              <a:solidFill>
                <a:srgbClr val="FF0000"/>
              </a:solidFill>
            </a:endParaRPr>
          </a:p>
        </p:txBody>
      </p:sp>
      <p:pic>
        <p:nvPicPr>
          <p:cNvPr id="239622" name="Picture 3"/>
          <p:cNvPicPr>
            <a:picLocks noChangeAspect="1" noChangeArrowheads="1"/>
          </p:cNvPicPr>
          <p:nvPr/>
        </p:nvPicPr>
        <p:blipFill>
          <a:blip r:embed="rId4" cstate="print"/>
          <a:srcRect/>
          <a:stretch>
            <a:fillRect/>
          </a:stretch>
        </p:blipFill>
        <p:spPr bwMode="auto">
          <a:xfrm>
            <a:off x="4308475" y="1828800"/>
            <a:ext cx="4835525" cy="29368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49BFEC41-A41F-4511-8B48-AB81B9793BE9}" type="slidenum">
              <a:rPr lang="en-GB"/>
              <a:pPr>
                <a:defRPr/>
              </a:pPr>
              <a:t>233</a:t>
            </a:fld>
            <a:endParaRPr lang="en-GB"/>
          </a:p>
        </p:txBody>
      </p:sp>
      <p:sp>
        <p:nvSpPr>
          <p:cNvPr id="241665"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TOOTH PROFILES</a:t>
            </a:r>
            <a:r>
              <a:rPr lang="en-GB" sz="4000" smtClean="0">
                <a:solidFill>
                  <a:srgbClr val="33CCCC"/>
                </a:solidFill>
              </a:rPr>
              <a:t> </a:t>
            </a:r>
            <a:br>
              <a:rPr lang="en-GB" sz="4000" smtClean="0">
                <a:solidFill>
                  <a:srgbClr val="33CCCC"/>
                </a:solidFill>
              </a:rPr>
            </a:br>
            <a:endParaRPr lang="en-GB" sz="4000" smtClean="0">
              <a:solidFill>
                <a:srgbClr val="33CCCC"/>
              </a:solidFill>
            </a:endParaRPr>
          </a:p>
        </p:txBody>
      </p:sp>
      <p:sp>
        <p:nvSpPr>
          <p:cNvPr id="240645" name="Rectangle 2"/>
          <p:cNvSpPr>
            <a:spLocks noGrp="1" noChangeArrowheads="1"/>
          </p:cNvSpPr>
          <p:nvPr>
            <p:ph type="body" idx="4294967295"/>
          </p:nvPr>
        </p:nvSpPr>
        <p:spPr>
          <a:xfrm>
            <a:off x="457200" y="1600200"/>
            <a:ext cx="4040188" cy="4340225"/>
          </a:xfrm>
        </p:spPr>
        <p:txBody>
          <a:bodyPr/>
          <a:lstStyle/>
          <a:p>
            <a:pPr>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Many tooth shapes are possible for which a mating tooth could be designed to satisfy the fundamental law, only two are in general use: the </a:t>
            </a:r>
            <a:r>
              <a:rPr lang="en-GB" sz="2000" i="1" smtClean="0">
                <a:solidFill>
                  <a:srgbClr val="FF0000"/>
                </a:solidFill>
              </a:rPr>
              <a:t>cycloidal</a:t>
            </a:r>
            <a:r>
              <a:rPr lang="en-GB" sz="2000" smtClean="0">
                <a:solidFill>
                  <a:srgbClr val="FF0000"/>
                </a:solidFill>
              </a:rPr>
              <a:t> and </a:t>
            </a:r>
            <a:r>
              <a:rPr lang="en-GB" sz="2000" i="1" smtClean="0">
                <a:solidFill>
                  <a:srgbClr val="FF0000"/>
                </a:solidFill>
              </a:rPr>
              <a:t>involute</a:t>
            </a:r>
            <a:r>
              <a:rPr lang="en-GB" sz="2000" smtClean="0"/>
              <a:t> profiles. </a:t>
            </a:r>
          </a:p>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Modern gearing (except for clock gears) is  based  on  involute  teeth</a:t>
            </a:r>
            <a:r>
              <a:rPr lang="en-GB" sz="2000" smtClean="0">
                <a:solidFill>
                  <a:srgbClr val="33CCCC"/>
                </a:solidFill>
              </a:rPr>
              <a:t>. </a:t>
            </a:r>
          </a:p>
        </p:txBody>
      </p:sp>
      <p:pic>
        <p:nvPicPr>
          <p:cNvPr id="241667" name="Picture 3"/>
          <p:cNvPicPr>
            <a:picLocks noChangeAspect="1" noChangeArrowheads="1"/>
          </p:cNvPicPr>
          <p:nvPr/>
        </p:nvPicPr>
        <p:blipFill>
          <a:blip r:embed="rId4" cstate="print"/>
          <a:srcRect/>
          <a:stretch>
            <a:fillRect/>
          </a:stretch>
        </p:blipFill>
        <p:spPr bwMode="auto">
          <a:xfrm>
            <a:off x="5006975" y="1989138"/>
            <a:ext cx="3313113" cy="27146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additive="repl">
                                        <p:cTn id="6" dur="1" fill="hold">
                                          <p:stCondLst>
                                            <p:cond delay="0"/>
                                          </p:stCondLst>
                                        </p:cTn>
                                        <p:tgtEl>
                                          <p:spTgt spid="241667"/>
                                        </p:tgtEl>
                                        <p:attrNameLst>
                                          <p:attrName>style.visibility</p:attrName>
                                        </p:attrNameLst>
                                      </p:cBhvr>
                                      <p:to>
                                        <p:strVal val="visible"/>
                                      </p:to>
                                    </p:set>
                                    <p:anim calcmode="lin" valueType="num">
                                      <p:cBhvr additive="repl">
                                        <p:cTn id="7" dur="500" fill="hold"/>
                                        <p:tgtEl>
                                          <p:spTgt spid="241667"/>
                                        </p:tgtEl>
                                        <p:attrNameLst>
                                          <p:attrName>ppt_w</p:attrName>
                                        </p:attrNameLst>
                                      </p:cBhvr>
                                      <p:tavLst>
                                        <p:tav tm="100000">
                                          <p:val>
                                            <p:fltVal val="0"/>
                                          </p:val>
                                        </p:tav>
                                        <p:tav>
                                          <p:val>
                                            <p:strVal val="#ppt_w"/>
                                          </p:val>
                                        </p:tav>
                                      </p:tavLst>
                                    </p:anim>
                                    <p:anim calcmode="lin" valueType="num">
                                      <p:cBhvr additive="repl">
                                        <p:cTn id="8" dur="500" fill="hold"/>
                                        <p:tgtEl>
                                          <p:spTgt spid="241667"/>
                                        </p:tgtEl>
                                        <p:attrNameLst>
                                          <p:attrName>ppt_h</p:attrName>
                                        </p:attrNameLst>
                                      </p:cBhvr>
                                      <p:tavLst>
                                        <p:tav tm="100000">
                                          <p:val>
                                            <p:fltVal val="0"/>
                                          </p:val>
                                        </p:tav>
                                        <p:tav>
                                          <p:val>
                                            <p:strVal val="#ppt_h"/>
                                          </p:val>
                                        </p:tav>
                                      </p:tavLst>
                                    </p:anim>
                                    <p:animEffect transition="in" filter="fade">
                                      <p:cBhvr additive="repl">
                                        <p:cTn id="9" dur="5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0930DAF-7C59-4042-A532-F6CC9AB0FFFC}" type="slidenum">
              <a:rPr lang="en-GB"/>
              <a:pPr>
                <a:defRPr/>
              </a:pPr>
              <a:t>234</a:t>
            </a:fld>
            <a:endParaRPr lang="en-GB"/>
          </a:p>
        </p:txBody>
      </p:sp>
      <p:sp>
        <p:nvSpPr>
          <p:cNvPr id="242689"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TOOTH PROFILES</a:t>
            </a:r>
            <a:r>
              <a:rPr lang="en-GB" sz="4000" smtClean="0">
                <a:solidFill>
                  <a:srgbClr val="33CCCC"/>
                </a:solidFill>
              </a:rPr>
              <a:t/>
            </a:r>
            <a:br>
              <a:rPr lang="en-GB" sz="4000" smtClean="0">
                <a:solidFill>
                  <a:srgbClr val="33CCCC"/>
                </a:solidFill>
              </a:rPr>
            </a:br>
            <a:endParaRPr lang="en-GB" sz="4000" smtClean="0">
              <a:solidFill>
                <a:srgbClr val="33CCCC"/>
              </a:solidFill>
            </a:endParaRPr>
          </a:p>
        </p:txBody>
      </p:sp>
      <p:sp>
        <p:nvSpPr>
          <p:cNvPr id="241669" name="Rectangle 2"/>
          <p:cNvSpPr>
            <a:spLocks noGrp="1" noChangeArrowheads="1"/>
          </p:cNvSpPr>
          <p:nvPr>
            <p:ph type="body" idx="4294967295"/>
          </p:nvPr>
        </p:nvSpPr>
        <p:spPr>
          <a:xfrm>
            <a:off x="457200" y="1600200"/>
            <a:ext cx="8229600" cy="4681538"/>
          </a:xfrm>
        </p:spPr>
        <p:txBody>
          <a:bodyPr/>
          <a:lstStyle/>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involute tooth has great advantages in ease of manufacture, interchangeability, and variability of centre-to-centre distances.</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Cycloidal gears still have a few applications - these may be used in mechanical clocks, the slow speeds and light loads in clocks do not require conjugate gear tooth profiles.</a:t>
            </a:r>
            <a:r>
              <a:rPr lang="en-GB" smtClean="0">
                <a:solidFill>
                  <a:srgbClr val="33CCCC"/>
                </a:solidFill>
              </a:rPr>
              <a:t>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3EDD087-34FD-4388-8388-7ECE2DB6CCB3}" type="slidenum">
              <a:rPr lang="en-GB"/>
              <a:pPr>
                <a:defRPr/>
              </a:pPr>
              <a:t>235</a:t>
            </a:fld>
            <a:endParaRPr lang="en-GB"/>
          </a:p>
        </p:txBody>
      </p:sp>
      <p:sp>
        <p:nvSpPr>
          <p:cNvPr id="243713"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TOOTH PROFILES</a:t>
            </a:r>
          </a:p>
        </p:txBody>
      </p:sp>
      <p:pic>
        <p:nvPicPr>
          <p:cNvPr id="242693" name="Picture 2"/>
          <p:cNvPicPr>
            <a:picLocks noChangeAspect="1" noChangeArrowheads="1"/>
          </p:cNvPicPr>
          <p:nvPr/>
        </p:nvPicPr>
        <p:blipFill>
          <a:blip r:embed="rId4" cstate="print"/>
          <a:srcRect/>
          <a:stretch>
            <a:fillRect/>
          </a:stretch>
        </p:blipFill>
        <p:spPr bwMode="auto">
          <a:xfrm>
            <a:off x="2057400" y="1981200"/>
            <a:ext cx="5029200" cy="37449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6D921D0-801E-4F92-86E4-0400343DF736}" type="slidenum">
              <a:rPr lang="en-GB"/>
              <a:pPr>
                <a:defRPr/>
              </a:pPr>
              <a:t>236</a:t>
            </a:fld>
            <a:endParaRPr lang="en-GB"/>
          </a:p>
        </p:txBody>
      </p:sp>
      <p:sp>
        <p:nvSpPr>
          <p:cNvPr id="24473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INVOLUTE PROFILES</a:t>
            </a:r>
          </a:p>
        </p:txBody>
      </p:sp>
      <p:pic>
        <p:nvPicPr>
          <p:cNvPr id="244738" name="Picture 2"/>
          <p:cNvPicPr>
            <a:picLocks noChangeAspect="1" noChangeArrowheads="1"/>
          </p:cNvPicPr>
          <p:nvPr/>
        </p:nvPicPr>
        <p:blipFill>
          <a:blip r:embed="rId4" cstate="print"/>
          <a:srcRect/>
          <a:stretch>
            <a:fillRect/>
          </a:stretch>
        </p:blipFill>
        <p:spPr bwMode="auto">
          <a:xfrm>
            <a:off x="2771775" y="2162175"/>
            <a:ext cx="4344988" cy="36337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44738"/>
                                        </p:tgtEl>
                                        <p:attrNameLst>
                                          <p:attrName>style.visibility</p:attrName>
                                        </p:attrNameLst>
                                      </p:cBhvr>
                                      <p:to>
                                        <p:strVal val="visible"/>
                                      </p:to>
                                    </p:set>
                                    <p:anim calcmode="lin" valueType="num">
                                      <p:cBhvr additive="repl">
                                        <p:cTn id="7" dur="500" fill="hold"/>
                                        <p:tgtEl>
                                          <p:spTgt spid="244738"/>
                                        </p:tgtEl>
                                        <p:attrNameLst>
                                          <p:attrName>ppt_x</p:attrName>
                                        </p:attrNameLst>
                                      </p:cBhvr>
                                      <p:tavLst>
                                        <p:tav tm="100000">
                                          <p:val>
                                            <p:strVal val="#ppt_x"/>
                                          </p:val>
                                        </p:tav>
                                        <p:tav>
                                          <p:val>
                                            <p:strVal val="#ppt_x"/>
                                          </p:val>
                                        </p:tav>
                                      </p:tavLst>
                                    </p:anim>
                                    <p:anim calcmode="lin" valueType="num">
                                      <p:cBhvr additive="repl">
                                        <p:cTn id="8" dur="500" fill="hold"/>
                                        <p:tgtEl>
                                          <p:spTgt spid="244738"/>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979F8645-3CA6-4213-834F-1A73D7AE7BC9}" type="slidenum">
              <a:rPr lang="en-GB"/>
              <a:pPr>
                <a:defRPr/>
              </a:pPr>
              <a:t>237</a:t>
            </a:fld>
            <a:endParaRPr lang="en-GB"/>
          </a:p>
        </p:txBody>
      </p:sp>
      <p:sp>
        <p:nvSpPr>
          <p:cNvPr id="245761"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INVOLUTE PROFILES</a:t>
            </a:r>
            <a:br>
              <a:rPr lang="en-GB" sz="4000" smtClean="0">
                <a:solidFill>
                  <a:srgbClr val="FF0000"/>
                </a:solidFill>
              </a:rPr>
            </a:br>
            <a:endParaRPr lang="en-GB" sz="4000" smtClean="0">
              <a:solidFill>
                <a:srgbClr val="FF0000"/>
              </a:solidFill>
            </a:endParaRPr>
          </a:p>
        </p:txBody>
      </p:sp>
      <p:pic>
        <p:nvPicPr>
          <p:cNvPr id="245762" name="Picture 2"/>
          <p:cNvPicPr>
            <a:picLocks noChangeAspect="1" noChangeArrowheads="1"/>
          </p:cNvPicPr>
          <p:nvPr/>
        </p:nvPicPr>
        <p:blipFill>
          <a:blip r:embed="rId4" cstate="print">
            <a:grayscl/>
          </a:blip>
          <a:srcRect l="2750" t="3253" r="2750" b="3253"/>
          <a:stretch>
            <a:fillRect/>
          </a:stretch>
        </p:blipFill>
        <p:spPr bwMode="auto">
          <a:xfrm>
            <a:off x="3133725" y="2400300"/>
            <a:ext cx="4402138" cy="369728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additive="repl">
                                        <p:cTn id="6" dur="1" fill="hold">
                                          <p:stCondLst>
                                            <p:cond delay="0"/>
                                          </p:stCondLst>
                                        </p:cTn>
                                        <p:tgtEl>
                                          <p:spTgt spid="245762"/>
                                        </p:tgtEl>
                                        <p:attrNameLst>
                                          <p:attrName>style.visibility</p:attrName>
                                        </p:attrNameLst>
                                      </p:cBhvr>
                                      <p:to>
                                        <p:strVal val="visible"/>
                                      </p:to>
                                    </p:set>
                                    <p:animEffect transition="in" filter="box(in)">
                                      <p:cBhvr additive="repl">
                                        <p:cTn id="7" dur="500"/>
                                        <p:tgtEl>
                                          <p:spTgt spid="245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460103D0-863B-4F2F-81BC-2D0FA205885A}" type="slidenum">
              <a:rPr lang="en-GB"/>
              <a:pPr>
                <a:defRPr/>
              </a:pPr>
              <a:t>238</a:t>
            </a:fld>
            <a:endParaRPr lang="en-GB"/>
          </a:p>
        </p:txBody>
      </p:sp>
      <p:sp>
        <p:nvSpPr>
          <p:cNvPr id="24678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INVOLUTE PROFILES</a:t>
            </a:r>
          </a:p>
        </p:txBody>
      </p:sp>
      <p:sp>
        <p:nvSpPr>
          <p:cNvPr id="245765" name="Rectangle 2"/>
          <p:cNvSpPr>
            <a:spLocks noGrp="1" noChangeArrowheads="1"/>
          </p:cNvSpPr>
          <p:nvPr>
            <p:ph type="body" idx="4294967295"/>
          </p:nvPr>
        </p:nvSpPr>
        <p:spPr>
          <a:xfrm>
            <a:off x="4646613" y="1600200"/>
            <a:ext cx="4040187"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portion of the Involute Curve that would be used to design a gear tooth</a:t>
            </a:r>
          </a:p>
        </p:txBody>
      </p:sp>
      <p:pic>
        <p:nvPicPr>
          <p:cNvPr id="245766" name="Picture 3"/>
          <p:cNvPicPr>
            <a:picLocks noChangeAspect="1" noChangeArrowheads="1"/>
          </p:cNvPicPr>
          <p:nvPr/>
        </p:nvPicPr>
        <p:blipFill>
          <a:blip r:embed="rId4" cstate="print"/>
          <a:srcRect/>
          <a:stretch>
            <a:fillRect/>
          </a:stretch>
        </p:blipFill>
        <p:spPr bwMode="auto">
          <a:xfrm>
            <a:off x="609600" y="2708275"/>
            <a:ext cx="3849688" cy="30607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53D9DA10-C733-4F0B-A338-D20542F28071}" type="slidenum">
              <a:rPr lang="en-GB"/>
              <a:pPr>
                <a:defRPr/>
              </a:pPr>
              <a:t>239</a:t>
            </a:fld>
            <a:endParaRPr lang="en-GB"/>
          </a:p>
        </p:txBody>
      </p:sp>
      <p:sp>
        <p:nvSpPr>
          <p:cNvPr id="24780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INVOLUTE PROFILES</a:t>
            </a:r>
          </a:p>
        </p:txBody>
      </p:sp>
      <p:pic>
        <p:nvPicPr>
          <p:cNvPr id="246789" name="Picture 2"/>
          <p:cNvPicPr>
            <a:picLocks noChangeAspect="1" noChangeArrowheads="1"/>
          </p:cNvPicPr>
          <p:nvPr/>
        </p:nvPicPr>
        <p:blipFill>
          <a:blip r:embed="rId4" cstate="print"/>
          <a:srcRect/>
          <a:stretch>
            <a:fillRect/>
          </a:stretch>
        </p:blipFill>
        <p:spPr bwMode="auto">
          <a:xfrm>
            <a:off x="2028825" y="2933700"/>
            <a:ext cx="5087938" cy="18272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641BE385-CA2A-4DDD-BB76-C52784BEEFBC}" type="slidenum">
              <a:rPr lang="en-GB"/>
              <a:pPr>
                <a:defRPr/>
              </a:pPr>
              <a:t>24</a:t>
            </a:fld>
            <a:endParaRPr lang="en-GB"/>
          </a:p>
        </p:txBody>
      </p:sp>
      <p:sp>
        <p:nvSpPr>
          <p:cNvPr id="27649"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Flywheel</a:t>
            </a:r>
          </a:p>
        </p:txBody>
      </p:sp>
      <p:sp>
        <p:nvSpPr>
          <p:cNvPr id="27650" name="Rectangle 2"/>
          <p:cNvSpPr>
            <a:spLocks noGrp="1" noChangeArrowheads="1"/>
          </p:cNvSpPr>
          <p:nvPr>
            <p:ph type="body" idx="4294967295"/>
          </p:nvPr>
        </p:nvSpPr>
        <p:spPr>
          <a:xfrm>
            <a:off x="457200" y="1600200"/>
            <a:ext cx="7705725"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Acts as engine balancer</a:t>
            </a:r>
          </a:p>
          <a:p>
            <a:pPr lvl="1"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Works with crank balancer to smooth out firing pulses</a:t>
            </a:r>
          </a:p>
          <a:p>
            <a:pPr lvl="1"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Some will be balanced to engine</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Adds inertia to engine rotation</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Works as heat sink for clutch</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Ring gear for starter engagement</a:t>
            </a:r>
          </a:p>
        </p:txBody>
      </p:sp>
      <p:pic>
        <p:nvPicPr>
          <p:cNvPr id="28678" name="Picture 3"/>
          <p:cNvPicPr>
            <a:picLocks noChangeAspect="1" noChangeArrowheads="1"/>
          </p:cNvPicPr>
          <p:nvPr/>
        </p:nvPicPr>
        <p:blipFill>
          <a:blip r:embed="rId4" cstate="print"/>
          <a:srcRect/>
          <a:stretch>
            <a:fillRect/>
          </a:stretch>
        </p:blipFill>
        <p:spPr bwMode="auto">
          <a:xfrm>
            <a:off x="73152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27650">
                                            <p:txEl>
                                              <p:pRg st="0" end="0"/>
                                            </p:txEl>
                                          </p:spTgt>
                                        </p:tgtEl>
                                        <p:attrNameLst>
                                          <p:attrName>style.visibility</p:attrName>
                                        </p:attrNameLst>
                                      </p:cBhvr>
                                      <p:to>
                                        <p:strVal val="visible"/>
                                      </p:to>
                                    </p:set>
                                    <p:anim calcmode="lin" valueType="num">
                                      <p:cBhvr additive="repl">
                                        <p:cTn id="7" dur="500" fill="hold"/>
                                        <p:tgtEl>
                                          <p:spTgt spid="27650">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27650">
                                            <p:txEl>
                                              <p:pRg st="0" end="0"/>
                                            </p:txEl>
                                          </p:spTgt>
                                        </p:tgtEl>
                                        <p:attrNameLst>
                                          <p:attrName>ppt_y</p:attrName>
                                        </p:attrNameLst>
                                      </p:cBhvr>
                                      <p:tavLst>
                                        <p:tav tm="100000">
                                          <p:val>
                                            <p:strVal val="#ppt_y"/>
                                          </p:val>
                                        </p:tav>
                                        <p:tav>
                                          <p:val>
                                            <p:strVal val="#ppt_y"/>
                                          </p:val>
                                        </p:tav>
                                      </p:tavLst>
                                    </p:anim>
                                  </p:childTnLst>
                                </p:cTn>
                              </p:par>
                            </p:childTnLst>
                          </p:cTn>
                        </p:par>
                        <p:par>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additive="repl">
                                        <p:cTn id="13" dur="1" fill="hold">
                                          <p:stCondLst>
                                            <p:cond delay="0"/>
                                          </p:stCondLst>
                                        </p:cTn>
                                        <p:tgtEl>
                                          <p:spTgt spid="27650">
                                            <p:txEl>
                                              <p:pRg st="1" end="1"/>
                                            </p:txEl>
                                          </p:spTgt>
                                        </p:tgtEl>
                                        <p:attrNameLst>
                                          <p:attrName>style.visibility</p:attrName>
                                        </p:attrNameLst>
                                      </p:cBhvr>
                                      <p:to>
                                        <p:strVal val="visible"/>
                                      </p:to>
                                    </p:set>
                                    <p:anim calcmode="lin" valueType="num">
                                      <p:cBhvr additive="repl">
                                        <p:cTn id="14" dur="500" fill="hold"/>
                                        <p:tgtEl>
                                          <p:spTgt spid="27650">
                                            <p:txEl>
                                              <p:pRg st="1" end="1"/>
                                            </p:txEl>
                                          </p:spTgt>
                                        </p:tgtEl>
                                        <p:attrNameLst>
                                          <p:attrName>ppt_x</p:attrName>
                                        </p:attrNameLst>
                                      </p:cBhvr>
                                      <p:tavLst>
                                        <p:tav tm="100000">
                                          <p:val>
                                            <p:strVal val="0-#ppt_w/2"/>
                                          </p:val>
                                        </p:tav>
                                        <p:tav>
                                          <p:val>
                                            <p:strVal val="#ppt_x"/>
                                          </p:val>
                                        </p:tav>
                                      </p:tavLst>
                                    </p:anim>
                                    <p:anim calcmode="lin" valueType="num">
                                      <p:cBhvr additive="repl">
                                        <p:cTn id="15" dur="500" fill="hold"/>
                                        <p:tgtEl>
                                          <p:spTgt spid="27650">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additive="repl">
                                        <p:cTn id="20" dur="1" fill="hold">
                                          <p:stCondLst>
                                            <p:cond delay="0"/>
                                          </p:stCondLst>
                                        </p:cTn>
                                        <p:tgtEl>
                                          <p:spTgt spid="27650">
                                            <p:txEl>
                                              <p:pRg st="2" end="2"/>
                                            </p:txEl>
                                          </p:spTgt>
                                        </p:tgtEl>
                                        <p:attrNameLst>
                                          <p:attrName>style.visibility</p:attrName>
                                        </p:attrNameLst>
                                      </p:cBhvr>
                                      <p:to>
                                        <p:strVal val="visible"/>
                                      </p:to>
                                    </p:set>
                                    <p:anim calcmode="lin" valueType="num">
                                      <p:cBhvr additive="repl">
                                        <p:cTn id="21" dur="500" fill="hold"/>
                                        <p:tgtEl>
                                          <p:spTgt spid="27650">
                                            <p:txEl>
                                              <p:pRg st="2" end="2"/>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27650">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27650">
                                            <p:txEl>
                                              <p:pRg st="3" end="3"/>
                                            </p:txEl>
                                          </p:spTgt>
                                        </p:tgtEl>
                                        <p:attrNameLst>
                                          <p:attrName>style.visibility</p:attrName>
                                        </p:attrNameLst>
                                      </p:cBhvr>
                                      <p:to>
                                        <p:strVal val="visible"/>
                                      </p:to>
                                    </p:set>
                                    <p:anim calcmode="lin" valueType="num">
                                      <p:cBhvr additive="repl">
                                        <p:cTn id="28" dur="500" fill="hold"/>
                                        <p:tgtEl>
                                          <p:spTgt spid="27650">
                                            <p:txEl>
                                              <p:pRg st="3" end="3"/>
                                            </p:txEl>
                                          </p:spTgt>
                                        </p:tgtEl>
                                        <p:attrNameLst>
                                          <p:attrName>ppt_x</p:attrName>
                                        </p:attrNameLst>
                                      </p:cBhvr>
                                      <p:tavLst>
                                        <p:tav tm="100000">
                                          <p:val>
                                            <p:strVal val="0-#ppt_w/2"/>
                                          </p:val>
                                        </p:tav>
                                        <p:tav>
                                          <p:val>
                                            <p:strVal val="#ppt_x"/>
                                          </p:val>
                                        </p:tav>
                                      </p:tavLst>
                                    </p:anim>
                                    <p:anim calcmode="lin" valueType="num">
                                      <p:cBhvr additive="repl">
                                        <p:cTn id="29" dur="500" fill="hold"/>
                                        <p:tgtEl>
                                          <p:spTgt spid="27650">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additive="repl">
                                        <p:cTn id="34" dur="1" fill="hold">
                                          <p:stCondLst>
                                            <p:cond delay="0"/>
                                          </p:stCondLst>
                                        </p:cTn>
                                        <p:tgtEl>
                                          <p:spTgt spid="27650">
                                            <p:txEl>
                                              <p:pRg st="4" end="4"/>
                                            </p:txEl>
                                          </p:spTgt>
                                        </p:tgtEl>
                                        <p:attrNameLst>
                                          <p:attrName>style.visibility</p:attrName>
                                        </p:attrNameLst>
                                      </p:cBhvr>
                                      <p:to>
                                        <p:strVal val="visible"/>
                                      </p:to>
                                    </p:set>
                                    <p:anim calcmode="lin" valueType="num">
                                      <p:cBhvr additive="repl">
                                        <p:cTn id="35" dur="500" fill="hold"/>
                                        <p:tgtEl>
                                          <p:spTgt spid="27650">
                                            <p:txEl>
                                              <p:pRg st="4" end="4"/>
                                            </p:txEl>
                                          </p:spTgt>
                                        </p:tgtEl>
                                        <p:attrNameLst>
                                          <p:attrName>ppt_x</p:attrName>
                                        </p:attrNameLst>
                                      </p:cBhvr>
                                      <p:tavLst>
                                        <p:tav tm="100000">
                                          <p:val>
                                            <p:strVal val="0-#ppt_w/2"/>
                                          </p:val>
                                        </p:tav>
                                        <p:tav>
                                          <p:val>
                                            <p:strVal val="#ppt_x"/>
                                          </p:val>
                                        </p:tav>
                                      </p:tavLst>
                                    </p:anim>
                                    <p:anim calcmode="lin" valueType="num">
                                      <p:cBhvr additive="repl">
                                        <p:cTn id="36" dur="500" fill="hold"/>
                                        <p:tgtEl>
                                          <p:spTgt spid="27650">
                                            <p:txEl>
                                              <p:pRg st="4" end="4"/>
                                            </p:txEl>
                                          </p:spTgt>
                                        </p:tgtEl>
                                        <p:attrNameLst>
                                          <p:attrName>ppt_y</p:attrName>
                                        </p:attrNameLst>
                                      </p:cBhvr>
                                      <p:tavLst>
                                        <p:tav tm="100000">
                                          <p:val>
                                            <p:strVal val="#ppt_y"/>
                                          </p:val>
                                        </p:tav>
                                        <p:tav>
                                          <p:val>
                                            <p:strVal val="#ppt_y"/>
                                          </p:val>
                                        </p:tav>
                                      </p:tavLst>
                                    </p:anim>
                                  </p:childTnLst>
                                </p:cTn>
                              </p:par>
                            </p:childTnLst>
                          </p:cTn>
                        </p:par>
                        <p:par>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additive="repl">
                                        <p:cTn id="41" dur="1" fill="hold">
                                          <p:stCondLst>
                                            <p:cond delay="0"/>
                                          </p:stCondLst>
                                        </p:cTn>
                                        <p:tgtEl>
                                          <p:spTgt spid="27650">
                                            <p:txEl>
                                              <p:pRg st="5" end="5"/>
                                            </p:txEl>
                                          </p:spTgt>
                                        </p:tgtEl>
                                        <p:attrNameLst>
                                          <p:attrName>style.visibility</p:attrName>
                                        </p:attrNameLst>
                                      </p:cBhvr>
                                      <p:to>
                                        <p:strVal val="visible"/>
                                      </p:to>
                                    </p:set>
                                    <p:anim calcmode="lin" valueType="num">
                                      <p:cBhvr additive="repl">
                                        <p:cTn id="42" dur="500" fill="hold"/>
                                        <p:tgtEl>
                                          <p:spTgt spid="27650">
                                            <p:txEl>
                                              <p:pRg st="5" end="5"/>
                                            </p:txEl>
                                          </p:spTgt>
                                        </p:tgtEl>
                                        <p:attrNameLst>
                                          <p:attrName>ppt_x</p:attrName>
                                        </p:attrNameLst>
                                      </p:cBhvr>
                                      <p:tavLst>
                                        <p:tav tm="100000">
                                          <p:val>
                                            <p:strVal val="0-#ppt_w/2"/>
                                          </p:val>
                                        </p:tav>
                                        <p:tav>
                                          <p:val>
                                            <p:strVal val="#ppt_x"/>
                                          </p:val>
                                        </p:tav>
                                      </p:tavLst>
                                    </p:anim>
                                    <p:anim calcmode="lin" valueType="num">
                                      <p:cBhvr additive="repl">
                                        <p:cTn id="43" dur="500" fill="hold"/>
                                        <p:tgtEl>
                                          <p:spTgt spid="27650">
                                            <p:txEl>
                                              <p:pRg st="5" end="5"/>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51258C50-17AE-4BBA-B30E-5FB132897854}" type="slidenum">
              <a:rPr lang="en-GB"/>
              <a:pPr>
                <a:defRPr/>
              </a:pPr>
              <a:t>240</a:t>
            </a:fld>
            <a:endParaRPr lang="en-GB"/>
          </a:p>
        </p:txBody>
      </p:sp>
      <p:sp>
        <p:nvSpPr>
          <p:cNvPr id="248833"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INVOLUTE PROFILES</a:t>
            </a:r>
          </a:p>
        </p:txBody>
      </p:sp>
      <p:sp>
        <p:nvSpPr>
          <p:cNvPr id="247813" name="Rectangle 2"/>
          <p:cNvSpPr>
            <a:spLocks noGrp="1" noChangeArrowheads="1"/>
          </p:cNvSpPr>
          <p:nvPr>
            <p:ph type="body" idx="4294967295"/>
          </p:nvPr>
        </p:nvSpPr>
        <p:spPr>
          <a:xfrm>
            <a:off x="457200" y="1600200"/>
            <a:ext cx="4040188" cy="4495800"/>
          </a:xfrm>
        </p:spPr>
        <p:txBody>
          <a:bodyPr/>
          <a:lstStyle/>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33CCCC"/>
              </a:solidFill>
            </a:endParaRPr>
          </a:p>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Blue arrows shows the contact forces. The force line runs along common tangent to base circles.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248835" name="Picture 3"/>
          <p:cNvPicPr>
            <a:picLocks noChangeAspect="1" noChangeArrowheads="1"/>
          </p:cNvPicPr>
          <p:nvPr/>
        </p:nvPicPr>
        <p:blipFill>
          <a:blip r:embed="rId4" cstate="print"/>
          <a:srcRect/>
          <a:stretch>
            <a:fillRect/>
          </a:stretch>
        </p:blipFill>
        <p:spPr bwMode="auto">
          <a:xfrm>
            <a:off x="5006975" y="2344738"/>
            <a:ext cx="3352800" cy="33305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48835"/>
                                        </p:tgtEl>
                                        <p:attrNameLst>
                                          <p:attrName>style.visibility</p:attrName>
                                        </p:attrNameLst>
                                      </p:cBhvr>
                                      <p:to>
                                        <p:strVal val="visible"/>
                                      </p:to>
                                    </p:set>
                                    <p:anim calcmode="lin" valueType="num">
                                      <p:cBhvr additive="repl">
                                        <p:cTn id="7" dur="500" fill="hold"/>
                                        <p:tgtEl>
                                          <p:spTgt spid="248835"/>
                                        </p:tgtEl>
                                        <p:attrNameLst>
                                          <p:attrName>ppt_x</p:attrName>
                                        </p:attrNameLst>
                                      </p:cBhvr>
                                      <p:tavLst>
                                        <p:tav tm="100000">
                                          <p:val>
                                            <p:strVal val="#ppt_x"/>
                                          </p:val>
                                        </p:tav>
                                        <p:tav>
                                          <p:val>
                                            <p:strVal val="#ppt_x"/>
                                          </p:val>
                                        </p:tav>
                                      </p:tavLst>
                                    </p:anim>
                                    <p:anim calcmode="lin" valueType="num">
                                      <p:cBhvr additive="repl">
                                        <p:cTn id="8" dur="500" fill="hold"/>
                                        <p:tgtEl>
                                          <p:spTgt spid="24883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B6E8C86E-FEC5-4EB4-AAD4-D33FD3A4EB37}" type="slidenum">
              <a:rPr lang="en-GB"/>
              <a:pPr>
                <a:defRPr/>
              </a:pPr>
              <a:t>241</a:t>
            </a:fld>
            <a:endParaRPr lang="en-GB"/>
          </a:p>
        </p:txBody>
      </p:sp>
      <p:sp>
        <p:nvSpPr>
          <p:cNvPr id="248836" name="Rectangle 1"/>
          <p:cNvSpPr>
            <a:spLocks noGrp="1" noChangeArrowheads="1"/>
          </p:cNvSpPr>
          <p:nvPr>
            <p:ph type="title" idx="4294967295"/>
          </p:nvPr>
        </p:nvSpPr>
        <p:spPr>
          <a:xfrm>
            <a:off x="457200" y="228600"/>
            <a:ext cx="8229600" cy="1143000"/>
          </a:xfrm>
          <a:noFill/>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smtClean="0">
                <a:solidFill>
                  <a:srgbClr val="FF0000"/>
                </a:solidFill>
                <a:effectLst/>
              </a:rPr>
              <a:t>CYCLOIDAL PROFILE</a:t>
            </a:r>
          </a:p>
        </p:txBody>
      </p:sp>
      <p:pic>
        <p:nvPicPr>
          <p:cNvPr id="249858" name="Picture 2">
            <a:hlinkClick r:id="rId4"/>
          </p:cNvPr>
          <p:cNvPicPr>
            <a:picLocks noChangeAspect="1" noChangeArrowheads="1"/>
          </p:cNvPicPr>
          <p:nvPr/>
        </p:nvPicPr>
        <p:blipFill>
          <a:blip r:embed="rId5" cstate="print"/>
          <a:srcRect/>
          <a:stretch>
            <a:fillRect/>
          </a:stretch>
        </p:blipFill>
        <p:spPr bwMode="auto">
          <a:xfrm>
            <a:off x="1835150" y="2400300"/>
            <a:ext cx="2760663" cy="1133475"/>
          </a:xfrm>
          <a:prstGeom prst="rect">
            <a:avLst/>
          </a:prstGeom>
          <a:noFill/>
          <a:ln w="9525">
            <a:noFill/>
            <a:round/>
            <a:headEnd/>
            <a:tailEnd/>
          </a:ln>
        </p:spPr>
      </p:pic>
      <p:pic>
        <p:nvPicPr>
          <p:cNvPr id="249859" name="Picture 3"/>
          <p:cNvPicPr>
            <a:picLocks noChangeAspect="1" noChangeArrowheads="1"/>
          </p:cNvPicPr>
          <p:nvPr/>
        </p:nvPicPr>
        <p:blipFill>
          <a:blip r:embed="rId6" cstate="print"/>
          <a:srcRect l="2171" t="6905" r="2171" b="6905"/>
          <a:stretch>
            <a:fillRect/>
          </a:stretch>
        </p:blipFill>
        <p:spPr bwMode="auto">
          <a:xfrm>
            <a:off x="468313" y="3860800"/>
            <a:ext cx="7239000" cy="22764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49858"/>
                                        </p:tgtEl>
                                        <p:attrNameLst>
                                          <p:attrName>style.visibility</p:attrName>
                                        </p:attrNameLst>
                                      </p:cBhvr>
                                      <p:to>
                                        <p:strVal val="visible"/>
                                      </p:to>
                                    </p:set>
                                    <p:anim calcmode="lin" valueType="num">
                                      <p:cBhvr additive="repl">
                                        <p:cTn id="7" dur="500" fill="hold"/>
                                        <p:tgtEl>
                                          <p:spTgt spid="249858"/>
                                        </p:tgtEl>
                                        <p:attrNameLst>
                                          <p:attrName>ppt_x</p:attrName>
                                        </p:attrNameLst>
                                      </p:cBhvr>
                                      <p:tavLst>
                                        <p:tav tm="100000">
                                          <p:val>
                                            <p:strVal val="#ppt_x"/>
                                          </p:val>
                                        </p:tav>
                                        <p:tav>
                                          <p:val>
                                            <p:strVal val="#ppt_x"/>
                                          </p:val>
                                        </p:tav>
                                      </p:tavLst>
                                    </p:anim>
                                    <p:anim calcmode="lin" valueType="num">
                                      <p:cBhvr additive="repl">
                                        <p:cTn id="8" dur="500" fill="hold"/>
                                        <p:tgtEl>
                                          <p:spTgt spid="249858"/>
                                        </p:tgtEl>
                                        <p:attrNameLst>
                                          <p:attrName>ppt_y</p:attrName>
                                        </p:attrNameLst>
                                      </p:cBhvr>
                                      <p:tavLst>
                                        <p:tav tm="100000">
                                          <p:val>
                                            <p:strVal val="1+#ppt_h/2"/>
                                          </p:val>
                                        </p:tav>
                                        <p:tav>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additive="repl">
                                        <p:cTn id="12" dur="1" fill="hold">
                                          <p:stCondLst>
                                            <p:cond delay="0"/>
                                          </p:stCondLst>
                                        </p:cTn>
                                        <p:tgtEl>
                                          <p:spTgt spid="249859"/>
                                        </p:tgtEl>
                                        <p:attrNameLst>
                                          <p:attrName>style.visibility</p:attrName>
                                        </p:attrNameLst>
                                      </p:cBhvr>
                                      <p:to>
                                        <p:strVal val="visible"/>
                                      </p:to>
                                    </p:set>
                                    <p:animEffect transition="in" filter="slide(fromBottom)">
                                      <p:cBhvr additive="repl">
                                        <p:cTn id="13" dur="500"/>
                                        <p:tgtEl>
                                          <p:spTgt spid="249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F43F78E4-9410-4851-B4A6-BCAEB5315742}" type="slidenum">
              <a:rPr lang="en-GB"/>
              <a:pPr>
                <a:defRPr/>
              </a:pPr>
              <a:t>242</a:t>
            </a:fld>
            <a:endParaRPr lang="en-GB"/>
          </a:p>
        </p:txBody>
      </p:sp>
      <p:sp>
        <p:nvSpPr>
          <p:cNvPr id="250881"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CYCLOIDAL PROFILES</a:t>
            </a:r>
            <a:br>
              <a:rPr lang="en-GB" sz="4000" smtClean="0">
                <a:solidFill>
                  <a:srgbClr val="FF0000"/>
                </a:solidFill>
              </a:rPr>
            </a:br>
            <a:endParaRPr lang="en-GB" sz="4000" smtClean="0">
              <a:solidFill>
                <a:srgbClr val="FF0000"/>
              </a:solidFill>
            </a:endParaRPr>
          </a:p>
        </p:txBody>
      </p:sp>
      <p:pic>
        <p:nvPicPr>
          <p:cNvPr id="249861" name="Picture 2"/>
          <p:cNvPicPr>
            <a:picLocks noChangeAspect="1" noChangeArrowheads="1"/>
          </p:cNvPicPr>
          <p:nvPr/>
        </p:nvPicPr>
        <p:blipFill>
          <a:blip r:embed="rId4" cstate="print"/>
          <a:srcRect/>
          <a:stretch>
            <a:fillRect/>
          </a:stretch>
        </p:blipFill>
        <p:spPr bwMode="auto">
          <a:xfrm>
            <a:off x="477838" y="2709863"/>
            <a:ext cx="7018337" cy="33686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4AE78DE-D036-4A7A-8F53-111420DA2884}" type="slidenum">
              <a:rPr lang="en-GB"/>
              <a:pPr>
                <a:defRPr/>
              </a:pPr>
              <a:t>243</a:t>
            </a:fld>
            <a:endParaRPr lang="en-GB"/>
          </a:p>
        </p:txBody>
      </p:sp>
      <p:sp>
        <p:nvSpPr>
          <p:cNvPr id="25190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EPICYCLOIDAL PROFILES</a:t>
            </a:r>
          </a:p>
        </p:txBody>
      </p:sp>
      <p:pic>
        <p:nvPicPr>
          <p:cNvPr id="251906" name="Picture 2">
            <a:hlinkClick r:id="rId4"/>
          </p:cNvPr>
          <p:cNvPicPr>
            <a:picLocks noChangeAspect="1" noChangeArrowheads="1"/>
          </p:cNvPicPr>
          <p:nvPr/>
        </p:nvPicPr>
        <p:blipFill>
          <a:blip r:embed="rId5" cstate="print"/>
          <a:srcRect/>
          <a:stretch>
            <a:fillRect/>
          </a:stretch>
        </p:blipFill>
        <p:spPr bwMode="auto">
          <a:xfrm>
            <a:off x="3970338" y="1882775"/>
            <a:ext cx="4084637" cy="421481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additive="repl">
                                        <p:cTn id="6" dur="1" fill="hold">
                                          <p:stCondLst>
                                            <p:cond delay="0"/>
                                          </p:stCondLst>
                                        </p:cTn>
                                        <p:tgtEl>
                                          <p:spTgt spid="251906"/>
                                        </p:tgtEl>
                                        <p:attrNameLst>
                                          <p:attrName>style.visibility</p:attrName>
                                        </p:attrNameLst>
                                      </p:cBhvr>
                                      <p:to>
                                        <p:strVal val="visible"/>
                                      </p:to>
                                    </p:set>
                                    <p:animEffect transition="in" filter="slide(fromBottom)">
                                      <p:cBhvr additive="repl">
                                        <p:cTn id="7" dur="500"/>
                                        <p:tgtEl>
                                          <p:spTgt spid="25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81D2E3C1-F9D6-44B8-86B6-C65C22D5FE39}" type="slidenum">
              <a:rPr lang="en-GB"/>
              <a:pPr>
                <a:defRPr/>
              </a:pPr>
              <a:t>244</a:t>
            </a:fld>
            <a:endParaRPr lang="en-GB"/>
          </a:p>
        </p:txBody>
      </p:sp>
      <p:sp>
        <p:nvSpPr>
          <p:cNvPr id="25292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HYPOCYCLOIDAL PROFILES</a:t>
            </a:r>
          </a:p>
        </p:txBody>
      </p:sp>
      <p:pic>
        <p:nvPicPr>
          <p:cNvPr id="252930" name="Picture 2">
            <a:hlinkClick r:id="rId4"/>
          </p:cNvPr>
          <p:cNvPicPr>
            <a:picLocks noChangeAspect="1" noChangeArrowheads="1"/>
          </p:cNvPicPr>
          <p:nvPr/>
        </p:nvPicPr>
        <p:blipFill>
          <a:blip r:embed="rId5" cstate="print"/>
          <a:srcRect/>
          <a:stretch>
            <a:fillRect/>
          </a:stretch>
        </p:blipFill>
        <p:spPr bwMode="auto">
          <a:xfrm>
            <a:off x="3205163" y="2416175"/>
            <a:ext cx="3417887" cy="339566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additive="repl">
                                        <p:cTn id="6" dur="1" fill="hold">
                                          <p:stCondLst>
                                            <p:cond delay="0"/>
                                          </p:stCondLst>
                                        </p:cTn>
                                        <p:tgtEl>
                                          <p:spTgt spid="252930"/>
                                        </p:tgtEl>
                                        <p:attrNameLst>
                                          <p:attrName>style.visibility</p:attrName>
                                        </p:attrNameLst>
                                      </p:cBhvr>
                                      <p:to>
                                        <p:strVal val="visible"/>
                                      </p:to>
                                    </p:set>
                                    <p:anim calcmode="lin" valueType="num">
                                      <p:cBhvr additive="repl">
                                        <p:cTn id="7" dur="500" fill="hold"/>
                                        <p:tgtEl>
                                          <p:spTgt spid="252930"/>
                                        </p:tgtEl>
                                        <p:attrNameLst>
                                          <p:attrName>ppt_w</p:attrName>
                                        </p:attrNameLst>
                                      </p:cBhvr>
                                      <p:tavLst>
                                        <p:tav tm="100000">
                                          <p:val>
                                            <p:fltVal val="0"/>
                                          </p:val>
                                        </p:tav>
                                        <p:tav>
                                          <p:val>
                                            <p:strVal val="#ppt_w"/>
                                          </p:val>
                                        </p:tav>
                                      </p:tavLst>
                                    </p:anim>
                                    <p:anim calcmode="lin" valueType="num">
                                      <p:cBhvr additive="repl">
                                        <p:cTn id="8" dur="500" fill="hold"/>
                                        <p:tgtEl>
                                          <p:spTgt spid="252930"/>
                                        </p:tgtEl>
                                        <p:attrNameLst>
                                          <p:attrName>ppt_h</p:attrName>
                                        </p:attrNameLst>
                                      </p:cBhvr>
                                      <p:tavLst>
                                        <p:tav tm="100000">
                                          <p:val>
                                            <p:fltVal val="0"/>
                                          </p:val>
                                        </p:tav>
                                        <p:tav>
                                          <p:val>
                                            <p:strVal val="#ppt_h"/>
                                          </p:val>
                                        </p:tav>
                                      </p:tavLst>
                                    </p:anim>
                                    <p:animEffect transition="in" filter="fade">
                                      <p:cBhvr additive="repl">
                                        <p:cTn id="9" dur="500"/>
                                        <p:tgtEl>
                                          <p:spTgt spid="25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8EC8331F-CF31-43B8-BA79-CEA22109BE2E}" type="slidenum">
              <a:rPr lang="en-GB"/>
              <a:pPr>
                <a:defRPr/>
              </a:pPr>
              <a:t>245</a:t>
            </a:fld>
            <a:endParaRPr lang="en-GB"/>
          </a:p>
        </p:txBody>
      </p:sp>
      <p:sp>
        <p:nvSpPr>
          <p:cNvPr id="253953"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smtClean="0">
                <a:solidFill>
                  <a:srgbClr val="FF0000"/>
                </a:solidFill>
              </a:rPr>
              <a:t>ADVANTAGES OF</a:t>
            </a:r>
            <a:br>
              <a:rPr lang="en-GB" sz="4000" b="1" smtClean="0">
                <a:solidFill>
                  <a:srgbClr val="FF0000"/>
                </a:solidFill>
              </a:rPr>
            </a:br>
            <a:r>
              <a:rPr lang="en-GB" sz="4000" b="1" smtClean="0">
                <a:solidFill>
                  <a:srgbClr val="FF0000"/>
                </a:solidFill>
              </a:rPr>
              <a:t>INVOLUTE PROFILE</a:t>
            </a:r>
          </a:p>
        </p:txBody>
      </p:sp>
      <p:sp>
        <p:nvSpPr>
          <p:cNvPr id="252933" name="Rectangle 2"/>
          <p:cNvSpPr>
            <a:spLocks noGrp="1" noChangeArrowheads="1"/>
          </p:cNvSpPr>
          <p:nvPr>
            <p:ph type="body" idx="4294967295"/>
          </p:nvPr>
        </p:nvSpPr>
        <p:spPr>
          <a:xfrm>
            <a:off x="457200" y="1600200"/>
            <a:ext cx="822960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33CCCC"/>
                </a:solidFill>
              </a:rPr>
              <a:t>   </a:t>
            </a:r>
            <a:r>
              <a:rPr lang="en-GB" sz="2800" smtClean="0"/>
              <a:t>It is easy to manufacture and the center distance between a pair of involute gears can be varied without changing the velocity ratio. Thus close tolerances between shaft locations are not required. The most commonly used </a:t>
            </a:r>
            <a:r>
              <a:rPr lang="en-GB" sz="2800" i="1" smtClean="0"/>
              <a:t>conjugate</a:t>
            </a:r>
            <a:r>
              <a:rPr lang="en-GB" sz="2800" smtClean="0"/>
              <a:t> tooth curve is the </a:t>
            </a:r>
            <a:r>
              <a:rPr lang="en-GB" sz="2800" i="1" smtClean="0"/>
              <a:t>involute curve.</a:t>
            </a:r>
            <a:r>
              <a:rPr lang="en-GB" sz="2800" smtClean="0"/>
              <a:t> (Erdman &amp; Sandor).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8B492189-C4D5-4181-AB31-A556DB4831D5}" type="slidenum">
              <a:rPr lang="en-GB"/>
              <a:pPr>
                <a:defRPr/>
              </a:pPr>
              <a:t>246</a:t>
            </a:fld>
            <a:endParaRPr lang="en-GB"/>
          </a:p>
        </p:txBody>
      </p:sp>
      <p:sp>
        <p:nvSpPr>
          <p:cNvPr id="254977" name="Rectangle 1"/>
          <p:cNvSpPr>
            <a:spLocks noGrp="1" noChangeArrowheads="1"/>
          </p:cNvSpPr>
          <p:nvPr>
            <p:ph type="title" idx="4294967295"/>
          </p:nvPr>
        </p:nvSpPr>
        <p:spPr>
          <a:xfrm>
            <a:off x="457200" y="82550"/>
            <a:ext cx="8229600" cy="1435100"/>
          </a:xfrm>
        </p:spPr>
        <p:txBody>
          <a:bodyPr/>
          <a:lstStyle/>
          <a:p>
            <a:pPr eaLnBrk="1" hangingPunct="1">
              <a:buClr>
                <a:srgbClr val="00FF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00FFCC"/>
                </a:solidFill>
              </a:rPr>
              <a:t/>
            </a:r>
            <a:br>
              <a:rPr lang="en-GB" smtClean="0">
                <a:solidFill>
                  <a:srgbClr val="00FFCC"/>
                </a:solidFill>
              </a:rPr>
            </a:br>
            <a:endParaRPr lang="en-GB" smtClean="0">
              <a:solidFill>
                <a:srgbClr val="00FFCC"/>
              </a:solidFill>
            </a:endParaRPr>
          </a:p>
        </p:txBody>
      </p:sp>
      <p:sp>
        <p:nvSpPr>
          <p:cNvPr id="253957" name="Rectangle 2"/>
          <p:cNvSpPr>
            <a:spLocks noGrp="1" noChangeArrowheads="1"/>
          </p:cNvSpPr>
          <p:nvPr>
            <p:ph type="body" idx="4294967295"/>
          </p:nvPr>
        </p:nvSpPr>
        <p:spPr>
          <a:xfrm>
            <a:off x="457200" y="1600200"/>
            <a:ext cx="8229600" cy="4495800"/>
          </a:xfrm>
        </p:spPr>
        <p:txBody>
          <a:bodyPr/>
          <a:lstStyle/>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In involute gears, the pressure angle, remains constant between the point of tooth engagement and disengagement. It is necessary for smooth running and less wear of gears. </a:t>
            </a:r>
          </a:p>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But in cycloidal gears, the pressure angle is maximum at the beginning of engagement, reduces to zero at pitch point, starts increasing and again becomes maximum at the end of engagement. This results in less smooth running of gears.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E3E3FF"/>
              </a:solidFill>
            </a:endParaRPr>
          </a:p>
        </p:txBody>
      </p:sp>
      <p:sp>
        <p:nvSpPr>
          <p:cNvPr id="253958" name="Rectangle 3"/>
          <p:cNvSpPr>
            <a:spLocks noChangeArrowheads="1"/>
          </p:cNvSpPr>
          <p:nvPr/>
        </p:nvSpPr>
        <p:spPr bwMode="auto">
          <a:xfrm>
            <a:off x="606425" y="395288"/>
            <a:ext cx="5846763" cy="484187"/>
          </a:xfrm>
          <a:prstGeom prst="rect">
            <a:avLst/>
          </a:prstGeom>
          <a:noFill/>
          <a:ln w="9525">
            <a:noFill/>
            <a:round/>
            <a:headEnd/>
            <a:tailEnd/>
          </a:ln>
        </p:spPr>
        <p:txBody>
          <a:bodyPr wrap="none" lIns="90000" tIns="46800" rIns="90000" bIns="46800">
            <a:spAutoFit/>
          </a:bodyPr>
          <a:lstStyle/>
          <a:p>
            <a:pPr>
              <a:lnSpc>
                <a:spcPct val="80000"/>
              </a:lnSpc>
              <a:spcBef>
                <a:spcPts val="8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0000"/>
                </a:solidFill>
              </a:rPr>
              <a:t>Advantages of involute gears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FFFFF5A5-69F1-4BB0-BF19-99803803C583}" type="slidenum">
              <a:rPr lang="en-GB"/>
              <a:pPr>
                <a:defRPr/>
              </a:pPr>
              <a:t>247</a:t>
            </a:fld>
            <a:endParaRPr lang="en-GB"/>
          </a:p>
        </p:txBody>
      </p:sp>
      <p:sp>
        <p:nvSpPr>
          <p:cNvPr id="256001" name="Rectangle 1"/>
          <p:cNvSpPr>
            <a:spLocks noGrp="1" noChangeArrowheads="1"/>
          </p:cNvSpPr>
          <p:nvPr>
            <p:ph type="title" idx="4294967295"/>
          </p:nvPr>
        </p:nvSpPr>
        <p:spPr>
          <a:xfrm>
            <a:off x="457200" y="82550"/>
            <a:ext cx="8229600" cy="1435100"/>
          </a:xfrm>
        </p:spPr>
        <p:txBody>
          <a:bodyPr/>
          <a:lstStyle/>
          <a:p>
            <a:pPr eaLnBrk="1" hangingPunct="1">
              <a:buClr>
                <a:srgbClr val="00FF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00FFCC"/>
                </a:solidFill>
              </a:rPr>
              <a:t/>
            </a:r>
            <a:br>
              <a:rPr lang="en-GB" smtClean="0">
                <a:solidFill>
                  <a:srgbClr val="00FFCC"/>
                </a:solidFill>
              </a:rPr>
            </a:br>
            <a:endParaRPr lang="en-GB" smtClean="0">
              <a:solidFill>
                <a:srgbClr val="00FFCC"/>
              </a:solidFill>
            </a:endParaRPr>
          </a:p>
        </p:txBody>
      </p:sp>
      <p:sp>
        <p:nvSpPr>
          <p:cNvPr id="254981" name="Rectangle 2"/>
          <p:cNvSpPr>
            <a:spLocks noGrp="1" noChangeArrowheads="1"/>
          </p:cNvSpPr>
          <p:nvPr>
            <p:ph type="body" idx="4294967295"/>
          </p:nvPr>
        </p:nvSpPr>
        <p:spPr>
          <a:xfrm>
            <a:off x="457200" y="1600200"/>
            <a:ext cx="8229600" cy="4625975"/>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face and flank of involute teeth are generated by a single curve where as in cycloidal gears, double curves (i.e. epi-cycloid and hypo-cycloid) are required for the face and flank respectively. Thus the involute teeth are easy to manufacture than cycloidal teeth.</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In involute system, the basic rack has straight teeth and the same can be cut with simple tools.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sp>
        <p:nvSpPr>
          <p:cNvPr id="254982" name="Rectangle 3"/>
          <p:cNvSpPr>
            <a:spLocks noChangeArrowheads="1"/>
          </p:cNvSpPr>
          <p:nvPr/>
        </p:nvSpPr>
        <p:spPr bwMode="auto">
          <a:xfrm>
            <a:off x="388938" y="561975"/>
            <a:ext cx="6919912" cy="520700"/>
          </a:xfrm>
          <a:prstGeom prst="rect">
            <a:avLst/>
          </a:prstGeom>
          <a:noFill/>
          <a:ln w="9525">
            <a:noFill/>
            <a:round/>
            <a:headEnd/>
            <a:tailEnd/>
          </a:ln>
        </p:spPr>
        <p:txBody>
          <a:bodyPr wrap="none" lIns="90000" tIns="46800" rIns="90000" bIns="46800">
            <a:spAutoFit/>
          </a:bodyPr>
          <a:lstStyle/>
          <a:p>
            <a:pPr>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0000"/>
                </a:solidFill>
              </a:rPr>
              <a:t>ADVANTAGES OF INVOLUTE PROFILES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E25F73E1-930E-4926-B0A1-BCB107A6466B}" type="slidenum">
              <a:rPr lang="en-GB"/>
              <a:pPr>
                <a:defRPr/>
              </a:pPr>
              <a:t>248</a:t>
            </a:fld>
            <a:endParaRPr lang="en-GB"/>
          </a:p>
        </p:txBody>
      </p:sp>
      <p:sp>
        <p:nvSpPr>
          <p:cNvPr id="257025" name="Rectangle 1"/>
          <p:cNvSpPr>
            <a:spLocks noGrp="1" noChangeArrowheads="1"/>
          </p:cNvSpPr>
          <p:nvPr>
            <p:ph type="title" idx="4294967295"/>
          </p:nvPr>
        </p:nvSpPr>
        <p:spPr>
          <a:xfrm>
            <a:off x="468313" y="260350"/>
            <a:ext cx="8229600" cy="13843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smtClean="0">
                <a:solidFill>
                  <a:srgbClr val="FF0000"/>
                </a:solidFill>
              </a:rPr>
              <a:t>GEAR TOOTH GENERATOR</a:t>
            </a:r>
            <a:br>
              <a:rPr lang="en-GB" sz="4000" b="1" smtClean="0">
                <a:solidFill>
                  <a:srgbClr val="FF0000"/>
                </a:solidFill>
              </a:rPr>
            </a:br>
            <a:endParaRPr lang="en-GB" sz="4000" b="1" smtClean="0">
              <a:solidFill>
                <a:srgbClr val="FF0000"/>
              </a:solidFill>
            </a:endParaRPr>
          </a:p>
        </p:txBody>
      </p:sp>
      <p:pic>
        <p:nvPicPr>
          <p:cNvPr id="256005" name="Picture 2"/>
          <p:cNvPicPr>
            <a:picLocks noChangeAspect="1" noChangeArrowheads="1"/>
          </p:cNvPicPr>
          <p:nvPr/>
        </p:nvPicPr>
        <p:blipFill>
          <a:blip r:embed="rId4" cstate="print"/>
          <a:srcRect/>
          <a:stretch>
            <a:fillRect/>
          </a:stretch>
        </p:blipFill>
        <p:spPr bwMode="auto">
          <a:xfrm>
            <a:off x="2914650" y="1989138"/>
            <a:ext cx="3876675" cy="3170237"/>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87F9BFA-CBDA-472E-87F7-470387CEF8A2}" type="slidenum">
              <a:rPr lang="en-GB"/>
              <a:pPr>
                <a:defRPr/>
              </a:pPr>
              <a:t>249</a:t>
            </a:fld>
            <a:endParaRPr lang="en-GB"/>
          </a:p>
        </p:txBody>
      </p:sp>
      <p:sp>
        <p:nvSpPr>
          <p:cNvPr id="258049"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ADVANTAGES OF</a:t>
            </a:r>
            <a:br>
              <a:rPr lang="en-GB" sz="4000" smtClean="0">
                <a:solidFill>
                  <a:srgbClr val="FF0000"/>
                </a:solidFill>
              </a:rPr>
            </a:br>
            <a:r>
              <a:rPr lang="en-GB" sz="4000" smtClean="0">
                <a:solidFill>
                  <a:srgbClr val="FF0000"/>
                </a:solidFill>
              </a:rPr>
              <a:t>CYCLOIDAL PROFILES</a:t>
            </a:r>
          </a:p>
        </p:txBody>
      </p:sp>
      <p:sp>
        <p:nvSpPr>
          <p:cNvPr id="257029" name="Rectangle 2"/>
          <p:cNvSpPr>
            <a:spLocks noGrp="1" noChangeArrowheads="1"/>
          </p:cNvSpPr>
          <p:nvPr>
            <p:ph type="body" idx="4294967295"/>
          </p:nvPr>
        </p:nvSpPr>
        <p:spPr>
          <a:xfrm>
            <a:off x="457200" y="1600200"/>
            <a:ext cx="8229600" cy="4495800"/>
          </a:xfrm>
        </p:spPr>
        <p:txBody>
          <a:bodyPr/>
          <a:lstStyle/>
          <a:p>
            <a:pPr algn="just" eaLnBrk="1" hangingPunct="1">
              <a:spcBef>
                <a:spcPts val="20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FF0000"/>
              </a:solidFill>
            </a:endParaRPr>
          </a:p>
          <a:p>
            <a:pPr algn="just" eaLnBrk="1" hangingPunct="1">
              <a:spcBef>
                <a:spcPts val="20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33CCCC"/>
                </a:solidFill>
              </a:rPr>
              <a:t>  </a:t>
            </a:r>
            <a:r>
              <a:rPr lang="en-GB" smtClean="0">
                <a:solidFill>
                  <a:srgbClr val="E3E3FF"/>
                </a:solidFill>
              </a:rPr>
              <a:t>Since the cycloidal teeth have wider flanks, therefore the cycloidal gears are stronger than the involute gears, for the same pitch. Due to this reason, the cycloidal teeth are preferred specially for cast teeth</a:t>
            </a:r>
            <a:r>
              <a:rPr lang="en-GB" smtClean="0">
                <a:solidFill>
                  <a:srgbClr val="33CCCC"/>
                </a:solidFill>
              </a:rPr>
              <a:t>.</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pPr>
              <a:defRPr/>
            </a:pPr>
            <a:r>
              <a:rPr lang="en-GB"/>
              <a:t>DEPT MECH ENGG                              COLLEGE OF ENGG ADOOR</a:t>
            </a:r>
          </a:p>
        </p:txBody>
      </p:sp>
      <p:sp>
        <p:nvSpPr>
          <p:cNvPr id="6" name="Slide Number Placeholder 3"/>
          <p:cNvSpPr>
            <a:spLocks noGrp="1"/>
          </p:cNvSpPr>
          <p:nvPr>
            <p:ph type="sldNum" sz="quarter" idx="12"/>
          </p:nvPr>
        </p:nvSpPr>
        <p:spPr/>
        <p:txBody>
          <a:bodyPr/>
          <a:lstStyle/>
          <a:p>
            <a:pPr>
              <a:defRPr/>
            </a:pPr>
            <a:fld id="{A75A1393-1D39-4743-8975-BD7B70647B9E}" type="slidenum">
              <a:rPr lang="en-GB"/>
              <a:pPr>
                <a:defRPr/>
              </a:pPr>
              <a:t>25</a:t>
            </a:fld>
            <a:endParaRPr lang="en-GB"/>
          </a:p>
        </p:txBody>
      </p:sp>
      <p:pic>
        <p:nvPicPr>
          <p:cNvPr id="29700" name="Picture 1"/>
          <p:cNvPicPr>
            <a:picLocks noChangeAspect="1" noChangeArrowheads="1"/>
          </p:cNvPicPr>
          <p:nvPr/>
        </p:nvPicPr>
        <p:blipFill>
          <a:blip r:embed="rId4" cstate="print"/>
          <a:srcRect/>
          <a:stretch>
            <a:fillRect/>
          </a:stretch>
        </p:blipFill>
        <p:spPr bwMode="auto">
          <a:xfrm>
            <a:off x="1143000" y="685800"/>
            <a:ext cx="6435725" cy="5476875"/>
          </a:xfrm>
          <a:prstGeom prst="rect">
            <a:avLst/>
          </a:prstGeom>
          <a:noFill/>
          <a:ln w="9525">
            <a:noFill/>
            <a:round/>
            <a:headEnd/>
            <a:tailEnd/>
          </a:ln>
        </p:spPr>
      </p:pic>
      <p:sp>
        <p:nvSpPr>
          <p:cNvPr id="29701" name="Text Box 2"/>
          <p:cNvSpPr txBox="1">
            <a:spLocks noChangeArrowheads="1"/>
          </p:cNvSpPr>
          <p:nvPr/>
        </p:nvSpPr>
        <p:spPr bwMode="auto">
          <a:xfrm>
            <a:off x="1038225" y="261938"/>
            <a:ext cx="2803525" cy="460375"/>
          </a:xfrm>
          <a:prstGeom prst="rect">
            <a:avLst/>
          </a:prstGeom>
          <a:noFill/>
          <a:ln w="9525">
            <a:noFill/>
            <a:round/>
            <a:headEnd/>
            <a:tailEnd/>
          </a:ln>
        </p:spPr>
        <p:txBody>
          <a:bodyPr wrap="none" lIns="90000" tIns="46800" rIns="90000" bIns="46800">
            <a:spAutoFit/>
          </a:bodyPr>
          <a:lstStyle/>
          <a:p>
            <a:pPr>
              <a:buClr>
                <a:srgbClr val="E3E3FF"/>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E3E3FF"/>
                </a:solidFill>
                <a:latin typeface="Tahoma" pitchFamily="32" charset="0"/>
              </a:rPr>
              <a:t>Dual mass flywheel</a:t>
            </a:r>
          </a:p>
        </p:txBody>
      </p:sp>
      <p:pic>
        <p:nvPicPr>
          <p:cNvPr id="29702" name="Picture 3"/>
          <p:cNvPicPr>
            <a:picLocks noChangeAspect="1" noChangeArrowheads="1"/>
          </p:cNvPicPr>
          <p:nvPr/>
        </p:nvPicPr>
        <p:blipFill>
          <a:blip r:embed="rId5" cstate="print"/>
          <a:srcRect/>
          <a:stretch>
            <a:fillRect/>
          </a:stretch>
        </p:blipFill>
        <p:spPr bwMode="auto">
          <a:xfrm>
            <a:off x="77724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8AE9168-065F-47FC-ACA7-6F24F9BF724B}" type="slidenum">
              <a:rPr lang="en-GB"/>
              <a:pPr>
                <a:defRPr/>
              </a:pPr>
              <a:t>250</a:t>
            </a:fld>
            <a:endParaRPr lang="en-GB"/>
          </a:p>
        </p:txBody>
      </p:sp>
      <p:sp>
        <p:nvSpPr>
          <p:cNvPr id="259073"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ADVANTAGES OF </a:t>
            </a:r>
            <a:br>
              <a:rPr lang="en-GB" sz="4000" smtClean="0">
                <a:solidFill>
                  <a:srgbClr val="FF0000"/>
                </a:solidFill>
              </a:rPr>
            </a:br>
            <a:r>
              <a:rPr lang="en-GB" sz="4000" smtClean="0">
                <a:solidFill>
                  <a:srgbClr val="FF0000"/>
                </a:solidFill>
              </a:rPr>
              <a:t>CYCLOIDAL PROFILES</a:t>
            </a:r>
          </a:p>
        </p:txBody>
      </p:sp>
      <p:sp>
        <p:nvSpPr>
          <p:cNvPr id="258053" name="Rectangle 2"/>
          <p:cNvSpPr>
            <a:spLocks noGrp="1" noChangeArrowheads="1"/>
          </p:cNvSpPr>
          <p:nvPr>
            <p:ph type="body" idx="4294967295"/>
          </p:nvPr>
        </p:nvSpPr>
        <p:spPr>
          <a:xfrm>
            <a:off x="457200" y="1600200"/>
            <a:ext cx="8229600" cy="4495800"/>
          </a:xfrm>
        </p:spPr>
        <p:txBody>
          <a:bodyPr/>
          <a:lstStyle/>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33CCCC"/>
                </a:solidFill>
              </a:rPr>
              <a:t>  </a:t>
            </a:r>
            <a:r>
              <a:rPr lang="en-GB" sz="2800" smtClean="0">
                <a:solidFill>
                  <a:srgbClr val="E3E3FF"/>
                </a:solidFill>
              </a:rPr>
              <a:t>In cycloidal gears, the contact takes place between a convex flank and a concave surface, where as in involute gears the convex surfaces are in contact. This condition results in less wear in cycloidal gears as compared to involute gears. However the difference in wear is negligible</a:t>
            </a:r>
            <a:r>
              <a:rPr lang="en-GB" sz="2800" smtClean="0">
                <a:solidFill>
                  <a:srgbClr val="33CCCC"/>
                </a:solidFill>
              </a:rPr>
              <a:t>.</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1407E7AA-0520-43E9-8F3F-DF21821339B6}" type="slidenum">
              <a:rPr lang="en-GB"/>
              <a:pPr>
                <a:defRPr/>
              </a:pPr>
              <a:t>251</a:t>
            </a:fld>
            <a:endParaRPr lang="en-GB"/>
          </a:p>
        </p:txBody>
      </p:sp>
      <p:sp>
        <p:nvSpPr>
          <p:cNvPr id="260097" name="Rectangle 1"/>
          <p:cNvSpPr>
            <a:spLocks noGrp="1" noChangeArrowheads="1"/>
          </p:cNvSpPr>
          <p:nvPr>
            <p:ph type="title" idx="4294967295"/>
          </p:nvPr>
        </p:nvSpPr>
        <p:spPr>
          <a:xfrm>
            <a:off x="457200" y="82550"/>
            <a:ext cx="8229600" cy="1435100"/>
          </a:xfrm>
        </p:spPr>
        <p:txBody>
          <a:bodyPr/>
          <a:lstStyle/>
          <a:p>
            <a:pPr eaLnBrk="1" hangingPunct="1">
              <a:buClr>
                <a:srgbClr val="00FF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00FFCC"/>
                </a:solidFill>
              </a:rPr>
              <a:t/>
            </a:r>
            <a:br>
              <a:rPr lang="en-GB" smtClean="0">
                <a:solidFill>
                  <a:srgbClr val="00FFCC"/>
                </a:solidFill>
              </a:rPr>
            </a:br>
            <a:endParaRPr lang="en-GB" smtClean="0">
              <a:solidFill>
                <a:srgbClr val="00FFCC"/>
              </a:solidFill>
            </a:endParaRPr>
          </a:p>
        </p:txBody>
      </p:sp>
      <p:sp>
        <p:nvSpPr>
          <p:cNvPr id="259077" name="Rectangle 2"/>
          <p:cNvSpPr>
            <a:spLocks noGrp="1" noChangeArrowheads="1"/>
          </p:cNvSpPr>
          <p:nvPr>
            <p:ph type="body" idx="4294967295"/>
          </p:nvPr>
        </p:nvSpPr>
        <p:spPr>
          <a:xfrm>
            <a:off x="457200" y="1600200"/>
            <a:ext cx="8229600" cy="4495800"/>
          </a:xfrm>
        </p:spPr>
        <p:txBody>
          <a:bodyPr/>
          <a:lstStyle/>
          <a:p>
            <a:pPr algn="just" eaLnBrk="1" hangingPunct="1">
              <a:spcBef>
                <a:spcPts val="20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In cycloidal gears, the interference does not occur at all. Though there are advantages of cycloidal gears but they are outweighed by the greater simplicity and flexibility of the involute gears.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E3E3FF"/>
              </a:solidFill>
            </a:endParaRPr>
          </a:p>
        </p:txBody>
      </p:sp>
      <p:sp>
        <p:nvSpPr>
          <p:cNvPr id="259078" name="Rectangle 3"/>
          <p:cNvSpPr>
            <a:spLocks noChangeArrowheads="1"/>
          </p:cNvSpPr>
          <p:nvPr/>
        </p:nvSpPr>
        <p:spPr bwMode="auto">
          <a:xfrm>
            <a:off x="688975" y="536575"/>
            <a:ext cx="6170613" cy="460375"/>
          </a:xfrm>
          <a:prstGeom prst="rect">
            <a:avLst/>
          </a:prstGeom>
          <a:noFill/>
          <a:ln w="9525">
            <a:noFill/>
            <a:round/>
            <a:headEnd/>
            <a:tailEnd/>
          </a:ln>
        </p:spPr>
        <p:txBody>
          <a:bodyPr wrap="none" lIns="90000" tIns="46800" rIns="90000" bIns="46800">
            <a:spAutoFit/>
          </a:bodyPr>
          <a:lstStyle/>
          <a:p>
            <a:pPr>
              <a:spcBef>
                <a:spcPts val="15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0000"/>
                </a:solidFill>
              </a:rPr>
              <a:t>ADVANTAGES OF CYCLOIDAL PROFILES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E9B6A0E6-D17D-476A-BED3-120C4DEF0D48}" type="slidenum">
              <a:rPr lang="en-GB"/>
              <a:pPr>
                <a:defRPr/>
              </a:pPr>
              <a:t>252</a:t>
            </a:fld>
            <a:endParaRPr lang="en-GB"/>
          </a:p>
        </p:txBody>
      </p:sp>
      <p:sp>
        <p:nvSpPr>
          <p:cNvPr id="26112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b="1" smtClean="0">
                <a:solidFill>
                  <a:srgbClr val="FF0000"/>
                </a:solidFill>
              </a:rPr>
              <a:t>SYSTEMS OF GEAR TEETH</a:t>
            </a:r>
          </a:p>
        </p:txBody>
      </p:sp>
      <p:sp>
        <p:nvSpPr>
          <p:cNvPr id="260101" name="Rectangle 2"/>
          <p:cNvSpPr>
            <a:spLocks noGrp="1" noChangeArrowheads="1"/>
          </p:cNvSpPr>
          <p:nvPr>
            <p:ph type="body" idx="4294967295"/>
          </p:nvPr>
        </p:nvSpPr>
        <p:spPr>
          <a:xfrm>
            <a:off x="457200" y="1600200"/>
            <a:ext cx="8229600" cy="4705350"/>
          </a:xfrm>
        </p:spPr>
        <p:txBody>
          <a:bodyPr/>
          <a:lstStyle/>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33CCCC"/>
              </a:solidFill>
            </a:endParaRPr>
          </a:p>
          <a:p>
            <a:pPr algn="just"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The following four systems of gear teeth are commonly used in practice:</a:t>
            </a:r>
          </a:p>
          <a:p>
            <a:pPr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1. 14 ½</a:t>
            </a:r>
            <a:r>
              <a:rPr lang="en-GB" sz="2800" baseline="30000" smtClean="0">
                <a:solidFill>
                  <a:srgbClr val="E3E3FF"/>
                </a:solidFill>
              </a:rPr>
              <a:t>0</a:t>
            </a:r>
            <a:r>
              <a:rPr lang="en-GB" sz="2800" smtClean="0">
                <a:solidFill>
                  <a:srgbClr val="E3E3FF"/>
                </a:solidFill>
              </a:rPr>
              <a:t>  Composite system </a:t>
            </a:r>
          </a:p>
          <a:p>
            <a:pPr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2. 14 ½</a:t>
            </a:r>
            <a:r>
              <a:rPr lang="en-GB" sz="2800" baseline="30000" smtClean="0">
                <a:solidFill>
                  <a:srgbClr val="E3E3FF"/>
                </a:solidFill>
              </a:rPr>
              <a:t>0</a:t>
            </a:r>
            <a:r>
              <a:rPr lang="en-GB" sz="2800" smtClean="0">
                <a:solidFill>
                  <a:srgbClr val="E3E3FF"/>
                </a:solidFill>
              </a:rPr>
              <a:t>  Full depth involute system </a:t>
            </a:r>
          </a:p>
          <a:p>
            <a:pPr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3. 20</a:t>
            </a:r>
            <a:r>
              <a:rPr lang="en-GB" sz="2800" baseline="30000" smtClean="0">
                <a:solidFill>
                  <a:srgbClr val="E3E3FF"/>
                </a:solidFill>
              </a:rPr>
              <a:t>0</a:t>
            </a:r>
            <a:r>
              <a:rPr lang="en-GB" sz="2800" smtClean="0">
                <a:solidFill>
                  <a:srgbClr val="E3E3FF"/>
                </a:solidFill>
              </a:rPr>
              <a:t> Full depth involute system </a:t>
            </a:r>
          </a:p>
          <a:p>
            <a:pPr eaLnBrk="1" hangingPunct="1">
              <a:spcBef>
                <a:spcPts val="175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4. 20</a:t>
            </a:r>
            <a:r>
              <a:rPr lang="en-GB" sz="2800" baseline="30000" smtClean="0">
                <a:solidFill>
                  <a:srgbClr val="E3E3FF"/>
                </a:solidFill>
              </a:rPr>
              <a:t>0</a:t>
            </a:r>
            <a:r>
              <a:rPr lang="en-GB" sz="2800" smtClean="0">
                <a:solidFill>
                  <a:srgbClr val="E3E3FF"/>
                </a:solidFill>
              </a:rPr>
              <a:t> Stub involute system</a:t>
            </a:r>
            <a:r>
              <a:rPr lang="en-GB" sz="2800" smtClean="0">
                <a:solidFill>
                  <a:srgbClr val="33CCCC"/>
                </a:solidFill>
              </a:rPr>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2C9F731-3C58-4184-856E-7C31E1EEF5B1}" type="slidenum">
              <a:rPr lang="en-GB"/>
              <a:pPr>
                <a:defRPr/>
              </a:pPr>
              <a:t>253</a:t>
            </a:fld>
            <a:endParaRPr lang="en-GB"/>
          </a:p>
        </p:txBody>
      </p:sp>
      <p:sp>
        <p:nvSpPr>
          <p:cNvPr id="26214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b="1" smtClean="0">
                <a:solidFill>
                  <a:srgbClr val="FF0000"/>
                </a:solidFill>
              </a:rPr>
              <a:t>SYSTEMS OF GEAR TEETH</a:t>
            </a:r>
          </a:p>
        </p:txBody>
      </p:sp>
      <p:sp>
        <p:nvSpPr>
          <p:cNvPr id="261125"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solidFill>
                <a:srgbClr val="33CCCC"/>
              </a:solidFill>
            </a:endParaRP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14½</a:t>
            </a:r>
            <a:r>
              <a:rPr lang="en-GB" sz="2400" baseline="30000" smtClean="0">
                <a:solidFill>
                  <a:srgbClr val="E3E3FF"/>
                </a:solidFill>
              </a:rPr>
              <a:t>0</a:t>
            </a:r>
            <a:r>
              <a:rPr lang="en-GB" sz="2400" smtClean="0">
                <a:solidFill>
                  <a:srgbClr val="E3E3FF"/>
                </a:solidFill>
              </a:rPr>
              <a:t> </a:t>
            </a:r>
            <a:r>
              <a:rPr lang="en-GB" sz="2400" i="1" smtClean="0">
                <a:solidFill>
                  <a:srgbClr val="E3E3FF"/>
                </a:solidFill>
              </a:rPr>
              <a:t>composite system</a:t>
            </a:r>
            <a:r>
              <a:rPr lang="en-GB" sz="2400" smtClean="0">
                <a:solidFill>
                  <a:srgbClr val="E3E3FF"/>
                </a:solidFill>
              </a:rPr>
              <a:t> is used for general purpose gears.</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It is stronger but has no interchangeability. The tooth profile of this system has cycloidal curves at the top and bottom and involute curve at the middle portion.</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teeth are produced by formed milling cutters or hobs. </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tooth profile of the 14½</a:t>
            </a:r>
            <a:r>
              <a:rPr lang="en-GB" sz="2400" baseline="30000" smtClean="0">
                <a:solidFill>
                  <a:srgbClr val="E3E3FF"/>
                </a:solidFill>
              </a:rPr>
              <a:t>0</a:t>
            </a:r>
            <a:r>
              <a:rPr lang="en-GB" sz="2400" smtClean="0">
                <a:solidFill>
                  <a:srgbClr val="E3E3FF"/>
                </a:solidFill>
              </a:rPr>
              <a:t> </a:t>
            </a:r>
            <a:r>
              <a:rPr lang="en-GB" sz="2400" i="1" smtClean="0">
                <a:solidFill>
                  <a:srgbClr val="E3E3FF"/>
                </a:solidFill>
              </a:rPr>
              <a:t>full depth involute system</a:t>
            </a:r>
            <a:r>
              <a:rPr lang="en-GB" sz="2400" smtClean="0">
                <a:solidFill>
                  <a:srgbClr val="E3E3FF"/>
                </a:solidFill>
              </a:rPr>
              <a:t> was developed using gear hobs for spur and helical gears.</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CA0CA87-9D5B-4BE6-BADB-7487D6EE5D92}" type="slidenum">
              <a:rPr lang="en-GB"/>
              <a:pPr>
                <a:defRPr/>
              </a:pPr>
              <a:t>254</a:t>
            </a:fld>
            <a:endParaRPr lang="en-GB"/>
          </a:p>
        </p:txBody>
      </p:sp>
      <p:sp>
        <p:nvSpPr>
          <p:cNvPr id="263169" name="Rectangle 1"/>
          <p:cNvSpPr>
            <a:spLocks noGrp="1" noChangeArrowheads="1"/>
          </p:cNvSpPr>
          <p:nvPr>
            <p:ph type="title" idx="4294967295"/>
          </p:nvPr>
        </p:nvSpPr>
        <p:spPr>
          <a:xfrm>
            <a:off x="457200" y="174625"/>
            <a:ext cx="8229600" cy="1252538"/>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b="1" smtClean="0">
                <a:solidFill>
                  <a:srgbClr val="FF0000"/>
                </a:solidFill>
              </a:rPr>
              <a:t>SYSTEMS OF GEAR TEETH</a:t>
            </a:r>
            <a:r>
              <a:rPr lang="en-GB" sz="4000" b="1" smtClean="0">
                <a:solidFill>
                  <a:srgbClr val="33CCCC"/>
                </a:solidFill>
              </a:rPr>
              <a:t/>
            </a:r>
            <a:br>
              <a:rPr lang="en-GB" sz="4000" b="1" smtClean="0">
                <a:solidFill>
                  <a:srgbClr val="33CCCC"/>
                </a:solidFill>
              </a:rPr>
            </a:br>
            <a:endParaRPr lang="en-GB" sz="4000" b="1" smtClean="0">
              <a:solidFill>
                <a:srgbClr val="33CCCC"/>
              </a:solidFill>
            </a:endParaRPr>
          </a:p>
        </p:txBody>
      </p:sp>
      <p:sp>
        <p:nvSpPr>
          <p:cNvPr id="262149"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tooth profile of the 20</a:t>
            </a:r>
            <a:r>
              <a:rPr lang="en-GB" sz="2400" baseline="30000" smtClean="0">
                <a:solidFill>
                  <a:srgbClr val="E3E3FF"/>
                </a:solidFill>
              </a:rPr>
              <a:t>0</a:t>
            </a:r>
            <a:r>
              <a:rPr lang="en-GB" sz="2400" smtClean="0">
                <a:solidFill>
                  <a:srgbClr val="E3E3FF"/>
                </a:solidFill>
              </a:rPr>
              <a:t> </a:t>
            </a:r>
            <a:r>
              <a:rPr lang="en-GB" sz="2400" i="1" smtClean="0">
                <a:solidFill>
                  <a:srgbClr val="E3E3FF"/>
                </a:solidFill>
              </a:rPr>
              <a:t>full depth involute system</a:t>
            </a:r>
            <a:r>
              <a:rPr lang="en-GB" sz="2400" smtClean="0">
                <a:solidFill>
                  <a:srgbClr val="E3E3FF"/>
                </a:solidFill>
              </a:rPr>
              <a:t> may be cut by hobs.</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increase of the pressure angle from 14½</a:t>
            </a:r>
            <a:r>
              <a:rPr lang="en-GB" sz="2400" baseline="30000" smtClean="0">
                <a:solidFill>
                  <a:srgbClr val="E3E3FF"/>
                </a:solidFill>
              </a:rPr>
              <a:t>0</a:t>
            </a:r>
            <a:r>
              <a:rPr lang="en-GB" sz="2400" smtClean="0">
                <a:solidFill>
                  <a:srgbClr val="E3E3FF"/>
                </a:solidFill>
              </a:rPr>
              <a:t> to 20</a:t>
            </a:r>
            <a:r>
              <a:rPr lang="en-GB" sz="2400" baseline="30000" smtClean="0">
                <a:solidFill>
                  <a:srgbClr val="E3E3FF"/>
                </a:solidFill>
              </a:rPr>
              <a:t>0</a:t>
            </a:r>
            <a:r>
              <a:rPr lang="en-GB" sz="2400" smtClean="0">
                <a:solidFill>
                  <a:srgbClr val="E3E3FF"/>
                </a:solidFill>
              </a:rPr>
              <a:t> results in a stronger tooth, because the tooth acting as a beam is wider at the base.</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.In the stub tooth system, the tooth has less working depth-usually 20% less than the full depth system. The addendum is made shorter.</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E3E3FF"/>
                </a:solidFill>
              </a:rPr>
              <a:t>The </a:t>
            </a:r>
            <a:r>
              <a:rPr lang="en-GB" sz="2400" i="1" smtClean="0">
                <a:solidFill>
                  <a:srgbClr val="E3E3FF"/>
                </a:solidFill>
              </a:rPr>
              <a:t>20</a:t>
            </a:r>
            <a:r>
              <a:rPr lang="en-GB" sz="2400" i="1" baseline="30000" smtClean="0">
                <a:solidFill>
                  <a:srgbClr val="E3E3FF"/>
                </a:solidFill>
              </a:rPr>
              <a:t>0</a:t>
            </a:r>
            <a:r>
              <a:rPr lang="en-GB" sz="2400" i="1" smtClean="0">
                <a:solidFill>
                  <a:srgbClr val="E3E3FF"/>
                </a:solidFill>
              </a:rPr>
              <a:t> stub involute system</a:t>
            </a:r>
            <a:r>
              <a:rPr lang="en-GB" sz="2400" smtClean="0">
                <a:solidFill>
                  <a:srgbClr val="E3E3FF"/>
                </a:solidFill>
              </a:rPr>
              <a:t> has a strong tooth to take heavy loads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GB"/>
              <a:t>DEPT MECH ENGG                              COLLEGE OF ENGG ADOOR</a:t>
            </a:r>
          </a:p>
        </p:txBody>
      </p:sp>
      <p:sp>
        <p:nvSpPr>
          <p:cNvPr id="7" name="Slide Number Placeholder 6"/>
          <p:cNvSpPr>
            <a:spLocks noGrp="1"/>
          </p:cNvSpPr>
          <p:nvPr>
            <p:ph type="sldNum" sz="quarter" idx="12"/>
          </p:nvPr>
        </p:nvSpPr>
        <p:spPr/>
        <p:txBody>
          <a:bodyPr/>
          <a:lstStyle/>
          <a:p>
            <a:pPr>
              <a:defRPr/>
            </a:pPr>
            <a:fld id="{8DA9C408-8729-45CE-A01E-3F1FCB3BEBE5}" type="slidenum">
              <a:rPr lang="en-GB"/>
              <a:pPr>
                <a:defRPr/>
              </a:pPr>
              <a:t>255</a:t>
            </a:fld>
            <a:endParaRPr lang="en-GB"/>
          </a:p>
        </p:txBody>
      </p:sp>
      <p:sp>
        <p:nvSpPr>
          <p:cNvPr id="264193" name="Rectangle 1"/>
          <p:cNvSpPr>
            <a:spLocks noGrp="1" noChangeArrowheads="1"/>
          </p:cNvSpPr>
          <p:nvPr>
            <p:ph type="title" idx="4294967295"/>
          </p:nvPr>
        </p:nvSpPr>
        <p:spPr>
          <a:xfrm>
            <a:off x="457200" y="228600"/>
            <a:ext cx="8229600" cy="1143000"/>
          </a:xfrm>
        </p:spPr>
        <p:txBody>
          <a:bodyPr/>
          <a:lstStyle/>
          <a:p>
            <a:pPr algn="l"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FFFF"/>
                </a:solidFill>
              </a:rPr>
              <a:t>Backlash</a:t>
            </a:r>
          </a:p>
        </p:txBody>
      </p:sp>
      <p:sp>
        <p:nvSpPr>
          <p:cNvPr id="263173" name="Rectangle 2"/>
          <p:cNvSpPr>
            <a:spLocks noGrp="1" noChangeArrowheads="1"/>
          </p:cNvSpPr>
          <p:nvPr>
            <p:ph idx="4294967295"/>
          </p:nvPr>
        </p:nvSpPr>
        <p:spPr>
          <a:xfrm>
            <a:off x="457200" y="1600200"/>
            <a:ext cx="4040188" cy="4495800"/>
          </a:xfrm>
        </p:spPr>
        <p:txBody>
          <a:bodyPr lIns="0" tIns="0" rIns="0" bIns="0"/>
          <a:lstStyle/>
          <a:p>
            <a:pPr eaLnBrk="1" hangingPunct="1"/>
            <a:endParaRPr lang="en-US" smtClean="0"/>
          </a:p>
        </p:txBody>
      </p:sp>
      <p:sp>
        <p:nvSpPr>
          <p:cNvPr id="263174" name="Rectangle 3"/>
          <p:cNvSpPr>
            <a:spLocks noGrp="1" noChangeArrowheads="1"/>
          </p:cNvSpPr>
          <p:nvPr>
            <p:ph type="body" idx="4294967295"/>
          </p:nvPr>
        </p:nvSpPr>
        <p:spPr>
          <a:xfrm>
            <a:off x="4645025" y="1600200"/>
            <a:ext cx="4041775" cy="4497388"/>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CCCCFF"/>
                </a:solidFill>
                <a:hlinkClick r:id="rId4"/>
              </a:rPr>
              <a:t>Backlash</a:t>
            </a:r>
            <a:r>
              <a:rPr lang="en-GB" sz="2400" smtClean="0">
                <a:solidFill>
                  <a:srgbClr val="FF0000"/>
                </a:solidFill>
              </a:rPr>
              <a:t> </a:t>
            </a:r>
            <a:r>
              <a:rPr lang="en-GB" sz="2400" smtClean="0">
                <a:solidFill>
                  <a:srgbClr val="E3E3FF"/>
                </a:solidFill>
              </a:rPr>
              <a:t>is the error in motion that occurs when gears change direction. It exists because there is always some gap between the tailing face of the driving tooth and the leading face of the tooth behind it on the driven gear, and that gap must be closed before force can be transferred in the new direction </a:t>
            </a:r>
          </a:p>
        </p:txBody>
      </p:sp>
      <p:pic>
        <p:nvPicPr>
          <p:cNvPr id="263175" name="Picture 4"/>
          <p:cNvPicPr>
            <a:picLocks noChangeAspect="1" noChangeArrowheads="1"/>
          </p:cNvPicPr>
          <p:nvPr/>
        </p:nvPicPr>
        <p:blipFill>
          <a:blip r:embed="rId5" cstate="print"/>
          <a:srcRect/>
          <a:stretch>
            <a:fillRect/>
          </a:stretch>
        </p:blipFill>
        <p:spPr bwMode="auto">
          <a:xfrm>
            <a:off x="539750" y="2924175"/>
            <a:ext cx="3830638" cy="203676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GB"/>
              <a:t>DEPT MECH ENGG                              COLLEGE OF ENGG ADOOR</a:t>
            </a:r>
          </a:p>
        </p:txBody>
      </p:sp>
      <p:sp>
        <p:nvSpPr>
          <p:cNvPr id="7" name="Slide Number Placeholder 6"/>
          <p:cNvSpPr>
            <a:spLocks noGrp="1"/>
          </p:cNvSpPr>
          <p:nvPr>
            <p:ph type="sldNum" sz="quarter" idx="12"/>
          </p:nvPr>
        </p:nvSpPr>
        <p:spPr/>
        <p:txBody>
          <a:bodyPr/>
          <a:lstStyle/>
          <a:p>
            <a:pPr>
              <a:defRPr/>
            </a:pPr>
            <a:fld id="{5E77DA37-A6DC-4576-83E0-003438089AA7}" type="slidenum">
              <a:rPr lang="en-GB"/>
              <a:pPr>
                <a:defRPr/>
              </a:pPr>
              <a:t>256</a:t>
            </a:fld>
            <a:endParaRPr lang="en-GB"/>
          </a:p>
        </p:txBody>
      </p:sp>
      <p:sp>
        <p:nvSpPr>
          <p:cNvPr id="265217" name="Rectangle 1"/>
          <p:cNvSpPr>
            <a:spLocks noGrp="1" noChangeArrowheads="1"/>
          </p:cNvSpPr>
          <p:nvPr>
            <p:ph type="title" idx="4294967295"/>
          </p:nvPr>
        </p:nvSpPr>
        <p:spPr>
          <a:xfrm>
            <a:off x="457200" y="82550"/>
            <a:ext cx="8229600" cy="14351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UNDERCUT</a:t>
            </a:r>
            <a:r>
              <a:rPr lang="en-GB" smtClean="0">
                <a:solidFill>
                  <a:srgbClr val="33CCCC"/>
                </a:solidFill>
              </a:rPr>
              <a:t/>
            </a:r>
            <a:br>
              <a:rPr lang="en-GB" smtClean="0">
                <a:solidFill>
                  <a:srgbClr val="33CCCC"/>
                </a:solidFill>
              </a:rPr>
            </a:br>
            <a:endParaRPr lang="en-GB" smtClean="0">
              <a:solidFill>
                <a:srgbClr val="33CCCC"/>
              </a:solidFill>
            </a:endParaRPr>
          </a:p>
        </p:txBody>
      </p:sp>
      <p:sp>
        <p:nvSpPr>
          <p:cNvPr id="264197" name="Rectangle 2"/>
          <p:cNvSpPr>
            <a:spLocks noGrp="1" noChangeArrowheads="1"/>
          </p:cNvSpPr>
          <p:nvPr>
            <p:ph idx="4294967295"/>
          </p:nvPr>
        </p:nvSpPr>
        <p:spPr>
          <a:xfrm>
            <a:off x="457200" y="1600200"/>
            <a:ext cx="4040188" cy="4495800"/>
          </a:xfrm>
        </p:spPr>
        <p:txBody>
          <a:bodyPr lIns="0" tIns="0" rIns="0" bIns="0"/>
          <a:lstStyle/>
          <a:p>
            <a:pPr eaLnBrk="1" hangingPunct="1"/>
            <a:endParaRPr lang="en-US" smtClean="0"/>
          </a:p>
        </p:txBody>
      </p:sp>
      <p:sp>
        <p:nvSpPr>
          <p:cNvPr id="264198" name="Rectangle 3"/>
          <p:cNvSpPr>
            <a:spLocks noGrp="1" noChangeArrowheads="1"/>
          </p:cNvSpPr>
          <p:nvPr>
            <p:ph type="body" idx="4294967295"/>
          </p:nvPr>
        </p:nvSpPr>
        <p:spPr>
          <a:xfrm>
            <a:off x="4859338" y="1600200"/>
            <a:ext cx="3827462" cy="4103688"/>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Undercut is a condition in generated gear teeth when any part of the fillet curve lies inside of a line drawn tangent to the working profile at its point of juncture with the fillet </a:t>
            </a:r>
          </a:p>
        </p:txBody>
      </p:sp>
      <p:pic>
        <p:nvPicPr>
          <p:cNvPr id="264199" name="Picture 4"/>
          <p:cNvPicPr>
            <a:picLocks noChangeAspect="1" noChangeArrowheads="1"/>
          </p:cNvPicPr>
          <p:nvPr/>
        </p:nvPicPr>
        <p:blipFill>
          <a:blip r:embed="rId4" cstate="print"/>
          <a:srcRect/>
          <a:stretch>
            <a:fillRect/>
          </a:stretch>
        </p:blipFill>
        <p:spPr bwMode="auto">
          <a:xfrm>
            <a:off x="539750" y="1916113"/>
            <a:ext cx="3802063" cy="37242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E16E0F7-78F4-4B91-94C4-2D3607A4F35C}" type="slidenum">
              <a:rPr lang="en-GB"/>
              <a:pPr>
                <a:defRPr/>
              </a:pPr>
              <a:t>257</a:t>
            </a:fld>
            <a:endParaRPr lang="en-GB"/>
          </a:p>
        </p:txBody>
      </p:sp>
      <p:sp>
        <p:nvSpPr>
          <p:cNvPr id="266241"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INTERFERNCE</a:t>
            </a:r>
            <a:r>
              <a:rPr lang="en-GB" sz="4000" smtClean="0">
                <a:solidFill>
                  <a:srgbClr val="33CCCC"/>
                </a:solidFill>
              </a:rPr>
              <a:t/>
            </a:r>
            <a:br>
              <a:rPr lang="en-GB" sz="4000" smtClean="0">
                <a:solidFill>
                  <a:srgbClr val="33CCCC"/>
                </a:solidFill>
              </a:rPr>
            </a:br>
            <a:endParaRPr lang="en-GB" sz="4000" smtClean="0">
              <a:solidFill>
                <a:srgbClr val="33CCCC"/>
              </a:solidFill>
            </a:endParaRPr>
          </a:p>
        </p:txBody>
      </p:sp>
      <p:sp>
        <p:nvSpPr>
          <p:cNvPr id="265221"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When two gears are in mesh at one instant there is a chance to mate involute portion with non-involute portion of mating gear. This phenomenon is known as </a:t>
            </a:r>
            <a:r>
              <a:rPr lang="en-GB" sz="2400" b="1" smtClean="0"/>
              <a:t>INTERFERENCE </a:t>
            </a:r>
            <a:r>
              <a:rPr lang="en-GB" sz="2400" smtClean="0"/>
              <a:t>and occurs when the number of teeth on the smaller of the two meshing gears is smaller than a required minimum. To avoid interference we can have 'undercutting', but this is not a suitable solution as undercutting leads to weakening of tooth at its base. In this situation the minimum number of teeth on pinion are specified, which will mesh with any gear,even with rack, without interference.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10893E5D-1501-4D00-B08E-4AB7605E2591}" type="slidenum">
              <a:rPr lang="en-GB"/>
              <a:pPr>
                <a:defRPr/>
              </a:pPr>
              <a:t>258</a:t>
            </a:fld>
            <a:endParaRPr lang="en-GB"/>
          </a:p>
        </p:txBody>
      </p:sp>
      <p:sp>
        <p:nvSpPr>
          <p:cNvPr id="267265" name="Rectangle 1"/>
          <p:cNvSpPr>
            <a:spLocks noGrp="1" noChangeArrowheads="1"/>
          </p:cNvSpPr>
          <p:nvPr>
            <p:ph type="title" idx="4294967295"/>
          </p:nvPr>
        </p:nvSpPr>
        <p:spPr>
          <a:xfrm>
            <a:off x="468313" y="-314325"/>
            <a:ext cx="8229600" cy="25320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
            </a:r>
            <a:br>
              <a:rPr lang="en-GB" sz="4000" smtClean="0">
                <a:solidFill>
                  <a:srgbClr val="FF0000"/>
                </a:solidFill>
              </a:rPr>
            </a:br>
            <a:r>
              <a:rPr lang="en-GB" sz="4000" smtClean="0">
                <a:solidFill>
                  <a:srgbClr val="FF0000"/>
                </a:solidFill>
              </a:rPr>
              <a:t>MODULE AND </a:t>
            </a:r>
            <a:br>
              <a:rPr lang="en-GB" sz="4000" smtClean="0">
                <a:solidFill>
                  <a:srgbClr val="FF0000"/>
                </a:solidFill>
              </a:rPr>
            </a:br>
            <a:r>
              <a:rPr lang="en-GB" sz="4000" smtClean="0">
                <a:solidFill>
                  <a:srgbClr val="FF0000"/>
                </a:solidFill>
              </a:rPr>
              <a:t>DIAMETRAL PITCH</a:t>
            </a:r>
            <a:r>
              <a:rPr lang="en-GB" sz="4000" smtClean="0">
                <a:solidFill>
                  <a:srgbClr val="33CCCC"/>
                </a:solidFill>
              </a:rPr>
              <a:t/>
            </a:r>
            <a:br>
              <a:rPr lang="en-GB" sz="4000" smtClean="0">
                <a:solidFill>
                  <a:srgbClr val="33CCCC"/>
                </a:solidFill>
              </a:rPr>
            </a:br>
            <a:endParaRPr lang="en-GB" sz="4000" smtClean="0">
              <a:solidFill>
                <a:srgbClr val="33CCCC"/>
              </a:solidFill>
            </a:endParaRPr>
          </a:p>
        </p:txBody>
      </p:sp>
      <p:sp>
        <p:nvSpPr>
          <p:cNvPr id="266245"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The gear proportions are based on the module.</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m = (Pitch Circle Diameter(mm)) / (Number of teeth on gear).</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In the USA the module is not used and instead the Diametral Pitch (P) is used </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P = (Number of Teeth) / Pitch Circle Diameter(mm)</a:t>
            </a:r>
            <a:r>
              <a:rPr lang="en-GB" sz="2800" smtClean="0">
                <a:solidFill>
                  <a:srgbClr val="33CCCC"/>
                </a:solidFill>
              </a:rPr>
              <a:t> </a:t>
            </a:r>
            <a:br>
              <a:rPr lang="en-GB" sz="2800" smtClean="0">
                <a:solidFill>
                  <a:srgbClr val="33CCCC"/>
                </a:solidFill>
              </a:rPr>
            </a:br>
            <a:endParaRPr lang="en-GB" sz="2800" smtClean="0">
              <a:solidFill>
                <a:srgbClr val="33CCCC"/>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9C86E3A-3AB8-424B-9D43-2FC11B734999}" type="slidenum">
              <a:rPr lang="en-GB"/>
              <a:pPr>
                <a:defRPr/>
              </a:pPr>
              <a:t>259</a:t>
            </a:fld>
            <a:endParaRPr lang="en-GB"/>
          </a:p>
        </p:txBody>
      </p:sp>
      <p:sp>
        <p:nvSpPr>
          <p:cNvPr id="26828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GEAR PROPORTIONS</a:t>
            </a:r>
          </a:p>
        </p:txBody>
      </p:sp>
      <p:sp>
        <p:nvSpPr>
          <p:cNvPr id="267269" name="Rectangle 2"/>
          <p:cNvSpPr>
            <a:spLocks noGrp="1" noChangeArrowheads="1"/>
          </p:cNvSpPr>
          <p:nvPr>
            <p:ph type="body" idx="4294967295"/>
          </p:nvPr>
        </p:nvSpPr>
        <p:spPr>
          <a:xfrm>
            <a:off x="457200" y="5230813"/>
            <a:ext cx="8229600" cy="865187"/>
          </a:xfrm>
        </p:spPr>
        <p:txBody>
          <a:bodyPr/>
          <a:lstStyle/>
          <a:p>
            <a:pPr eaLnBrk="1" hangingPunct="1">
              <a:lnSpc>
                <a:spcPct val="80000"/>
              </a:lnSpc>
              <a:spcBef>
                <a:spcPts val="4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1600" smtClean="0">
                <a:solidFill>
                  <a:srgbClr val="33CCCC"/>
                </a:solidFill>
              </a:rPr>
              <a:t>      </a:t>
            </a:r>
            <a:r>
              <a:rPr lang="en-GB" sz="1600" smtClean="0">
                <a:solidFill>
                  <a:srgbClr val="E3E3FF"/>
                </a:solidFill>
              </a:rPr>
              <a:t>Profile of a standard 1mm module gear teeth for a gear with Infinite radius (Rack ).</a:t>
            </a:r>
            <a:br>
              <a:rPr lang="en-GB" sz="1600" smtClean="0">
                <a:solidFill>
                  <a:srgbClr val="E3E3FF"/>
                </a:solidFill>
              </a:rPr>
            </a:br>
            <a:r>
              <a:rPr lang="en-GB" sz="1600" smtClean="0">
                <a:solidFill>
                  <a:srgbClr val="E3E3FF"/>
                </a:solidFill>
              </a:rPr>
              <a:t>Other module teeth profiles are directly proportion . e.g. 2mm module teeth are 2 x this profile</a:t>
            </a:r>
          </a:p>
        </p:txBody>
      </p:sp>
      <p:pic>
        <p:nvPicPr>
          <p:cNvPr id="267270" name="Picture 3"/>
          <p:cNvPicPr>
            <a:picLocks noChangeAspect="1" noChangeArrowheads="1"/>
          </p:cNvPicPr>
          <p:nvPr/>
        </p:nvPicPr>
        <p:blipFill>
          <a:blip r:embed="rId4" cstate="print"/>
          <a:srcRect/>
          <a:stretch>
            <a:fillRect/>
          </a:stretch>
        </p:blipFill>
        <p:spPr bwMode="auto">
          <a:xfrm>
            <a:off x="1331913" y="2479675"/>
            <a:ext cx="6235700" cy="249237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58410535-116D-4823-BD1D-4054B386A394}" type="slidenum">
              <a:rPr lang="en-GB"/>
              <a:pPr>
                <a:defRPr/>
              </a:pPr>
              <a:t>26</a:t>
            </a:fld>
            <a:endParaRPr lang="en-GB"/>
          </a:p>
        </p:txBody>
      </p:sp>
      <p:sp>
        <p:nvSpPr>
          <p:cNvPr id="2969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Dual mass flywheel</a:t>
            </a:r>
          </a:p>
        </p:txBody>
      </p:sp>
      <p:sp>
        <p:nvSpPr>
          <p:cNvPr id="30725" name="Rectangle 2"/>
          <p:cNvSpPr>
            <a:spLocks noGrp="1" noChangeArrowheads="1"/>
          </p:cNvSpPr>
          <p:nvPr>
            <p:ph type="body" idx="4294967295"/>
          </p:nvPr>
        </p:nvSpPr>
        <p:spPr>
          <a:xfrm>
            <a:off x="457200" y="1600200"/>
            <a:ext cx="7542213" cy="4495800"/>
          </a:xfrm>
        </p:spPr>
        <p:txBody>
          <a:bodyPr/>
          <a:lstStyle/>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A dual-mass flywheel is split into two sections: a primary section that bolts to the crankshaft, and a secondary section, onto which the clutch is bolted. </a:t>
            </a:r>
          </a:p>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 primary section of the flywheel contains springs to isolate engine vibrations and a torque limiter to prevent engine torque spikes from exceeding engine and transmission component strength. </a:t>
            </a:r>
          </a:p>
          <a:p>
            <a:pPr eaLnBrk="1" hangingPunct="1">
              <a:lnSpc>
                <a:spcPct val="9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When torque spikes occur, the torque limiter allows the primary section of the flywheel to turn independently of the secondary section, preventing damage to the driveline and transmission </a:t>
            </a:r>
          </a:p>
        </p:txBody>
      </p:sp>
      <p:pic>
        <p:nvPicPr>
          <p:cNvPr id="30726" name="Picture 3"/>
          <p:cNvPicPr>
            <a:picLocks noChangeAspect="1" noChangeArrowheads="1"/>
          </p:cNvPicPr>
          <p:nvPr/>
        </p:nvPicPr>
        <p:blipFill>
          <a:blip r:embed="rId4" cstate="print"/>
          <a:srcRect/>
          <a:stretch>
            <a:fillRect/>
          </a:stretch>
        </p:blipFill>
        <p:spPr bwMode="auto">
          <a:xfrm>
            <a:off x="7162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38C0E30-C85A-462D-9132-EE3388384785}" type="slidenum">
              <a:rPr lang="en-GB"/>
              <a:pPr>
                <a:defRPr/>
              </a:pPr>
              <a:t>260</a:t>
            </a:fld>
            <a:endParaRPr lang="en-GB"/>
          </a:p>
        </p:txBody>
      </p:sp>
      <p:sp>
        <p:nvSpPr>
          <p:cNvPr id="269313"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600" smtClean="0">
                <a:solidFill>
                  <a:srgbClr val="FF0000"/>
                </a:solidFill>
              </a:rPr>
              <a:t>SPUR GEAR DESIGN</a:t>
            </a:r>
          </a:p>
        </p:txBody>
      </p:sp>
      <p:sp>
        <p:nvSpPr>
          <p:cNvPr id="268293" name="Rectangle 2"/>
          <p:cNvSpPr>
            <a:spLocks noGrp="1" noChangeArrowheads="1"/>
          </p:cNvSpPr>
          <p:nvPr>
            <p:ph type="body" idx="4294967295"/>
          </p:nvPr>
        </p:nvSpPr>
        <p:spPr>
          <a:xfrm>
            <a:off x="457200" y="1600200"/>
            <a:ext cx="8229600" cy="4495800"/>
          </a:xfrm>
        </p:spPr>
        <p:txBody>
          <a:bodyPr/>
          <a:lstStyle/>
          <a:p>
            <a:pPr eaLnBrk="1" hangingPunct="1">
              <a:lnSpc>
                <a:spcPct val="8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FF0000"/>
              </a:solidFill>
            </a:endParaRPr>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E3E3FF"/>
                </a:solidFill>
              </a:rPr>
              <a:t>The spur gear is the simplest type of gear manufactured and is generally used for transmission of rotary motion between parallel shafts.  The spur gear is the first choice option for gears except when high speeds, loads, and ratios direct towards other options.  Other gear types may also be preferred to provide more silent low-vibration operation.  </a:t>
            </a:r>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E3E3FF"/>
                </a:solidFill>
              </a:rPr>
              <a:t>A single spur gear is generally selected to have a ratio range of between 1:1 and 1:6 with a pitch line velocity up to 25 m/s.  The spur gear has an operating efficiency of 98-99%.  The pinion is made from a harder material than the wheel.  </a:t>
            </a:r>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solidFill>
                  <a:srgbClr val="E3E3FF"/>
                </a:solidFill>
              </a:rPr>
              <a:t>A gear pair should be selected to have the highest number of teeth consistent with a suitable safety margin in strength and wear.  </a:t>
            </a:r>
            <a:r>
              <a:rPr lang="en-GB" sz="2000" smtClean="0"/>
              <a:t>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272AC17D-DAD0-4F7B-820E-C2BF8845A07C}" type="slidenum">
              <a:rPr lang="en-GB"/>
              <a:pPr>
                <a:defRPr/>
              </a:pPr>
              <a:t>261</a:t>
            </a:fld>
            <a:endParaRPr lang="en-GB"/>
          </a:p>
        </p:txBody>
      </p:sp>
      <p:sp>
        <p:nvSpPr>
          <p:cNvPr id="270337" name="Rectangle 1"/>
          <p:cNvSpPr>
            <a:spLocks noGrp="1" noChangeArrowheads="1"/>
          </p:cNvSpPr>
          <p:nvPr>
            <p:ph type="title" idx="4294967295"/>
          </p:nvPr>
        </p:nvSpPr>
        <p:spPr>
          <a:xfrm>
            <a:off x="457200" y="317500"/>
            <a:ext cx="8229600" cy="1143000"/>
          </a:xfrm>
        </p:spPr>
        <p:txBody>
          <a:bodyPr lIns="0" tIns="0" rIns="0" bIns="0"/>
          <a:lstStyle/>
          <a:p>
            <a:pPr eaLnBrk="1" hangingPunct="1">
              <a:defRPr/>
            </a:pPr>
            <a:endParaRPr lang="en-US" smtClean="0"/>
          </a:p>
        </p:txBody>
      </p:sp>
      <p:sp>
        <p:nvSpPr>
          <p:cNvPr id="269317" name="Rectangle 2"/>
          <p:cNvSpPr>
            <a:spLocks noGrp="1" noChangeArrowheads="1"/>
          </p:cNvSpPr>
          <p:nvPr>
            <p:ph type="body" idx="4294967295"/>
          </p:nvPr>
        </p:nvSpPr>
        <p:spPr>
          <a:xfrm>
            <a:off x="457200" y="1600200"/>
            <a:ext cx="8229600" cy="4602163"/>
          </a:xfrm>
        </p:spPr>
        <p:txBody>
          <a:bodyPr/>
          <a:lstStyle/>
          <a:p>
            <a:pPr eaLnBrk="1" hangingPunct="1">
              <a:buFont typeface="Arial" charset="0"/>
              <a:buNone/>
            </a:pPr>
            <a:r>
              <a:rPr lang="en-GB" smtClean="0">
                <a:solidFill>
                  <a:srgbClr val="FF0000"/>
                </a:solidFill>
              </a:rPr>
              <a:t>STANDARD PROPORTIONS</a:t>
            </a:r>
          </a:p>
          <a:p>
            <a:pPr eaLnBrk="1" hangingPunct="1">
              <a:buFont typeface="Arial" charset="0"/>
              <a:buNone/>
            </a:pPr>
            <a:r>
              <a:rPr lang="en-GB" smtClean="0">
                <a:solidFill>
                  <a:srgbClr val="E3E3FF"/>
                </a:solidFill>
              </a:rPr>
              <a:t>. American Standard Association (ASA)</a:t>
            </a:r>
            <a:r>
              <a:rPr lang="ar-SA" smtClean="0">
                <a:solidFill>
                  <a:srgbClr val="E3E3FF"/>
                </a:solidFill>
                <a:cs typeface="Arial" charset="0"/>
              </a:rPr>
              <a:t>‏</a:t>
            </a:r>
            <a:endParaRPr lang="en-GB" smtClean="0">
              <a:solidFill>
                <a:srgbClr val="E3E3FF"/>
              </a:solidFill>
            </a:endParaRPr>
          </a:p>
          <a:p>
            <a:pPr eaLnBrk="1" hangingPunct="1">
              <a:buFont typeface="Arial" charset="0"/>
              <a:buNone/>
            </a:pPr>
            <a:r>
              <a:rPr lang="en-GB" smtClean="0">
                <a:solidFill>
                  <a:srgbClr val="E3E3FF"/>
                </a:solidFill>
              </a:rPr>
              <a:t>. American gear Manufacturers Association (AGMA)</a:t>
            </a:r>
            <a:r>
              <a:rPr lang="ar-SA" smtClean="0">
                <a:solidFill>
                  <a:srgbClr val="E3E3FF"/>
                </a:solidFill>
                <a:cs typeface="Arial" charset="0"/>
              </a:rPr>
              <a:t>‏</a:t>
            </a:r>
            <a:endParaRPr lang="en-GB" smtClean="0">
              <a:solidFill>
                <a:srgbClr val="E3E3FF"/>
              </a:solidFill>
            </a:endParaRPr>
          </a:p>
          <a:p>
            <a:pPr eaLnBrk="1" hangingPunct="1">
              <a:buFont typeface="Arial" charset="0"/>
              <a:buNone/>
            </a:pPr>
            <a:r>
              <a:rPr lang="en-GB" smtClean="0">
                <a:solidFill>
                  <a:srgbClr val="E3E3FF"/>
                </a:solidFill>
              </a:rPr>
              <a:t>. Brown and Sharp</a:t>
            </a:r>
          </a:p>
          <a:p>
            <a:pPr eaLnBrk="1" hangingPunct="1">
              <a:buFont typeface="Arial" charset="0"/>
              <a:buNone/>
            </a:pPr>
            <a:r>
              <a:rPr lang="en-GB" smtClean="0">
                <a:solidFill>
                  <a:srgbClr val="E3E3FF"/>
                </a:solidFill>
              </a:rPr>
              <a:t>. 14 ½ deg,20deg, 25deg pressure angle</a:t>
            </a:r>
          </a:p>
          <a:p>
            <a:pPr eaLnBrk="1" hangingPunct="1">
              <a:buFont typeface="Arial" charset="0"/>
              <a:buNone/>
            </a:pPr>
            <a:r>
              <a:rPr lang="en-GB" smtClean="0">
                <a:solidFill>
                  <a:srgbClr val="E3E3FF"/>
                </a:solidFill>
              </a:rPr>
              <a:t>. Full depth and stub tooth systems </a:t>
            </a:r>
          </a:p>
          <a:p>
            <a:pPr eaLnBrk="1" hangingPunct="1">
              <a:buFont typeface="Arial" charset="0"/>
              <a:buNone/>
            </a:pPr>
            <a:endParaRPr lang="en-GB"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2"/>
          <p:cNvSpPr>
            <a:spLocks noGrp="1"/>
          </p:cNvSpPr>
          <p:nvPr>
            <p:ph type="ftr" sz="quarter" idx="11"/>
          </p:nvPr>
        </p:nvSpPr>
        <p:spPr/>
        <p:txBody>
          <a:bodyPr/>
          <a:lstStyle/>
          <a:p>
            <a:pPr>
              <a:defRPr/>
            </a:pPr>
            <a:r>
              <a:rPr lang="en-GB"/>
              <a:t>DEPT MECH ENGG                              COLLEGE OF ENGG ADOOR</a:t>
            </a:r>
          </a:p>
        </p:txBody>
      </p:sp>
      <p:sp>
        <p:nvSpPr>
          <p:cNvPr id="40" name="Slide Number Placeholder 3"/>
          <p:cNvSpPr>
            <a:spLocks noGrp="1"/>
          </p:cNvSpPr>
          <p:nvPr>
            <p:ph type="sldNum" sz="quarter" idx="12"/>
          </p:nvPr>
        </p:nvSpPr>
        <p:spPr/>
        <p:txBody>
          <a:bodyPr/>
          <a:lstStyle/>
          <a:p>
            <a:pPr>
              <a:defRPr/>
            </a:pPr>
            <a:fld id="{77E1D812-CBF8-4938-912C-3044054EF770}" type="slidenum">
              <a:rPr lang="en-GB"/>
              <a:pPr>
                <a:defRPr/>
              </a:pPr>
              <a:t>262</a:t>
            </a:fld>
            <a:endParaRPr lang="en-GB"/>
          </a:p>
        </p:txBody>
      </p:sp>
      <p:sp>
        <p:nvSpPr>
          <p:cNvPr id="270340" name="Rectangle 1"/>
          <p:cNvSpPr>
            <a:spLocks noChangeArrowheads="1"/>
          </p:cNvSpPr>
          <p:nvPr/>
        </p:nvSpPr>
        <p:spPr bwMode="auto">
          <a:xfrm>
            <a:off x="742950" y="912813"/>
            <a:ext cx="5649913" cy="460375"/>
          </a:xfrm>
          <a:prstGeom prst="rect">
            <a:avLst/>
          </a:prstGeom>
          <a:noFill/>
          <a:ln w="9525">
            <a:noFill/>
            <a:round/>
            <a:headEnd/>
            <a:tailEnd/>
          </a:ln>
        </p:spPr>
        <p:txBody>
          <a:bodyPr wrap="none" lIns="90000" tIns="46800" rIns="90000" bIns="46800" anchor="ctr">
            <a:spAutoFit/>
          </a:bodyPr>
          <a:lstStyle/>
          <a:p>
            <a:pPr>
              <a:buClr>
                <a:srgbClr val="FF0000"/>
              </a:buCl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0000"/>
                </a:solidFill>
                <a:latin typeface="Georgia" pitchFamily="16" charset="0"/>
                <a:cs typeface="Times New Roman" pitchFamily="16" charset="0"/>
              </a:rPr>
              <a:t>Standard tooth systems for spur gears</a:t>
            </a:r>
            <a:r>
              <a:rPr lang="en-GB" sz="2400" b="1">
                <a:solidFill>
                  <a:srgbClr val="E3E3FF"/>
                </a:solidFill>
                <a:latin typeface="Georgia" pitchFamily="16" charset="0"/>
                <a:cs typeface="Times New Roman" pitchFamily="16" charset="0"/>
              </a:rPr>
              <a:t> </a:t>
            </a:r>
          </a:p>
        </p:txBody>
      </p:sp>
      <p:sp>
        <p:nvSpPr>
          <p:cNvPr id="270341" name="Rectangle 2"/>
          <p:cNvSpPr>
            <a:spLocks noChangeArrowheads="1"/>
          </p:cNvSpPr>
          <p:nvPr/>
        </p:nvSpPr>
        <p:spPr bwMode="auto">
          <a:xfrm>
            <a:off x="0" y="1874838"/>
            <a:ext cx="184150" cy="366712"/>
          </a:xfrm>
          <a:prstGeom prst="rect">
            <a:avLst/>
          </a:prstGeom>
          <a:noFill/>
          <a:ln w="9525">
            <a:noFill/>
            <a:round/>
            <a:headEnd/>
            <a:tailEnd/>
          </a:ln>
        </p:spPr>
        <p:txBody>
          <a:bodyPr wrap="none" anchor="ctr"/>
          <a:lstStyle/>
          <a:p>
            <a:endParaRPr lang="en-IN"/>
          </a:p>
        </p:txBody>
      </p:sp>
      <p:pic>
        <p:nvPicPr>
          <p:cNvPr id="270342" name="Picture 3"/>
          <p:cNvPicPr>
            <a:picLocks noChangeAspect="1" noChangeArrowheads="1"/>
          </p:cNvPicPr>
          <p:nvPr/>
        </p:nvPicPr>
        <p:blipFill>
          <a:blip r:embed="rId4" cstate="print"/>
          <a:srcRect/>
          <a:stretch>
            <a:fillRect/>
          </a:stretch>
        </p:blipFill>
        <p:spPr bwMode="auto">
          <a:xfrm>
            <a:off x="0" y="1920875"/>
            <a:ext cx="85725" cy="76200"/>
          </a:xfrm>
          <a:prstGeom prst="rect">
            <a:avLst/>
          </a:prstGeom>
          <a:noFill/>
          <a:ln w="9525">
            <a:noFill/>
            <a:round/>
            <a:headEnd/>
            <a:tailEnd/>
          </a:ln>
        </p:spPr>
      </p:pic>
      <p:grpSp>
        <p:nvGrpSpPr>
          <p:cNvPr id="270343" name="Group 4"/>
          <p:cNvGrpSpPr>
            <a:grpSpLocks/>
          </p:cNvGrpSpPr>
          <p:nvPr/>
        </p:nvGrpSpPr>
        <p:grpSpPr bwMode="auto">
          <a:xfrm>
            <a:off x="1447800" y="2286000"/>
            <a:ext cx="6781800" cy="3200400"/>
            <a:chOff x="912" y="1440"/>
            <a:chExt cx="4272" cy="2016"/>
          </a:xfrm>
        </p:grpSpPr>
        <p:sp>
          <p:nvSpPr>
            <p:cNvPr id="270344" name="Rectangle 5"/>
            <p:cNvSpPr>
              <a:spLocks noChangeArrowheads="1"/>
            </p:cNvSpPr>
            <p:nvPr/>
          </p:nvSpPr>
          <p:spPr bwMode="auto">
            <a:xfrm>
              <a:off x="3925" y="3143"/>
              <a:ext cx="1259" cy="313"/>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1.25m</a:t>
              </a:r>
            </a:p>
            <a:p>
              <a:pPr algn="ct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1.35m</a:t>
              </a:r>
            </a:p>
          </p:txBody>
        </p:sp>
        <p:sp>
          <p:nvSpPr>
            <p:cNvPr id="270345" name="Rectangle 6"/>
            <p:cNvSpPr>
              <a:spLocks noChangeArrowheads="1"/>
            </p:cNvSpPr>
            <p:nvPr/>
          </p:nvSpPr>
          <p:spPr bwMode="auto">
            <a:xfrm>
              <a:off x="2681" y="3143"/>
              <a:ext cx="1244" cy="313"/>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1m</a:t>
              </a:r>
            </a:p>
          </p:txBody>
        </p:sp>
        <p:sp>
          <p:nvSpPr>
            <p:cNvPr id="270346" name="Rectangle 7"/>
            <p:cNvSpPr>
              <a:spLocks noChangeArrowheads="1"/>
            </p:cNvSpPr>
            <p:nvPr/>
          </p:nvSpPr>
          <p:spPr bwMode="auto">
            <a:xfrm>
              <a:off x="1872" y="3143"/>
              <a:ext cx="809" cy="313"/>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20</a:t>
              </a:r>
            </a:p>
          </p:txBody>
        </p:sp>
        <p:sp>
          <p:nvSpPr>
            <p:cNvPr id="270347" name="Rectangle 8"/>
            <p:cNvSpPr>
              <a:spLocks noChangeArrowheads="1"/>
            </p:cNvSpPr>
            <p:nvPr/>
          </p:nvSpPr>
          <p:spPr bwMode="auto">
            <a:xfrm>
              <a:off x="912" y="3143"/>
              <a:ext cx="960" cy="313"/>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Georgia" pitchFamily="16" charset="0"/>
                  <a:cs typeface="Times New Roman" pitchFamily="16" charset="0"/>
                </a:rPr>
                <a:t>Stub</a:t>
              </a:r>
            </a:p>
          </p:txBody>
        </p:sp>
        <p:sp>
          <p:nvSpPr>
            <p:cNvPr id="270348" name="Rectangle 9"/>
            <p:cNvSpPr>
              <a:spLocks noChangeArrowheads="1"/>
            </p:cNvSpPr>
            <p:nvPr/>
          </p:nvSpPr>
          <p:spPr bwMode="auto">
            <a:xfrm>
              <a:off x="3925" y="2847"/>
              <a:ext cx="125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1.25m</a:t>
              </a:r>
            </a:p>
            <a:p>
              <a:pPr algn="ct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1.35m</a:t>
              </a:r>
            </a:p>
          </p:txBody>
        </p:sp>
        <p:sp>
          <p:nvSpPr>
            <p:cNvPr id="270349" name="Rectangle 10"/>
            <p:cNvSpPr>
              <a:spLocks noChangeArrowheads="1"/>
            </p:cNvSpPr>
            <p:nvPr/>
          </p:nvSpPr>
          <p:spPr bwMode="auto">
            <a:xfrm>
              <a:off x="2681" y="2847"/>
              <a:ext cx="1244"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1m</a:t>
              </a:r>
            </a:p>
          </p:txBody>
        </p:sp>
        <p:sp>
          <p:nvSpPr>
            <p:cNvPr id="270350" name="Rectangle 11"/>
            <p:cNvSpPr>
              <a:spLocks noChangeArrowheads="1"/>
            </p:cNvSpPr>
            <p:nvPr/>
          </p:nvSpPr>
          <p:spPr bwMode="auto">
            <a:xfrm>
              <a:off x="1872" y="2847"/>
              <a:ext cx="80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25</a:t>
              </a:r>
            </a:p>
          </p:txBody>
        </p:sp>
        <p:sp>
          <p:nvSpPr>
            <p:cNvPr id="270351" name="Rectangle 12"/>
            <p:cNvSpPr>
              <a:spLocks noChangeArrowheads="1"/>
            </p:cNvSpPr>
            <p:nvPr/>
          </p:nvSpPr>
          <p:spPr bwMode="auto">
            <a:xfrm>
              <a:off x="3925" y="2550"/>
              <a:ext cx="1259" cy="297"/>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1.25m</a:t>
              </a:r>
            </a:p>
            <a:p>
              <a:pPr algn="ct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1.35m</a:t>
              </a:r>
            </a:p>
          </p:txBody>
        </p:sp>
        <p:sp>
          <p:nvSpPr>
            <p:cNvPr id="270352" name="Rectangle 13"/>
            <p:cNvSpPr>
              <a:spLocks noChangeArrowheads="1"/>
            </p:cNvSpPr>
            <p:nvPr/>
          </p:nvSpPr>
          <p:spPr bwMode="auto">
            <a:xfrm>
              <a:off x="2681" y="2550"/>
              <a:ext cx="1244" cy="297"/>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1m</a:t>
              </a:r>
            </a:p>
          </p:txBody>
        </p:sp>
        <p:sp>
          <p:nvSpPr>
            <p:cNvPr id="270353" name="Rectangle 14"/>
            <p:cNvSpPr>
              <a:spLocks noChangeArrowheads="1"/>
            </p:cNvSpPr>
            <p:nvPr/>
          </p:nvSpPr>
          <p:spPr bwMode="auto">
            <a:xfrm>
              <a:off x="1872" y="2550"/>
              <a:ext cx="809" cy="297"/>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22 ½</a:t>
              </a:r>
            </a:p>
          </p:txBody>
        </p:sp>
        <p:sp>
          <p:nvSpPr>
            <p:cNvPr id="270354" name="Rectangle 15"/>
            <p:cNvSpPr>
              <a:spLocks noChangeArrowheads="1"/>
            </p:cNvSpPr>
            <p:nvPr/>
          </p:nvSpPr>
          <p:spPr bwMode="auto">
            <a:xfrm>
              <a:off x="3925" y="2254"/>
              <a:ext cx="125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1.25m</a:t>
              </a:r>
            </a:p>
            <a:p>
              <a:pPr algn="ct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1.35m</a:t>
              </a:r>
            </a:p>
          </p:txBody>
        </p:sp>
        <p:sp>
          <p:nvSpPr>
            <p:cNvPr id="270355" name="Rectangle 16"/>
            <p:cNvSpPr>
              <a:spLocks noChangeArrowheads="1"/>
            </p:cNvSpPr>
            <p:nvPr/>
          </p:nvSpPr>
          <p:spPr bwMode="auto">
            <a:xfrm>
              <a:off x="2681" y="2254"/>
              <a:ext cx="1244"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1m</a:t>
              </a:r>
            </a:p>
          </p:txBody>
        </p:sp>
        <p:sp>
          <p:nvSpPr>
            <p:cNvPr id="270356" name="Rectangle 17"/>
            <p:cNvSpPr>
              <a:spLocks noChangeArrowheads="1"/>
            </p:cNvSpPr>
            <p:nvPr/>
          </p:nvSpPr>
          <p:spPr bwMode="auto">
            <a:xfrm>
              <a:off x="1872" y="2254"/>
              <a:ext cx="80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20</a:t>
              </a:r>
            </a:p>
          </p:txBody>
        </p:sp>
        <p:sp>
          <p:nvSpPr>
            <p:cNvPr id="270357" name="Rectangle 18"/>
            <p:cNvSpPr>
              <a:spLocks noChangeArrowheads="1"/>
            </p:cNvSpPr>
            <p:nvPr/>
          </p:nvSpPr>
          <p:spPr bwMode="auto">
            <a:xfrm>
              <a:off x="3925" y="1958"/>
              <a:ext cx="125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1.25m</a:t>
              </a:r>
            </a:p>
            <a:p>
              <a:pPr algn="ct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1.35m</a:t>
              </a:r>
            </a:p>
          </p:txBody>
        </p:sp>
        <p:sp>
          <p:nvSpPr>
            <p:cNvPr id="270358" name="Rectangle 19"/>
            <p:cNvSpPr>
              <a:spLocks noChangeArrowheads="1"/>
            </p:cNvSpPr>
            <p:nvPr/>
          </p:nvSpPr>
          <p:spPr bwMode="auto">
            <a:xfrm>
              <a:off x="2681" y="1958"/>
              <a:ext cx="1244"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1m</a:t>
              </a:r>
            </a:p>
          </p:txBody>
        </p:sp>
        <p:sp>
          <p:nvSpPr>
            <p:cNvPr id="270359" name="Rectangle 20"/>
            <p:cNvSpPr>
              <a:spLocks noChangeArrowheads="1"/>
            </p:cNvSpPr>
            <p:nvPr/>
          </p:nvSpPr>
          <p:spPr bwMode="auto">
            <a:xfrm>
              <a:off x="1872" y="1958"/>
              <a:ext cx="809" cy="296"/>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latin typeface="Georgia" pitchFamily="16" charset="0"/>
                  <a:cs typeface="Times New Roman" pitchFamily="16" charset="0"/>
                </a:rPr>
                <a:t>14 ½</a:t>
              </a:r>
            </a:p>
          </p:txBody>
        </p:sp>
        <p:sp>
          <p:nvSpPr>
            <p:cNvPr id="270360" name="Rectangle 21"/>
            <p:cNvSpPr>
              <a:spLocks noChangeArrowheads="1"/>
            </p:cNvSpPr>
            <p:nvPr/>
          </p:nvSpPr>
          <p:spPr bwMode="auto">
            <a:xfrm>
              <a:off x="912" y="1958"/>
              <a:ext cx="960" cy="1185"/>
            </a:xfrm>
            <a:prstGeom prst="rect">
              <a:avLst/>
            </a:prstGeom>
            <a:noFill/>
            <a:ln w="9525">
              <a:noFill/>
              <a:round/>
              <a:headEnd/>
              <a:tailEnd/>
            </a:ln>
          </p:spPr>
          <p:txBody>
            <a:bodyPr lIns="90000" tIns="46800" rIns="90000" bIns="46800"/>
            <a:lstStyle/>
            <a:p>
              <a:pPr algn="ct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Georgia" pitchFamily="16" charset="0"/>
                  <a:cs typeface="Times New Roman" pitchFamily="16" charset="0"/>
                </a:rPr>
                <a:t>Full depth</a:t>
              </a:r>
            </a:p>
          </p:txBody>
        </p:sp>
        <p:sp>
          <p:nvSpPr>
            <p:cNvPr id="270361" name="Rectangle 22"/>
            <p:cNvSpPr>
              <a:spLocks noChangeArrowheads="1"/>
            </p:cNvSpPr>
            <p:nvPr/>
          </p:nvSpPr>
          <p:spPr bwMode="auto">
            <a:xfrm>
              <a:off x="3925" y="1440"/>
              <a:ext cx="1259" cy="518"/>
            </a:xfrm>
            <a:prstGeom prst="rect">
              <a:avLst/>
            </a:prstGeom>
            <a:noFill/>
            <a:ln w="9525">
              <a:noFill/>
              <a:round/>
              <a:headEnd/>
              <a:tailEnd/>
            </a:ln>
          </p:spPr>
          <p:txBody>
            <a:bodyPr lIns="90000" tIns="46800" rIns="90000" bIns="46800"/>
            <a:lstStyle/>
            <a:p>
              <a:pP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Georgia" pitchFamily="16" charset="0"/>
                  <a:cs typeface="Times New Roman" pitchFamily="16" charset="0"/>
                </a:rPr>
                <a:t>Dedendum</a:t>
              </a:r>
              <a:r>
                <a:rPr lang="en-GB" sz="1200" b="1">
                  <a:solidFill>
                    <a:srgbClr val="FFFFFF"/>
                  </a:solidFill>
                  <a:latin typeface="Georgia" pitchFamily="16" charset="0"/>
                  <a:cs typeface="Times New Roman" pitchFamily="16" charset="0"/>
                </a:rPr>
                <a:t>,</a:t>
              </a:r>
              <a:r>
                <a:rPr lang="en-GB" sz="1200" b="1">
                  <a:solidFill>
                    <a:srgbClr val="000000"/>
                  </a:solidFill>
                  <a:latin typeface="Georgia" pitchFamily="16" charset="0"/>
                  <a:cs typeface="Times New Roman" pitchFamily="16" charset="0"/>
                </a:rPr>
                <a:t> h</a:t>
              </a:r>
              <a:r>
                <a:rPr lang="en-GB" sz="1200" b="1" baseline="-30000">
                  <a:solidFill>
                    <a:srgbClr val="000000"/>
                  </a:solidFill>
                  <a:latin typeface="Georgia" pitchFamily="16" charset="0"/>
                  <a:cs typeface="Times New Roman" pitchFamily="16" charset="0"/>
                </a:rPr>
                <a:t>f</a:t>
              </a:r>
            </a:p>
          </p:txBody>
        </p:sp>
        <p:sp>
          <p:nvSpPr>
            <p:cNvPr id="270362" name="Rectangle 23"/>
            <p:cNvSpPr>
              <a:spLocks noChangeArrowheads="1"/>
            </p:cNvSpPr>
            <p:nvPr/>
          </p:nvSpPr>
          <p:spPr bwMode="auto">
            <a:xfrm>
              <a:off x="2681" y="1440"/>
              <a:ext cx="1244" cy="518"/>
            </a:xfrm>
            <a:prstGeom prst="rect">
              <a:avLst/>
            </a:prstGeom>
            <a:noFill/>
            <a:ln w="9525">
              <a:noFill/>
              <a:round/>
              <a:headEnd/>
              <a:tailEnd/>
            </a:ln>
          </p:spPr>
          <p:txBody>
            <a:bodyPr lIns="90000" tIns="46800" rIns="90000" bIns="46800"/>
            <a:lstStyle/>
            <a:p>
              <a:pP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Georgia" pitchFamily="16" charset="0"/>
                  <a:cs typeface="Times New Roman" pitchFamily="16" charset="0"/>
                </a:rPr>
                <a:t>Addendum,</a:t>
              </a:r>
              <a:r>
                <a:rPr lang="en-GB" b="1">
                  <a:solidFill>
                    <a:srgbClr val="000000"/>
                  </a:solidFill>
                  <a:latin typeface="Georgia" pitchFamily="16" charset="0"/>
                  <a:cs typeface="Times New Roman" pitchFamily="16" charset="0"/>
                </a:rPr>
                <a:t>h</a:t>
              </a:r>
              <a:r>
                <a:rPr lang="en-GB" b="1" baseline="-30000">
                  <a:solidFill>
                    <a:srgbClr val="000000"/>
                  </a:solidFill>
                  <a:latin typeface="Georgia" pitchFamily="16" charset="0"/>
                  <a:cs typeface="Times New Roman" pitchFamily="16" charset="0"/>
                </a:rPr>
                <a:t>a</a:t>
              </a:r>
            </a:p>
          </p:txBody>
        </p:sp>
        <p:sp>
          <p:nvSpPr>
            <p:cNvPr id="270363" name="Rectangle 24"/>
            <p:cNvSpPr>
              <a:spLocks noChangeArrowheads="1"/>
            </p:cNvSpPr>
            <p:nvPr/>
          </p:nvSpPr>
          <p:spPr bwMode="auto">
            <a:xfrm>
              <a:off x="1872" y="1440"/>
              <a:ext cx="809" cy="518"/>
            </a:xfrm>
            <a:prstGeom prst="rect">
              <a:avLst/>
            </a:prstGeom>
            <a:noFill/>
            <a:ln w="9525">
              <a:noFill/>
              <a:round/>
              <a:headEnd/>
              <a:tailEnd/>
            </a:ln>
          </p:spPr>
          <p:txBody>
            <a:bodyPr lIns="90000" tIns="46800" rIns="90000" bIns="4680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rPr>
                <a:t>Pressure angle, </a:t>
              </a:r>
            </a:p>
            <a:p>
              <a:pP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a:solidFill>
                    <a:srgbClr val="FFFFFF"/>
                  </a:solidFill>
                  <a:latin typeface="Georgia" pitchFamily="16" charset="0"/>
                  <a:cs typeface="Times New Roman" pitchFamily="16" charset="0"/>
                </a:rPr>
                <a:t>(Deg)</a:t>
              </a:r>
              <a:r>
                <a:rPr lang="ar-SA" sz="1200">
                  <a:solidFill>
                    <a:srgbClr val="FFFFFF"/>
                  </a:solidFill>
                  <a:latin typeface="Georgia" pitchFamily="16" charset="0"/>
                  <a:cs typeface="Times New Roman" pitchFamily="16" charset="0"/>
                </a:rPr>
                <a:t>‏</a:t>
              </a:r>
              <a:endParaRPr lang="en-GB" sz="1200">
                <a:solidFill>
                  <a:srgbClr val="FFFFFF"/>
                </a:solidFill>
                <a:latin typeface="Georgia" pitchFamily="16" charset="0"/>
                <a:cs typeface="Times New Roman" pitchFamily="16" charset="0"/>
              </a:endParaRPr>
            </a:p>
          </p:txBody>
        </p:sp>
        <p:sp>
          <p:nvSpPr>
            <p:cNvPr id="270364" name="Rectangle 25"/>
            <p:cNvSpPr>
              <a:spLocks noChangeArrowheads="1"/>
            </p:cNvSpPr>
            <p:nvPr/>
          </p:nvSpPr>
          <p:spPr bwMode="auto">
            <a:xfrm>
              <a:off x="912" y="1440"/>
              <a:ext cx="960" cy="518"/>
            </a:xfrm>
            <a:prstGeom prst="rect">
              <a:avLst/>
            </a:prstGeom>
            <a:noFill/>
            <a:ln w="9525">
              <a:noFill/>
              <a:round/>
              <a:headEnd/>
              <a:tailEnd/>
            </a:ln>
          </p:spPr>
          <p:txBody>
            <a:bodyPr lIns="90000" tIns="46800" rIns="90000" bIns="46800"/>
            <a:lstStyle/>
            <a:p>
              <a:pPr eaLnBrk="1" hangingPunct="1">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200" b="1">
                <a:solidFill>
                  <a:srgbClr val="FFFFFF"/>
                </a:solidFill>
                <a:latin typeface="Georgia" pitchFamily="16" charset="0"/>
                <a:cs typeface="Times New Roman" pitchFamily="16" charset="0"/>
              </a:endParaRPr>
            </a:p>
            <a:p>
              <a:pPr>
                <a:buFont typeface="Georgia"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Georgia" pitchFamily="16" charset="0"/>
                  <a:cs typeface="Times New Roman" pitchFamily="16" charset="0"/>
                </a:rPr>
                <a:t>Tooth</a:t>
              </a:r>
              <a:r>
                <a:rPr lang="en-GB" sz="1200" b="1">
                  <a:solidFill>
                    <a:srgbClr val="FFFFFF"/>
                  </a:solidFill>
                  <a:latin typeface="Georgia" pitchFamily="16" charset="0"/>
                  <a:cs typeface="Times New Roman" pitchFamily="16" charset="0"/>
                </a:rPr>
                <a:t> </a:t>
              </a:r>
              <a:r>
                <a:rPr lang="en-GB" b="1">
                  <a:solidFill>
                    <a:srgbClr val="FFFFFF"/>
                  </a:solidFill>
                  <a:latin typeface="Georgia" pitchFamily="16" charset="0"/>
                  <a:cs typeface="Times New Roman" pitchFamily="16" charset="0"/>
                </a:rPr>
                <a:t>system</a:t>
              </a:r>
            </a:p>
          </p:txBody>
        </p:sp>
        <p:sp>
          <p:nvSpPr>
            <p:cNvPr id="270365" name="Line 26"/>
            <p:cNvSpPr>
              <a:spLocks noChangeShapeType="1"/>
            </p:cNvSpPr>
            <p:nvPr/>
          </p:nvSpPr>
          <p:spPr bwMode="auto">
            <a:xfrm>
              <a:off x="912" y="1440"/>
              <a:ext cx="4272" cy="1"/>
            </a:xfrm>
            <a:prstGeom prst="line">
              <a:avLst/>
            </a:prstGeom>
            <a:noFill/>
            <a:ln w="12600">
              <a:solidFill>
                <a:srgbClr val="000000"/>
              </a:solidFill>
              <a:miter lim="800000"/>
              <a:headEnd/>
              <a:tailEnd/>
            </a:ln>
          </p:spPr>
          <p:txBody>
            <a:bodyPr/>
            <a:lstStyle/>
            <a:p>
              <a:endParaRPr lang="en-US"/>
            </a:p>
          </p:txBody>
        </p:sp>
        <p:sp>
          <p:nvSpPr>
            <p:cNvPr id="270366" name="Line 27"/>
            <p:cNvSpPr>
              <a:spLocks noChangeShapeType="1"/>
            </p:cNvSpPr>
            <p:nvPr/>
          </p:nvSpPr>
          <p:spPr bwMode="auto">
            <a:xfrm>
              <a:off x="912" y="3456"/>
              <a:ext cx="4272" cy="1"/>
            </a:xfrm>
            <a:prstGeom prst="line">
              <a:avLst/>
            </a:prstGeom>
            <a:noFill/>
            <a:ln w="12600">
              <a:solidFill>
                <a:srgbClr val="000000"/>
              </a:solidFill>
              <a:miter lim="800000"/>
              <a:headEnd/>
              <a:tailEnd/>
            </a:ln>
          </p:spPr>
          <p:txBody>
            <a:bodyPr/>
            <a:lstStyle/>
            <a:p>
              <a:endParaRPr lang="en-US"/>
            </a:p>
          </p:txBody>
        </p:sp>
        <p:sp>
          <p:nvSpPr>
            <p:cNvPr id="270367" name="Line 28"/>
            <p:cNvSpPr>
              <a:spLocks noChangeShapeType="1"/>
            </p:cNvSpPr>
            <p:nvPr/>
          </p:nvSpPr>
          <p:spPr bwMode="auto">
            <a:xfrm>
              <a:off x="912" y="1440"/>
              <a:ext cx="1" cy="2016"/>
            </a:xfrm>
            <a:prstGeom prst="line">
              <a:avLst/>
            </a:prstGeom>
            <a:noFill/>
            <a:ln w="12600">
              <a:solidFill>
                <a:srgbClr val="000000"/>
              </a:solidFill>
              <a:miter lim="800000"/>
              <a:headEnd/>
              <a:tailEnd/>
            </a:ln>
          </p:spPr>
          <p:txBody>
            <a:bodyPr/>
            <a:lstStyle/>
            <a:p>
              <a:endParaRPr lang="en-US"/>
            </a:p>
          </p:txBody>
        </p:sp>
        <p:sp>
          <p:nvSpPr>
            <p:cNvPr id="270368" name="Line 29"/>
            <p:cNvSpPr>
              <a:spLocks noChangeShapeType="1"/>
            </p:cNvSpPr>
            <p:nvPr/>
          </p:nvSpPr>
          <p:spPr bwMode="auto">
            <a:xfrm>
              <a:off x="5184" y="1440"/>
              <a:ext cx="1" cy="2016"/>
            </a:xfrm>
            <a:prstGeom prst="line">
              <a:avLst/>
            </a:prstGeom>
            <a:noFill/>
            <a:ln w="12600">
              <a:solidFill>
                <a:srgbClr val="000000"/>
              </a:solidFill>
              <a:miter lim="800000"/>
              <a:headEnd/>
              <a:tailEnd/>
            </a:ln>
          </p:spPr>
          <p:txBody>
            <a:bodyPr/>
            <a:lstStyle/>
            <a:p>
              <a:endParaRPr lang="en-US"/>
            </a:p>
          </p:txBody>
        </p:sp>
        <p:sp>
          <p:nvSpPr>
            <p:cNvPr id="270369" name="Line 30"/>
            <p:cNvSpPr>
              <a:spLocks noChangeShapeType="1"/>
            </p:cNvSpPr>
            <p:nvPr/>
          </p:nvSpPr>
          <p:spPr bwMode="auto">
            <a:xfrm>
              <a:off x="912" y="1958"/>
              <a:ext cx="4272" cy="1"/>
            </a:xfrm>
            <a:prstGeom prst="line">
              <a:avLst/>
            </a:prstGeom>
            <a:noFill/>
            <a:ln w="12600">
              <a:solidFill>
                <a:srgbClr val="000000"/>
              </a:solidFill>
              <a:miter lim="800000"/>
              <a:headEnd/>
              <a:tailEnd/>
            </a:ln>
          </p:spPr>
          <p:txBody>
            <a:bodyPr/>
            <a:lstStyle/>
            <a:p>
              <a:endParaRPr lang="en-US"/>
            </a:p>
          </p:txBody>
        </p:sp>
        <p:sp>
          <p:nvSpPr>
            <p:cNvPr id="270370" name="Line 31"/>
            <p:cNvSpPr>
              <a:spLocks noChangeShapeType="1"/>
            </p:cNvSpPr>
            <p:nvPr/>
          </p:nvSpPr>
          <p:spPr bwMode="auto">
            <a:xfrm>
              <a:off x="1872" y="1440"/>
              <a:ext cx="1" cy="2016"/>
            </a:xfrm>
            <a:prstGeom prst="line">
              <a:avLst/>
            </a:prstGeom>
            <a:noFill/>
            <a:ln w="12600">
              <a:solidFill>
                <a:srgbClr val="000000"/>
              </a:solidFill>
              <a:miter lim="800000"/>
              <a:headEnd/>
              <a:tailEnd/>
            </a:ln>
          </p:spPr>
          <p:txBody>
            <a:bodyPr/>
            <a:lstStyle/>
            <a:p>
              <a:endParaRPr lang="en-US"/>
            </a:p>
          </p:txBody>
        </p:sp>
        <p:sp>
          <p:nvSpPr>
            <p:cNvPr id="270371" name="Line 32"/>
            <p:cNvSpPr>
              <a:spLocks noChangeShapeType="1"/>
            </p:cNvSpPr>
            <p:nvPr/>
          </p:nvSpPr>
          <p:spPr bwMode="auto">
            <a:xfrm>
              <a:off x="2681" y="1440"/>
              <a:ext cx="1" cy="2016"/>
            </a:xfrm>
            <a:prstGeom prst="line">
              <a:avLst/>
            </a:prstGeom>
            <a:noFill/>
            <a:ln w="12600">
              <a:solidFill>
                <a:srgbClr val="000000"/>
              </a:solidFill>
              <a:miter lim="800000"/>
              <a:headEnd/>
              <a:tailEnd/>
            </a:ln>
          </p:spPr>
          <p:txBody>
            <a:bodyPr/>
            <a:lstStyle/>
            <a:p>
              <a:endParaRPr lang="en-US"/>
            </a:p>
          </p:txBody>
        </p:sp>
        <p:sp>
          <p:nvSpPr>
            <p:cNvPr id="270372" name="Line 33"/>
            <p:cNvSpPr>
              <a:spLocks noChangeShapeType="1"/>
            </p:cNvSpPr>
            <p:nvPr/>
          </p:nvSpPr>
          <p:spPr bwMode="auto">
            <a:xfrm>
              <a:off x="3925" y="1440"/>
              <a:ext cx="1" cy="2016"/>
            </a:xfrm>
            <a:prstGeom prst="line">
              <a:avLst/>
            </a:prstGeom>
            <a:noFill/>
            <a:ln w="12600">
              <a:solidFill>
                <a:srgbClr val="000000"/>
              </a:solidFill>
              <a:miter lim="800000"/>
              <a:headEnd/>
              <a:tailEnd/>
            </a:ln>
          </p:spPr>
          <p:txBody>
            <a:bodyPr/>
            <a:lstStyle/>
            <a:p>
              <a:endParaRPr lang="en-US"/>
            </a:p>
          </p:txBody>
        </p:sp>
        <p:sp>
          <p:nvSpPr>
            <p:cNvPr id="270373" name="Line 34"/>
            <p:cNvSpPr>
              <a:spLocks noChangeShapeType="1"/>
            </p:cNvSpPr>
            <p:nvPr/>
          </p:nvSpPr>
          <p:spPr bwMode="auto">
            <a:xfrm>
              <a:off x="912" y="3143"/>
              <a:ext cx="4272" cy="1"/>
            </a:xfrm>
            <a:prstGeom prst="line">
              <a:avLst/>
            </a:prstGeom>
            <a:noFill/>
            <a:ln w="12600">
              <a:solidFill>
                <a:srgbClr val="000000"/>
              </a:solidFill>
              <a:miter lim="800000"/>
              <a:headEnd/>
              <a:tailEnd/>
            </a:ln>
          </p:spPr>
          <p:txBody>
            <a:bodyPr/>
            <a:lstStyle/>
            <a:p>
              <a:endParaRPr lang="en-US"/>
            </a:p>
          </p:txBody>
        </p:sp>
        <p:sp>
          <p:nvSpPr>
            <p:cNvPr id="270374" name="Line 35"/>
            <p:cNvSpPr>
              <a:spLocks noChangeShapeType="1"/>
            </p:cNvSpPr>
            <p:nvPr/>
          </p:nvSpPr>
          <p:spPr bwMode="auto">
            <a:xfrm>
              <a:off x="1872" y="2254"/>
              <a:ext cx="3312" cy="1"/>
            </a:xfrm>
            <a:prstGeom prst="line">
              <a:avLst/>
            </a:prstGeom>
            <a:noFill/>
            <a:ln w="12600">
              <a:solidFill>
                <a:srgbClr val="000000"/>
              </a:solidFill>
              <a:miter lim="800000"/>
              <a:headEnd/>
              <a:tailEnd/>
            </a:ln>
          </p:spPr>
          <p:txBody>
            <a:bodyPr/>
            <a:lstStyle/>
            <a:p>
              <a:endParaRPr lang="en-US"/>
            </a:p>
          </p:txBody>
        </p:sp>
        <p:sp>
          <p:nvSpPr>
            <p:cNvPr id="270375" name="Line 36"/>
            <p:cNvSpPr>
              <a:spLocks noChangeShapeType="1"/>
            </p:cNvSpPr>
            <p:nvPr/>
          </p:nvSpPr>
          <p:spPr bwMode="auto">
            <a:xfrm>
              <a:off x="1872" y="2550"/>
              <a:ext cx="3312" cy="1"/>
            </a:xfrm>
            <a:prstGeom prst="line">
              <a:avLst/>
            </a:prstGeom>
            <a:noFill/>
            <a:ln w="12600">
              <a:solidFill>
                <a:srgbClr val="000000"/>
              </a:solidFill>
              <a:miter lim="800000"/>
              <a:headEnd/>
              <a:tailEnd/>
            </a:ln>
          </p:spPr>
          <p:txBody>
            <a:bodyPr/>
            <a:lstStyle/>
            <a:p>
              <a:endParaRPr lang="en-US"/>
            </a:p>
          </p:txBody>
        </p:sp>
        <p:sp>
          <p:nvSpPr>
            <p:cNvPr id="270376" name="Line 37"/>
            <p:cNvSpPr>
              <a:spLocks noChangeShapeType="1"/>
            </p:cNvSpPr>
            <p:nvPr/>
          </p:nvSpPr>
          <p:spPr bwMode="auto">
            <a:xfrm>
              <a:off x="1872" y="2847"/>
              <a:ext cx="3312" cy="1"/>
            </a:xfrm>
            <a:prstGeom prst="line">
              <a:avLst/>
            </a:prstGeom>
            <a:noFill/>
            <a:ln w="12600">
              <a:solidFill>
                <a:srgbClr val="000000"/>
              </a:solidFill>
              <a:miter lim="800000"/>
              <a:headEnd/>
              <a:tailEnd/>
            </a:ln>
          </p:spPr>
          <p:txBody>
            <a:bodyPr/>
            <a:lstStyle/>
            <a:p>
              <a:endParaRPr lang="en-US"/>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3DC9FBE-D30B-4C12-A5CF-D51460154895}" type="slidenum">
              <a:rPr lang="en-GB"/>
              <a:pPr>
                <a:defRPr/>
              </a:pPr>
              <a:t>263</a:t>
            </a:fld>
            <a:endParaRPr lang="en-GB"/>
          </a:p>
        </p:txBody>
      </p:sp>
      <p:sp>
        <p:nvSpPr>
          <p:cNvPr id="27238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GEAR MATERIALS</a:t>
            </a:r>
          </a:p>
        </p:txBody>
      </p:sp>
      <p:sp>
        <p:nvSpPr>
          <p:cNvPr id="271365" name="Rectangle 2"/>
          <p:cNvSpPr>
            <a:spLocks noGrp="1" noChangeArrowheads="1"/>
          </p:cNvSpPr>
          <p:nvPr>
            <p:ph type="body" idx="4294967295"/>
          </p:nvPr>
        </p:nvSpPr>
        <p:spPr>
          <a:xfrm>
            <a:off x="457200" y="1600200"/>
            <a:ext cx="8229600" cy="4970463"/>
          </a:xfrm>
        </p:spPr>
        <p:txBody>
          <a:bodyPr/>
          <a:lstStyle/>
          <a:p>
            <a:pPr marL="606425" indent="-606425" eaLnBrk="1" hangingPunct="1">
              <a:lnSpc>
                <a:spcPct val="80000"/>
              </a:lnSpc>
              <a:spcBef>
                <a:spcPts val="675"/>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700" smtClean="0">
              <a:solidFill>
                <a:srgbClr val="FF0000"/>
              </a:solidFill>
            </a:endParaRPr>
          </a:p>
          <a:p>
            <a:pPr marL="606425" indent="-606425" eaLnBrk="1" hangingPunct="1">
              <a:lnSpc>
                <a:spcPct val="80000"/>
              </a:lnSpc>
              <a:spcBef>
                <a:spcPts val="675"/>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The gear materials should have the following properties.</a:t>
            </a:r>
          </a:p>
          <a:p>
            <a:pPr marL="606425" indent="-606425" eaLnBrk="1" hangingPunct="1">
              <a:lnSpc>
                <a:spcPct val="80000"/>
              </a:lnSpc>
              <a:spcBef>
                <a:spcPts val="675"/>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High tensile strength to prevent failure against static loads</a:t>
            </a:r>
          </a:p>
          <a:p>
            <a:pPr marL="606425" indent="-606425" eaLnBrk="1" hangingPunct="1">
              <a:lnSpc>
                <a:spcPct val="80000"/>
              </a:lnSpc>
              <a:spcBef>
                <a:spcPts val="675"/>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High endurance strength to withstand dynamic loads</a:t>
            </a:r>
          </a:p>
          <a:p>
            <a:pPr marL="606425" indent="-606425" eaLnBrk="1" hangingPunct="1">
              <a:lnSpc>
                <a:spcPct val="80000"/>
              </a:lnSpc>
              <a:spcBef>
                <a:spcPts val="675"/>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Good wear resistance to prevent failure due to contact stresses which cause pitting and scoring.</a:t>
            </a:r>
          </a:p>
          <a:p>
            <a:pPr marL="606425" indent="-606425" eaLnBrk="1" hangingPunct="1">
              <a:lnSpc>
                <a:spcPct val="80000"/>
              </a:lnSpc>
              <a:spcBef>
                <a:spcPts val="675"/>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Low coefficient of friction</a:t>
            </a:r>
          </a:p>
          <a:p>
            <a:pPr marL="606425" indent="-606425" eaLnBrk="1" hangingPunct="1">
              <a:lnSpc>
                <a:spcPct val="80000"/>
              </a:lnSpc>
              <a:spcBef>
                <a:spcPts val="675"/>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700" smtClean="0">
                <a:solidFill>
                  <a:srgbClr val="E3E3FF"/>
                </a:solidFill>
              </a:rPr>
              <a:t>Good manufacturability</a:t>
            </a:r>
          </a:p>
          <a:p>
            <a:pPr marL="606425" indent="-606425" eaLnBrk="1" hangingPunct="1">
              <a:lnSpc>
                <a:spcPct val="80000"/>
              </a:lnSpc>
              <a:spcBef>
                <a:spcPts val="675"/>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700"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EBBD09DD-BEC3-4487-97E9-F2CBBB2E207D}" type="slidenum">
              <a:rPr lang="en-GB"/>
              <a:pPr>
                <a:defRPr/>
              </a:pPr>
              <a:t>264</a:t>
            </a:fld>
            <a:endParaRPr lang="en-GB"/>
          </a:p>
        </p:txBody>
      </p:sp>
      <p:sp>
        <p:nvSpPr>
          <p:cNvPr id="273409"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GEAR MATERIALS</a:t>
            </a:r>
            <a:br>
              <a:rPr lang="en-GB" sz="4000" smtClean="0">
                <a:solidFill>
                  <a:srgbClr val="FF0000"/>
                </a:solidFill>
              </a:rPr>
            </a:br>
            <a:endParaRPr lang="en-GB" sz="4000" smtClean="0">
              <a:solidFill>
                <a:srgbClr val="FF0000"/>
              </a:solidFill>
            </a:endParaRPr>
          </a:p>
        </p:txBody>
      </p:sp>
      <p:sp>
        <p:nvSpPr>
          <p:cNvPr id="272389" name="Rectangle 2"/>
          <p:cNvSpPr>
            <a:spLocks noGrp="1" noChangeArrowheads="1"/>
          </p:cNvSpPr>
          <p:nvPr>
            <p:ph type="body" idx="4294967295"/>
          </p:nvPr>
        </p:nvSpPr>
        <p:spPr>
          <a:xfrm>
            <a:off x="576263" y="1600200"/>
            <a:ext cx="8110537" cy="4205288"/>
          </a:xfrm>
        </p:spPr>
        <p:txBody>
          <a:bodyPr/>
          <a:lstStyle/>
          <a:p>
            <a:pPr marL="606425" indent="-606425" eaLnBrk="1" hangingPunct="1">
              <a:lnSpc>
                <a:spcPct val="90000"/>
              </a:lnSpc>
              <a:spcBef>
                <a:spcPts val="700"/>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smtClean="0">
                <a:solidFill>
                  <a:srgbClr val="E3E3FF"/>
                </a:solidFill>
              </a:rPr>
              <a:t>Ferrous Metals- Cast iron, Cast Steel, Alloy Steel, Plain Carbon Steel, Stainless steel.</a:t>
            </a:r>
          </a:p>
          <a:p>
            <a:pPr marL="606425" indent="-606425" eaLnBrk="1" hangingPunct="1">
              <a:lnSpc>
                <a:spcPct val="90000"/>
              </a:lnSpc>
              <a:spcBef>
                <a:spcPts val="700"/>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smtClean="0">
                <a:solidFill>
                  <a:srgbClr val="E3E3FF"/>
                </a:solidFill>
              </a:rPr>
              <a:t>Non-Ferrous Metals- Aluminium alloys, Brass alloys, Bronze alloys,Megnesium alloys, Nickel alloys, Titanium alloys, Die cast alloys, Sintered Powdered alloys.</a:t>
            </a:r>
          </a:p>
          <a:p>
            <a:pPr marL="606425" indent="-606425" eaLnBrk="1" hangingPunct="1">
              <a:lnSpc>
                <a:spcPct val="90000"/>
              </a:lnSpc>
              <a:spcBef>
                <a:spcPts val="700"/>
              </a:spcBef>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800" smtClean="0">
                <a:solidFill>
                  <a:srgbClr val="E3E3FF"/>
                </a:solidFill>
              </a:rPr>
              <a:t>Non metals- Acetal, Phenolic laminates, Nylons, PTFE</a:t>
            </a:r>
          </a:p>
          <a:p>
            <a:pPr marL="606425" indent="-606425" eaLnBrk="1" hangingPunct="1">
              <a:lnSpc>
                <a:spcPct val="90000"/>
              </a:lnSpc>
              <a:spcBef>
                <a:spcPts val="700"/>
              </a:spcBef>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800"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pPr>
              <a:defRPr/>
            </a:pPr>
            <a:r>
              <a:rPr lang="en-GB"/>
              <a:t>DEPT MECH ENGG                              COLLEGE OF ENGG ADOOR</a:t>
            </a:r>
          </a:p>
        </p:txBody>
      </p:sp>
      <p:sp>
        <p:nvSpPr>
          <p:cNvPr id="8" name="Slide Number Placeholder 3"/>
          <p:cNvSpPr>
            <a:spLocks noGrp="1"/>
          </p:cNvSpPr>
          <p:nvPr>
            <p:ph type="sldNum" sz="quarter" idx="12"/>
          </p:nvPr>
        </p:nvSpPr>
        <p:spPr/>
        <p:txBody>
          <a:bodyPr/>
          <a:lstStyle/>
          <a:p>
            <a:pPr>
              <a:defRPr/>
            </a:pPr>
            <a:fld id="{DF98C6BA-D1C6-4F19-84AB-F706C9CCB432}" type="slidenum">
              <a:rPr lang="en-GB"/>
              <a:pPr>
                <a:defRPr/>
              </a:pPr>
              <a:t>265</a:t>
            </a:fld>
            <a:endParaRPr lang="en-GB"/>
          </a:p>
        </p:txBody>
      </p:sp>
      <p:sp>
        <p:nvSpPr>
          <p:cNvPr id="273412" name="Text Box 1"/>
          <p:cNvSpPr txBox="1">
            <a:spLocks noChangeArrowheads="1"/>
          </p:cNvSpPr>
          <p:nvPr/>
        </p:nvSpPr>
        <p:spPr bwMode="auto">
          <a:xfrm>
            <a:off x="0" y="2433638"/>
            <a:ext cx="3844925" cy="3371850"/>
          </a:xfrm>
          <a:prstGeom prst="rect">
            <a:avLst/>
          </a:prstGeom>
          <a:noFill/>
          <a:ln w="9525">
            <a:noFill/>
            <a:round/>
            <a:headEnd/>
            <a:tailEnd/>
          </a:ln>
        </p:spPr>
        <p:txBody>
          <a:bodyPr lIns="90000" tIns="46800" rIns="90000" bIns="46800"/>
          <a:lstStyle/>
          <a:p>
            <a:pPr marL="339725" indent="-339725" algn="just" eaLnBrk="1" hangingPunct="1">
              <a:spcBef>
                <a:spcPts val="175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800">
                <a:solidFill>
                  <a:srgbClr val="E3E3FF"/>
                </a:solidFill>
              </a:rPr>
              <a:t>Blue arrows shows the contact forces. The force line runs along common tangent to base circles.</a:t>
            </a:r>
          </a:p>
          <a:p>
            <a:pPr marL="339725" indent="-339725" eaLnBrk="1" hangingPunct="1">
              <a:spcBef>
                <a:spcPts val="7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2800">
              <a:solidFill>
                <a:srgbClr val="E3E3FF"/>
              </a:solidFill>
            </a:endParaRPr>
          </a:p>
        </p:txBody>
      </p:sp>
      <p:grpSp>
        <p:nvGrpSpPr>
          <p:cNvPr id="2" name="Group 2"/>
          <p:cNvGrpSpPr>
            <a:grpSpLocks/>
          </p:cNvGrpSpPr>
          <p:nvPr/>
        </p:nvGrpSpPr>
        <p:grpSpPr bwMode="auto">
          <a:xfrm>
            <a:off x="5181600" y="1905000"/>
            <a:ext cx="3067050" cy="3162300"/>
            <a:chOff x="3264" y="1200"/>
            <a:chExt cx="1932" cy="1992"/>
          </a:xfrm>
        </p:grpSpPr>
        <p:pic>
          <p:nvPicPr>
            <p:cNvPr id="273415" name="Picture 3"/>
            <p:cNvPicPr>
              <a:picLocks noChangeAspect="1" noChangeArrowheads="1"/>
            </p:cNvPicPr>
            <p:nvPr/>
          </p:nvPicPr>
          <p:blipFill>
            <a:blip r:embed="rId4" cstate="print"/>
            <a:srcRect/>
            <a:stretch>
              <a:fillRect/>
            </a:stretch>
          </p:blipFill>
          <p:spPr bwMode="auto">
            <a:xfrm>
              <a:off x="3264" y="1200"/>
              <a:ext cx="1933" cy="1993"/>
            </a:xfrm>
            <a:prstGeom prst="rect">
              <a:avLst/>
            </a:prstGeom>
            <a:noFill/>
            <a:ln w="9525">
              <a:noFill/>
              <a:round/>
              <a:headEnd/>
              <a:tailEnd/>
            </a:ln>
          </p:spPr>
        </p:pic>
        <p:sp>
          <p:nvSpPr>
            <p:cNvPr id="273416" name="Text Box 4"/>
            <p:cNvSpPr txBox="1">
              <a:spLocks noChangeArrowheads="1"/>
            </p:cNvSpPr>
            <p:nvPr/>
          </p:nvSpPr>
          <p:spPr bwMode="auto">
            <a:xfrm>
              <a:off x="3264" y="1200"/>
              <a:ext cx="1933" cy="1993"/>
            </a:xfrm>
            <a:prstGeom prst="rect">
              <a:avLst/>
            </a:prstGeom>
            <a:noFill/>
            <a:ln w="9525">
              <a:noFill/>
              <a:round/>
              <a:headEnd/>
              <a:tailEnd/>
            </a:ln>
          </p:spPr>
          <p:txBody>
            <a:bodyPr wrap="none" anchor="ctr"/>
            <a:lstStyle/>
            <a:p>
              <a:endParaRPr lang="en-IN"/>
            </a:p>
          </p:txBody>
        </p:sp>
      </p:grpSp>
      <p:sp>
        <p:nvSpPr>
          <p:cNvPr id="273414" name="Text Box 5"/>
          <p:cNvSpPr txBox="1">
            <a:spLocks noChangeArrowheads="1"/>
          </p:cNvSpPr>
          <p:nvPr/>
        </p:nvSpPr>
        <p:spPr bwMode="auto">
          <a:xfrm>
            <a:off x="206375" y="685800"/>
            <a:ext cx="4951413" cy="460375"/>
          </a:xfrm>
          <a:prstGeom prst="rect">
            <a:avLst/>
          </a:prstGeom>
          <a:noFill/>
          <a:ln w="9525">
            <a:noFill/>
            <a:round/>
            <a:headEnd/>
            <a:tailEnd/>
          </a:ln>
        </p:spPr>
        <p:txBody>
          <a:bodyPr wrap="none" lIns="90000" tIns="46800" rIns="90000" bIns="46800">
            <a:spAutoFit/>
          </a:bodyPr>
          <a:lstStyle/>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FF0000"/>
                </a:solidFill>
                <a:latin typeface="Tahoma" pitchFamily="32" charset="0"/>
              </a:rPr>
              <a:t>FORCES ON SPUR GEAR TEETH</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500" fill="hold"/>
                                        <p:tgtEl>
                                          <p:spTgt spid="2"/>
                                        </p:tgtEl>
                                        <p:attrNameLst>
                                          <p:attrName>ppt_x</p:attrName>
                                        </p:attrNameLst>
                                      </p:cBhvr>
                                      <p:tavLst>
                                        <p:tav tm="100000">
                                          <p:val>
                                            <p:strVal val="#ppt_x"/>
                                          </p:val>
                                        </p:tav>
                                        <p:tav>
                                          <p:val>
                                            <p:strVal val="#ppt_x"/>
                                          </p:val>
                                        </p:tav>
                                      </p:tavLst>
                                    </p:anim>
                                    <p:anim calcmode="lin" valueType="num">
                                      <p:cBhvr additive="repl">
                                        <p:cTn id="8" dur="500" fill="hold"/>
                                        <p:tgtEl>
                                          <p:spTgt spid="2"/>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EA94CC86-8EE5-4699-A54A-9C7F53B188F9}" type="slidenum">
              <a:rPr lang="en-GB"/>
              <a:pPr>
                <a:defRPr/>
              </a:pPr>
              <a:t>266</a:t>
            </a:fld>
            <a:endParaRPr lang="en-GB"/>
          </a:p>
        </p:txBody>
      </p:sp>
      <p:sp>
        <p:nvSpPr>
          <p:cNvPr id="27545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Transmitted Load</a:t>
            </a:r>
          </a:p>
        </p:txBody>
      </p:sp>
      <p:sp>
        <p:nvSpPr>
          <p:cNvPr id="274437" name="Rectangle 2"/>
          <p:cNvSpPr>
            <a:spLocks noGrp="1" noChangeArrowheads="1"/>
          </p:cNvSpPr>
          <p:nvPr>
            <p:ph type="body" idx="4294967295"/>
          </p:nvPr>
        </p:nvSpPr>
        <p:spPr>
          <a:xfrm>
            <a:off x="250825" y="2420938"/>
            <a:ext cx="2520950" cy="3887787"/>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With a pair of gears or gear sets, Power is transmitted by the force developed between contacting Teeth</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pic>
        <p:nvPicPr>
          <p:cNvPr id="274438" name="Picture 3"/>
          <p:cNvPicPr>
            <a:picLocks noChangeAspect="1" noChangeArrowheads="1"/>
          </p:cNvPicPr>
          <p:nvPr/>
        </p:nvPicPr>
        <p:blipFill>
          <a:blip r:embed="rId4" cstate="print"/>
          <a:srcRect/>
          <a:stretch>
            <a:fillRect/>
          </a:stretch>
        </p:blipFill>
        <p:spPr bwMode="auto">
          <a:xfrm>
            <a:off x="3419475" y="2133600"/>
            <a:ext cx="5410200" cy="403225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pPr>
              <a:defRPr/>
            </a:pPr>
            <a:r>
              <a:rPr lang="en-GB"/>
              <a:t>DEPT MECH ENGG                              COLLEGE OF ENGG ADOOR</a:t>
            </a:r>
          </a:p>
        </p:txBody>
      </p:sp>
      <p:sp>
        <p:nvSpPr>
          <p:cNvPr id="13" name="Slide Number Placeholder 5"/>
          <p:cNvSpPr>
            <a:spLocks noGrp="1"/>
          </p:cNvSpPr>
          <p:nvPr>
            <p:ph type="sldNum" sz="quarter" idx="12"/>
          </p:nvPr>
        </p:nvSpPr>
        <p:spPr/>
        <p:txBody>
          <a:bodyPr/>
          <a:lstStyle/>
          <a:p>
            <a:pPr>
              <a:defRPr/>
            </a:pPr>
            <a:fld id="{595A784F-EC93-4FBE-B212-1877518D9270}" type="slidenum">
              <a:rPr lang="en-GB"/>
              <a:pPr>
                <a:defRPr/>
              </a:pPr>
              <a:t>267</a:t>
            </a:fld>
            <a:endParaRPr lang="en-GB"/>
          </a:p>
        </p:txBody>
      </p:sp>
      <p:sp>
        <p:nvSpPr>
          <p:cNvPr id="275460" name="Rectangle 1"/>
          <p:cNvSpPr>
            <a:spLocks noGrp="1" noChangeArrowheads="1"/>
          </p:cNvSpPr>
          <p:nvPr>
            <p:ph type="title" idx="4294967295"/>
          </p:nvPr>
        </p:nvSpPr>
        <p:spPr>
          <a:xfrm>
            <a:off x="457200" y="228600"/>
            <a:ext cx="8229600" cy="1143000"/>
          </a:xfrm>
          <a:noFill/>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smtClean="0">
                <a:solidFill>
                  <a:srgbClr val="FF0000"/>
                </a:solidFill>
                <a:effectLst/>
              </a:rPr>
              <a:t>FORCES ON SPUR GEAR TEETH</a:t>
            </a:r>
            <a:br>
              <a:rPr lang="en-GB" sz="3200" smtClean="0">
                <a:solidFill>
                  <a:srgbClr val="FF0000"/>
                </a:solidFill>
                <a:effectLst/>
              </a:rPr>
            </a:br>
            <a:endParaRPr lang="en-GB" sz="3200" smtClean="0">
              <a:solidFill>
                <a:srgbClr val="FF0000"/>
              </a:solidFill>
              <a:effectLst/>
            </a:endParaRPr>
          </a:p>
        </p:txBody>
      </p:sp>
      <p:sp>
        <p:nvSpPr>
          <p:cNvPr id="275461" name="Rectangle 2"/>
          <p:cNvSpPr>
            <a:spLocks noGrp="1" noChangeArrowheads="1"/>
          </p:cNvSpPr>
          <p:nvPr>
            <p:ph type="body" idx="4294967295"/>
          </p:nvPr>
        </p:nvSpPr>
        <p:spPr>
          <a:xfrm>
            <a:off x="457200" y="1600200"/>
            <a:ext cx="8229600" cy="4652963"/>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The spur gear's transmission force F</a:t>
            </a:r>
            <a:r>
              <a:rPr lang="en-GB" sz="2800" baseline="-25000" smtClean="0">
                <a:solidFill>
                  <a:srgbClr val="E3E3FF"/>
                </a:solidFill>
              </a:rPr>
              <a:t>n</a:t>
            </a:r>
            <a:r>
              <a:rPr lang="en-GB" sz="2800" smtClean="0">
                <a:solidFill>
                  <a:srgbClr val="E3E3FF"/>
                </a:solidFill>
              </a:rPr>
              <a:t>, which is normal to the tooth surface can be resolved into a tangential component, F</a:t>
            </a:r>
            <a:r>
              <a:rPr lang="en-GB" sz="2800" baseline="-25000" smtClean="0">
                <a:solidFill>
                  <a:srgbClr val="E3E3FF"/>
                </a:solidFill>
              </a:rPr>
              <a:t>t</a:t>
            </a:r>
            <a:r>
              <a:rPr lang="en-GB" sz="2800" smtClean="0">
                <a:solidFill>
                  <a:srgbClr val="E3E3FF"/>
                </a:solidFill>
              </a:rPr>
              <a:t>, and a radial component, F</a:t>
            </a:r>
            <a:r>
              <a:rPr lang="en-GB" sz="2800" baseline="-25000" smtClean="0">
                <a:solidFill>
                  <a:srgbClr val="E3E3FF"/>
                </a:solidFill>
              </a:rPr>
              <a:t>r</a:t>
            </a:r>
            <a:r>
              <a:rPr lang="en-GB" sz="2800" smtClean="0"/>
              <a:t> .</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The effect of the tangential component is to produce maximum bending at the base of the tooth.</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The effect of the radial component is to produce uniform compressive stress over the cross- section, which is small compared to bending stress; and so usually neglected.</a:t>
            </a:r>
          </a:p>
        </p:txBody>
      </p:sp>
      <p:grpSp>
        <p:nvGrpSpPr>
          <p:cNvPr id="275462" name="Group 3"/>
          <p:cNvGrpSpPr>
            <a:grpSpLocks/>
          </p:cNvGrpSpPr>
          <p:nvPr/>
        </p:nvGrpSpPr>
        <p:grpSpPr bwMode="auto">
          <a:xfrm>
            <a:off x="3649663" y="-5637213"/>
            <a:ext cx="365125" cy="18134013"/>
            <a:chOff x="2299" y="-3551"/>
            <a:chExt cx="230" cy="11423"/>
          </a:xfrm>
        </p:grpSpPr>
        <p:sp>
          <p:nvSpPr>
            <p:cNvPr id="275464" name="Rectangle 4"/>
            <p:cNvSpPr>
              <a:spLocks noChangeArrowheads="1"/>
            </p:cNvSpPr>
            <p:nvPr/>
          </p:nvSpPr>
          <p:spPr bwMode="auto">
            <a:xfrm>
              <a:off x="2414" y="-3551"/>
              <a:ext cx="115" cy="11423"/>
            </a:xfrm>
            <a:prstGeom prst="rect">
              <a:avLst/>
            </a:prstGeom>
            <a:noFill/>
            <a:ln w="9525">
              <a:noFill/>
              <a:round/>
              <a:headEnd/>
              <a:tailEnd/>
            </a:ln>
          </p:spPr>
          <p:txBody>
            <a:bodyPr lIns="90000" tIns="46800" rIns="90000" bIns="46800" anchor="ctr"/>
            <a:lstStyle/>
            <a:p>
              <a:pPr eaLnBrk="1" hangingPunct="1">
                <a:buClr>
                  <a:srgbClr val="000000"/>
                </a:buClr>
                <a:buFont typeface="Verdan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600">
                  <a:solidFill>
                    <a:srgbClr val="000000"/>
                  </a:solidFill>
                  <a:latin typeface="Verdana" pitchFamily="32" charset="0"/>
                </a:rPr>
                <a:t>  </a:t>
              </a:r>
              <a:r>
                <a:rPr lang="en-GB" sz="6800">
                  <a:solidFill>
                    <a:srgbClr val="000000"/>
                  </a:solidFill>
                  <a:latin typeface="Verdana" pitchFamily="32" charset="0"/>
                </a:rPr>
                <a:t> </a:t>
              </a:r>
              <a:r>
                <a:rPr lang="en-GB" sz="600">
                  <a:solidFill>
                    <a:srgbClr val="000000"/>
                  </a:solidFill>
                  <a:latin typeface="Verdana" pitchFamily="32" charset="0"/>
                </a:rPr>
                <a:t>                                                         </a:t>
              </a:r>
            </a:p>
          </p:txBody>
        </p:sp>
        <p:sp>
          <p:nvSpPr>
            <p:cNvPr id="275465" name="Rectangle 5"/>
            <p:cNvSpPr>
              <a:spLocks noChangeArrowheads="1"/>
            </p:cNvSpPr>
            <p:nvPr/>
          </p:nvSpPr>
          <p:spPr bwMode="auto">
            <a:xfrm>
              <a:off x="2299" y="-3551"/>
              <a:ext cx="115" cy="11423"/>
            </a:xfrm>
            <a:prstGeom prst="rect">
              <a:avLst/>
            </a:prstGeom>
            <a:noFill/>
            <a:ln w="9525">
              <a:noFill/>
              <a:round/>
              <a:headEnd/>
              <a:tailEnd/>
            </a:ln>
          </p:spPr>
          <p:txBody>
            <a:bodyPr lIns="90000" tIns="46800" rIns="90000" bIns="46800" anchor="ctr"/>
            <a:lstStyle/>
            <a:p>
              <a:pPr eaLnBrk="1" hangingPunct="1">
                <a:buClr>
                  <a:srgbClr val="000000"/>
                </a:buClr>
                <a:buFont typeface="Verdan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600">
                  <a:solidFill>
                    <a:srgbClr val="000000"/>
                  </a:solidFill>
                  <a:latin typeface="Verdana" pitchFamily="32" charset="0"/>
                </a:rPr>
                <a:t>The spur gear's transmission force F</a:t>
              </a:r>
              <a:r>
                <a:rPr lang="en-GB" sz="600" baseline="-30000">
                  <a:solidFill>
                    <a:srgbClr val="000000"/>
                  </a:solidFill>
                  <a:latin typeface="Verdana" pitchFamily="32" charset="0"/>
                </a:rPr>
                <a:t>n</a:t>
              </a:r>
              <a:r>
                <a:rPr lang="en-GB" sz="600">
                  <a:solidFill>
                    <a:srgbClr val="000000"/>
                  </a:solidFill>
                  <a:latin typeface="Verdana" pitchFamily="32" charset="0"/>
                </a:rPr>
                <a:t>, which is normal to the tooth surface, as in </a:t>
              </a:r>
              <a:r>
                <a:rPr lang="en-GB" sz="600" b="1">
                  <a:solidFill>
                    <a:srgbClr val="000000"/>
                  </a:solidFill>
                  <a:latin typeface="Verdana" pitchFamily="32" charset="0"/>
                </a:rPr>
                <a:t>Figure 16-1</a:t>
              </a:r>
              <a:r>
                <a:rPr lang="en-GB" sz="600">
                  <a:solidFill>
                    <a:srgbClr val="000000"/>
                  </a:solidFill>
                  <a:latin typeface="Verdana" pitchFamily="32" charset="0"/>
                </a:rPr>
                <a:t>, can be resolved into a tangential component, F</a:t>
              </a:r>
              <a:r>
                <a:rPr lang="en-GB" sz="600" baseline="-30000">
                  <a:solidFill>
                    <a:srgbClr val="000000"/>
                  </a:solidFill>
                  <a:latin typeface="Verdana" pitchFamily="32" charset="0"/>
                </a:rPr>
                <a:t>u</a:t>
              </a:r>
              <a:r>
                <a:rPr lang="en-GB" sz="600">
                  <a:solidFill>
                    <a:srgbClr val="000000"/>
                  </a:solidFill>
                  <a:latin typeface="Verdana" pitchFamily="32" charset="0"/>
                </a:rPr>
                <a:t>, and a radial component, F</a:t>
              </a:r>
              <a:r>
                <a:rPr lang="en-GB" sz="600" baseline="-30000">
                  <a:solidFill>
                    <a:srgbClr val="000000"/>
                  </a:solidFill>
                  <a:latin typeface="Verdana" pitchFamily="32" charset="0"/>
                </a:rPr>
                <a:t>r</a:t>
              </a:r>
              <a:r>
                <a:rPr lang="en-GB" sz="600">
                  <a:solidFill>
                    <a:srgbClr val="000000"/>
                  </a:solidFill>
                  <a:latin typeface="Verdana" pitchFamily="32" charset="0"/>
                </a:rPr>
                <a:t> Refer to </a:t>
              </a:r>
              <a:r>
                <a:rPr lang="en-GB" sz="600" b="1">
                  <a:solidFill>
                    <a:srgbClr val="000000"/>
                  </a:solidFill>
                  <a:latin typeface="Verdana" pitchFamily="32" charset="0"/>
                </a:rPr>
                <a:t>Equation (16-1)</a:t>
              </a:r>
              <a:r>
                <a:rPr lang="en-GB" sz="600">
                  <a:solidFill>
                    <a:srgbClr val="000000"/>
                  </a:solidFill>
                  <a:latin typeface="Verdana" pitchFamily="32" charset="0"/>
                </a:rPr>
                <a:t>.</a:t>
              </a:r>
            </a:p>
          </p:txBody>
        </p:sp>
        <p:sp>
          <p:nvSpPr>
            <p:cNvPr id="275466" name="Line 6"/>
            <p:cNvSpPr>
              <a:spLocks noChangeShapeType="1"/>
            </p:cNvSpPr>
            <p:nvPr/>
          </p:nvSpPr>
          <p:spPr bwMode="auto">
            <a:xfrm>
              <a:off x="2299" y="-3551"/>
              <a:ext cx="230" cy="1"/>
            </a:xfrm>
            <a:prstGeom prst="line">
              <a:avLst/>
            </a:prstGeom>
            <a:noFill/>
            <a:ln w="9525">
              <a:noFill/>
              <a:round/>
              <a:headEnd/>
              <a:tailEnd/>
            </a:ln>
          </p:spPr>
          <p:txBody>
            <a:bodyPr/>
            <a:lstStyle/>
            <a:p>
              <a:endParaRPr lang="en-US"/>
            </a:p>
          </p:txBody>
        </p:sp>
        <p:sp>
          <p:nvSpPr>
            <p:cNvPr id="275467" name="Line 7"/>
            <p:cNvSpPr>
              <a:spLocks noChangeShapeType="1"/>
            </p:cNvSpPr>
            <p:nvPr/>
          </p:nvSpPr>
          <p:spPr bwMode="auto">
            <a:xfrm>
              <a:off x="2299" y="7872"/>
              <a:ext cx="230" cy="1"/>
            </a:xfrm>
            <a:prstGeom prst="line">
              <a:avLst/>
            </a:prstGeom>
            <a:noFill/>
            <a:ln w="9525">
              <a:noFill/>
              <a:round/>
              <a:headEnd/>
              <a:tailEnd/>
            </a:ln>
          </p:spPr>
          <p:txBody>
            <a:bodyPr/>
            <a:lstStyle/>
            <a:p>
              <a:endParaRPr lang="en-US"/>
            </a:p>
          </p:txBody>
        </p:sp>
        <p:sp>
          <p:nvSpPr>
            <p:cNvPr id="275468" name="Line 8"/>
            <p:cNvSpPr>
              <a:spLocks noChangeShapeType="1"/>
            </p:cNvSpPr>
            <p:nvPr/>
          </p:nvSpPr>
          <p:spPr bwMode="auto">
            <a:xfrm>
              <a:off x="2299" y="-3551"/>
              <a:ext cx="1" cy="11423"/>
            </a:xfrm>
            <a:prstGeom prst="line">
              <a:avLst/>
            </a:prstGeom>
            <a:noFill/>
            <a:ln w="9525">
              <a:noFill/>
              <a:round/>
              <a:headEnd/>
              <a:tailEnd/>
            </a:ln>
          </p:spPr>
          <p:txBody>
            <a:bodyPr/>
            <a:lstStyle/>
            <a:p>
              <a:endParaRPr lang="en-US"/>
            </a:p>
          </p:txBody>
        </p:sp>
        <p:sp>
          <p:nvSpPr>
            <p:cNvPr id="275469" name="Line 9"/>
            <p:cNvSpPr>
              <a:spLocks noChangeShapeType="1"/>
            </p:cNvSpPr>
            <p:nvPr/>
          </p:nvSpPr>
          <p:spPr bwMode="auto">
            <a:xfrm>
              <a:off x="2529" y="-3551"/>
              <a:ext cx="1" cy="11423"/>
            </a:xfrm>
            <a:prstGeom prst="line">
              <a:avLst/>
            </a:prstGeom>
            <a:noFill/>
            <a:ln w="9525">
              <a:noFill/>
              <a:round/>
              <a:headEnd/>
              <a:tailEnd/>
            </a:ln>
          </p:spPr>
          <p:txBody>
            <a:bodyPr/>
            <a:lstStyle/>
            <a:p>
              <a:endParaRPr lang="en-US"/>
            </a:p>
          </p:txBody>
        </p:sp>
      </p:grpSp>
      <p:sp>
        <p:nvSpPr>
          <p:cNvPr id="275463" name="Text Box 10"/>
          <p:cNvSpPr txBox="1">
            <a:spLocks noChangeArrowheads="1"/>
          </p:cNvSpPr>
          <p:nvPr/>
        </p:nvSpPr>
        <p:spPr bwMode="auto">
          <a:xfrm>
            <a:off x="5851525" y="5137150"/>
            <a:ext cx="184150" cy="366713"/>
          </a:xfrm>
          <a:prstGeom prst="rect">
            <a:avLst/>
          </a:prstGeom>
          <a:noFill/>
          <a:ln w="9525">
            <a:noFill/>
            <a:round/>
            <a:headEnd/>
            <a:tailEnd/>
          </a:ln>
        </p:spPr>
        <p:txBody>
          <a:bodyPr wrap="none" anchor="ctr"/>
          <a:lstStyle/>
          <a:p>
            <a:endParaRPr lang="en-IN"/>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985A1C01-0B72-4EEB-9B19-FF16B46F0A66}" type="slidenum">
              <a:rPr lang="en-GB"/>
              <a:pPr>
                <a:defRPr/>
              </a:pPr>
              <a:t>268</a:t>
            </a:fld>
            <a:endParaRPr lang="en-GB"/>
          </a:p>
        </p:txBody>
      </p:sp>
      <p:sp>
        <p:nvSpPr>
          <p:cNvPr id="276484" name="Rectangle 1"/>
          <p:cNvSpPr>
            <a:spLocks noGrp="1" noChangeArrowheads="1"/>
          </p:cNvSpPr>
          <p:nvPr>
            <p:ph type="title" idx="4294967295"/>
          </p:nvPr>
        </p:nvSpPr>
        <p:spPr>
          <a:xfrm>
            <a:off x="457200" y="228600"/>
            <a:ext cx="8229600" cy="1143000"/>
          </a:xfrm>
          <a:noFill/>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smtClean="0">
                <a:solidFill>
                  <a:srgbClr val="FF0000"/>
                </a:solidFill>
                <a:effectLst/>
              </a:rPr>
              <a:t>FORCES ON SPUR GEAR TEETH</a:t>
            </a:r>
          </a:p>
        </p:txBody>
      </p:sp>
      <p:sp>
        <p:nvSpPr>
          <p:cNvPr id="276485" name="Rectangle 2"/>
          <p:cNvSpPr>
            <a:spLocks noGrp="1" noChangeArrowheads="1"/>
          </p:cNvSpPr>
          <p:nvPr>
            <p:ph type="body" idx="4294967295"/>
          </p:nvPr>
        </p:nvSpPr>
        <p:spPr>
          <a:xfrm>
            <a:off x="609600" y="2133600"/>
            <a:ext cx="8345488" cy="3733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Tangential force on gears F</a:t>
            </a:r>
            <a:r>
              <a:rPr lang="en-GB" baseline="-25000" smtClean="0">
                <a:solidFill>
                  <a:srgbClr val="E3E3FF"/>
                </a:solidFill>
              </a:rPr>
              <a:t>t</a:t>
            </a:r>
            <a:r>
              <a:rPr lang="en-GB" smtClean="0">
                <a:solidFill>
                  <a:srgbClr val="E3E3FF"/>
                </a:solidFill>
              </a:rPr>
              <a:t> = F</a:t>
            </a:r>
            <a:r>
              <a:rPr lang="en-GB" baseline="-25000" smtClean="0">
                <a:solidFill>
                  <a:srgbClr val="E3E3FF"/>
                </a:solidFill>
              </a:rPr>
              <a:t>n</a:t>
            </a:r>
            <a:r>
              <a:rPr lang="en-GB" smtClean="0">
                <a:solidFill>
                  <a:srgbClr val="E3E3FF"/>
                </a:solidFill>
              </a:rPr>
              <a:t> cos α</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Separating force on gears F</a:t>
            </a:r>
            <a:r>
              <a:rPr lang="en-GB" baseline="-25000" smtClean="0">
                <a:solidFill>
                  <a:srgbClr val="E3E3FF"/>
                </a:solidFill>
              </a:rPr>
              <a:t>r</a:t>
            </a:r>
            <a:r>
              <a:rPr lang="en-GB" smtClean="0">
                <a:solidFill>
                  <a:srgbClr val="E3E3FF"/>
                </a:solidFill>
              </a:rPr>
              <a:t> = F</a:t>
            </a:r>
            <a:r>
              <a:rPr lang="en-GB" baseline="-25000" smtClean="0">
                <a:solidFill>
                  <a:srgbClr val="E3E3FF"/>
                </a:solidFill>
              </a:rPr>
              <a:t>n</a:t>
            </a:r>
            <a:r>
              <a:rPr lang="en-GB" smtClean="0">
                <a:solidFill>
                  <a:srgbClr val="E3E3FF"/>
                </a:solidFill>
              </a:rPr>
              <a:t> Sin α =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F</a:t>
            </a:r>
            <a:r>
              <a:rPr lang="en-GB" baseline="-25000" smtClean="0">
                <a:solidFill>
                  <a:srgbClr val="E3E3FF"/>
                </a:solidFill>
              </a:rPr>
              <a:t>t</a:t>
            </a:r>
            <a:r>
              <a:rPr lang="en-GB" smtClean="0">
                <a:solidFill>
                  <a:srgbClr val="E3E3FF"/>
                </a:solidFill>
              </a:rPr>
              <a:t> tan α</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Torque on driver gear (M</a:t>
            </a:r>
            <a:r>
              <a:rPr lang="en-GB" baseline="-25000" smtClean="0">
                <a:solidFill>
                  <a:srgbClr val="E3E3FF"/>
                </a:solidFill>
              </a:rPr>
              <a:t>t</a:t>
            </a:r>
            <a:r>
              <a:rPr lang="en-GB" smtClean="0">
                <a:solidFill>
                  <a:srgbClr val="E3E3FF"/>
                </a:solidFill>
              </a:rPr>
              <a:t>)</a:t>
            </a:r>
            <a:r>
              <a:rPr lang="en-GB" baseline="-25000" smtClean="0">
                <a:solidFill>
                  <a:srgbClr val="E3E3FF"/>
                </a:solidFill>
              </a:rPr>
              <a:t>1</a:t>
            </a:r>
            <a:r>
              <a:rPr lang="en-GB" smtClean="0">
                <a:solidFill>
                  <a:srgbClr val="E3E3FF"/>
                </a:solidFill>
              </a:rPr>
              <a:t> = F</a:t>
            </a:r>
            <a:r>
              <a:rPr lang="en-GB" baseline="-25000" smtClean="0">
                <a:solidFill>
                  <a:srgbClr val="E3E3FF"/>
                </a:solidFill>
              </a:rPr>
              <a:t>t</a:t>
            </a:r>
            <a:r>
              <a:rPr lang="en-GB" smtClean="0">
                <a:solidFill>
                  <a:srgbClr val="E3E3FF"/>
                </a:solidFill>
              </a:rPr>
              <a:t> d</a:t>
            </a:r>
            <a:r>
              <a:rPr lang="en-GB" baseline="-25000" smtClean="0">
                <a:solidFill>
                  <a:srgbClr val="E3E3FF"/>
                </a:solidFill>
              </a:rPr>
              <a:t>1</a:t>
            </a:r>
            <a:r>
              <a:rPr lang="en-GB" smtClean="0">
                <a:solidFill>
                  <a:srgbClr val="E3E3FF"/>
                </a:solidFill>
              </a:rPr>
              <a:t> / 2</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Torque on driven gear (M</a:t>
            </a:r>
            <a:r>
              <a:rPr lang="en-GB" baseline="-25000" smtClean="0">
                <a:solidFill>
                  <a:srgbClr val="E3E3FF"/>
                </a:solidFill>
              </a:rPr>
              <a:t>t</a:t>
            </a:r>
            <a:r>
              <a:rPr lang="en-GB" smtClean="0">
                <a:solidFill>
                  <a:srgbClr val="E3E3FF"/>
                </a:solidFill>
              </a:rPr>
              <a:t>)</a:t>
            </a:r>
            <a:r>
              <a:rPr lang="en-GB" baseline="-25000" smtClean="0">
                <a:solidFill>
                  <a:srgbClr val="E3E3FF"/>
                </a:solidFill>
              </a:rPr>
              <a:t>2</a:t>
            </a:r>
            <a:r>
              <a:rPr lang="en-GB" smtClean="0">
                <a:solidFill>
                  <a:srgbClr val="E3E3FF"/>
                </a:solidFill>
              </a:rPr>
              <a:t> = F</a:t>
            </a:r>
            <a:r>
              <a:rPr lang="en-GB" baseline="-25000" smtClean="0">
                <a:solidFill>
                  <a:srgbClr val="E3E3FF"/>
                </a:solidFill>
              </a:rPr>
              <a:t>t</a:t>
            </a:r>
            <a:r>
              <a:rPr lang="en-GB" smtClean="0">
                <a:solidFill>
                  <a:srgbClr val="E3E3FF"/>
                </a:solidFill>
              </a:rPr>
              <a:t> d</a:t>
            </a:r>
            <a:r>
              <a:rPr lang="en-GB" baseline="-25000" smtClean="0">
                <a:solidFill>
                  <a:srgbClr val="E3E3FF"/>
                </a:solidFill>
              </a:rPr>
              <a:t>2</a:t>
            </a:r>
            <a:r>
              <a:rPr lang="en-GB" smtClean="0">
                <a:solidFill>
                  <a:srgbClr val="E3E3FF"/>
                </a:solidFill>
              </a:rPr>
              <a:t> / 2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517D326-636B-44DF-A1CE-198AA54105A3}" type="slidenum">
              <a:rPr lang="en-GB"/>
              <a:pPr>
                <a:defRPr/>
              </a:pPr>
              <a:t>269</a:t>
            </a:fld>
            <a:endParaRPr lang="en-GB"/>
          </a:p>
        </p:txBody>
      </p:sp>
      <p:sp>
        <p:nvSpPr>
          <p:cNvPr id="278529"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SURFACE SPEED</a:t>
            </a:r>
            <a:br>
              <a:rPr lang="en-GB" sz="4000" smtClean="0">
                <a:solidFill>
                  <a:srgbClr val="FF0000"/>
                </a:solidFill>
              </a:rPr>
            </a:br>
            <a:endParaRPr lang="en-GB" sz="4000" smtClean="0">
              <a:solidFill>
                <a:srgbClr val="FF0000"/>
              </a:solidFill>
            </a:endParaRPr>
          </a:p>
        </p:txBody>
      </p:sp>
      <p:sp>
        <p:nvSpPr>
          <p:cNvPr id="277509"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Surface speed is also referred to as pitch line speed (v)</a:t>
            </a:r>
            <a:r>
              <a:rPr lang="ar-SA" smtClean="0">
                <a:solidFill>
                  <a:srgbClr val="E3E3FF"/>
                </a:solidFill>
                <a:cs typeface="Arial" charset="0"/>
              </a:rPr>
              <a:t>‏</a:t>
            </a:r>
            <a:endParaRPr lang="en-GB" smtClean="0">
              <a:solidFill>
                <a:srgbClr val="E3E3FF"/>
              </a:solidFill>
            </a:endParaRP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v= π d N /60       m/s</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d- pitch circle diameter</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N- Speed</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pPr>
              <a:defRPr/>
            </a:pPr>
            <a:r>
              <a:rPr lang="en-GB"/>
              <a:t>DEPT MECH ENGG                              COLLEGE OF ENGG ADOOR</a:t>
            </a:r>
          </a:p>
        </p:txBody>
      </p:sp>
      <p:sp>
        <p:nvSpPr>
          <p:cNvPr id="13" name="Slide Number Placeholder 3"/>
          <p:cNvSpPr>
            <a:spLocks noGrp="1"/>
          </p:cNvSpPr>
          <p:nvPr>
            <p:ph type="sldNum" sz="quarter" idx="12"/>
          </p:nvPr>
        </p:nvSpPr>
        <p:spPr/>
        <p:txBody>
          <a:bodyPr/>
          <a:lstStyle/>
          <a:p>
            <a:pPr>
              <a:defRPr/>
            </a:pPr>
            <a:fld id="{3E1182B0-EE5E-45AB-850A-8447D9A4C0DE}" type="slidenum">
              <a:rPr lang="en-GB"/>
              <a:pPr>
                <a:defRPr/>
              </a:pPr>
              <a:t>27</a:t>
            </a:fld>
            <a:endParaRPr lang="en-GB"/>
          </a:p>
        </p:txBody>
      </p:sp>
      <p:grpSp>
        <p:nvGrpSpPr>
          <p:cNvPr id="31748" name="Group 1"/>
          <p:cNvGrpSpPr>
            <a:grpSpLocks/>
          </p:cNvGrpSpPr>
          <p:nvPr/>
        </p:nvGrpSpPr>
        <p:grpSpPr bwMode="auto">
          <a:xfrm>
            <a:off x="0" y="304800"/>
            <a:ext cx="8837613" cy="5599113"/>
            <a:chOff x="0" y="192"/>
            <a:chExt cx="5567" cy="3527"/>
          </a:xfrm>
        </p:grpSpPr>
        <p:pic>
          <p:nvPicPr>
            <p:cNvPr id="31749" name="Picture 2"/>
            <p:cNvPicPr>
              <a:picLocks noChangeAspect="1" noChangeArrowheads="1"/>
            </p:cNvPicPr>
            <p:nvPr/>
          </p:nvPicPr>
          <p:blipFill>
            <a:blip r:embed="rId4" cstate="print"/>
            <a:srcRect/>
            <a:stretch>
              <a:fillRect/>
            </a:stretch>
          </p:blipFill>
          <p:spPr bwMode="auto">
            <a:xfrm>
              <a:off x="864" y="192"/>
              <a:ext cx="4704" cy="3528"/>
            </a:xfrm>
            <a:prstGeom prst="rect">
              <a:avLst/>
            </a:prstGeom>
            <a:noFill/>
            <a:ln w="9525">
              <a:noFill/>
              <a:round/>
              <a:headEnd/>
              <a:tailEnd/>
            </a:ln>
          </p:spPr>
        </p:pic>
        <p:sp>
          <p:nvSpPr>
            <p:cNvPr id="31750" name="Text Box 3"/>
            <p:cNvSpPr txBox="1">
              <a:spLocks noChangeArrowheads="1"/>
            </p:cNvSpPr>
            <p:nvPr/>
          </p:nvSpPr>
          <p:spPr bwMode="auto">
            <a:xfrm>
              <a:off x="480" y="3168"/>
              <a:ext cx="1632" cy="520"/>
            </a:xfrm>
            <a:prstGeom prst="rect">
              <a:avLst/>
            </a:prstGeom>
            <a:solidFill>
              <a:srgbClr val="000066"/>
            </a:solidFill>
            <a:ln w="9525">
              <a:noFill/>
              <a:round/>
              <a:headEnd/>
              <a:tailEnd/>
            </a:ln>
          </p:spPr>
          <p:txBody>
            <a:bodyPr lIns="90000" tIns="46800" rIns="90000" bIns="46800">
              <a:spAutoFit/>
            </a:bodyPr>
            <a:lstStyle/>
            <a:p>
              <a:pPr>
                <a:spcBef>
                  <a:spcPts val="1500"/>
                </a:spcBef>
                <a:buClr>
                  <a:srgbClr val="FF99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9933"/>
                  </a:solidFill>
                </a:rPr>
                <a:t>Clutch Plate    or Friction Plate</a:t>
              </a:r>
            </a:p>
          </p:txBody>
        </p:sp>
        <p:sp>
          <p:nvSpPr>
            <p:cNvPr id="31751" name="Text Box 4"/>
            <p:cNvSpPr txBox="1">
              <a:spLocks noChangeArrowheads="1"/>
            </p:cNvSpPr>
            <p:nvPr/>
          </p:nvSpPr>
          <p:spPr bwMode="auto">
            <a:xfrm>
              <a:off x="768" y="192"/>
              <a:ext cx="1488" cy="251"/>
            </a:xfrm>
            <a:prstGeom prst="rect">
              <a:avLst/>
            </a:prstGeom>
            <a:noFill/>
            <a:ln w="9525">
              <a:noFill/>
              <a:round/>
              <a:headEnd/>
              <a:tailEnd/>
            </a:ln>
          </p:spPr>
          <p:txBody>
            <a:bodyPr lIns="90000" tIns="46800" rIns="90000" bIns="46800">
              <a:spAutoFit/>
            </a:bodyPr>
            <a:lstStyle/>
            <a:p>
              <a:pPr>
                <a:spcBef>
                  <a:spcPts val="1250"/>
                </a:spcBef>
                <a:buClr>
                  <a:srgbClr val="6666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666633"/>
                  </a:solidFill>
                </a:rPr>
                <a:t>Torsional springs</a:t>
              </a:r>
            </a:p>
          </p:txBody>
        </p:sp>
        <p:sp>
          <p:nvSpPr>
            <p:cNvPr id="31752" name="Line 5"/>
            <p:cNvSpPr>
              <a:spLocks noChangeShapeType="1"/>
            </p:cNvSpPr>
            <p:nvPr/>
          </p:nvSpPr>
          <p:spPr bwMode="auto">
            <a:xfrm>
              <a:off x="1968" y="432"/>
              <a:ext cx="768" cy="1344"/>
            </a:xfrm>
            <a:prstGeom prst="line">
              <a:avLst/>
            </a:prstGeom>
            <a:noFill/>
            <a:ln w="28440">
              <a:solidFill>
                <a:srgbClr val="FF9933"/>
              </a:solidFill>
              <a:miter lim="800000"/>
              <a:headEnd/>
              <a:tailEnd/>
            </a:ln>
          </p:spPr>
          <p:txBody>
            <a:bodyPr/>
            <a:lstStyle/>
            <a:p>
              <a:endParaRPr lang="en-US"/>
            </a:p>
          </p:txBody>
        </p:sp>
        <p:sp>
          <p:nvSpPr>
            <p:cNvPr id="31753" name="Text Box 6"/>
            <p:cNvSpPr txBox="1">
              <a:spLocks noChangeArrowheads="1"/>
            </p:cNvSpPr>
            <p:nvPr/>
          </p:nvSpPr>
          <p:spPr bwMode="auto">
            <a:xfrm>
              <a:off x="0" y="1536"/>
              <a:ext cx="1632" cy="251"/>
            </a:xfrm>
            <a:prstGeom prst="rect">
              <a:avLst/>
            </a:prstGeom>
            <a:noFill/>
            <a:ln w="9525">
              <a:noFill/>
              <a:round/>
              <a:headEnd/>
              <a:tailEnd/>
            </a:ln>
          </p:spPr>
          <p:txBody>
            <a:bodyPr lIns="90000" tIns="46800" rIns="90000" bIns="46800">
              <a:spAutoFit/>
            </a:bodyPr>
            <a:lstStyle/>
            <a:p>
              <a:pPr>
                <a:spcBef>
                  <a:spcPts val="1250"/>
                </a:spcBef>
                <a:buClr>
                  <a:srgbClr val="6666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666633"/>
                  </a:solidFill>
                </a:rPr>
                <a:t>Splined boss (hub)</a:t>
              </a:r>
              <a:r>
                <a:rPr lang="ar-SA" sz="2000" b="1">
                  <a:solidFill>
                    <a:srgbClr val="666633"/>
                  </a:solidFill>
                  <a:cs typeface="Arial" charset="0"/>
                </a:rPr>
                <a:t>‏</a:t>
              </a:r>
              <a:endParaRPr lang="en-GB" sz="2000" b="1">
                <a:solidFill>
                  <a:srgbClr val="666633"/>
                </a:solidFill>
              </a:endParaRPr>
            </a:p>
          </p:txBody>
        </p:sp>
        <p:sp>
          <p:nvSpPr>
            <p:cNvPr id="31754" name="Freeform 7"/>
            <p:cNvSpPr>
              <a:spLocks noChangeArrowheads="1"/>
            </p:cNvSpPr>
            <p:nvPr/>
          </p:nvSpPr>
          <p:spPr bwMode="auto">
            <a:xfrm>
              <a:off x="2208" y="384"/>
              <a:ext cx="1056" cy="1008"/>
            </a:xfrm>
            <a:custGeom>
              <a:avLst/>
              <a:gdLst>
                <a:gd name="T0" fmla="*/ 1104 w 1104"/>
                <a:gd name="T1" fmla="*/ 960 h 960"/>
                <a:gd name="T2" fmla="*/ 912 w 1104"/>
                <a:gd name="T3" fmla="*/ 0 h 960"/>
                <a:gd name="T4" fmla="*/ 0 w 1104"/>
                <a:gd name="T5" fmla="*/ 0 h 960"/>
                <a:gd name="T6" fmla="*/ 0 60000 65536"/>
                <a:gd name="T7" fmla="*/ 0 60000 65536"/>
                <a:gd name="T8" fmla="*/ 0 60000 65536"/>
                <a:gd name="T9" fmla="*/ 0 w 1104"/>
                <a:gd name="T10" fmla="*/ 0 h 960"/>
                <a:gd name="T11" fmla="*/ 1104 w 1104"/>
                <a:gd name="T12" fmla="*/ 960 h 960"/>
              </a:gdLst>
              <a:ahLst/>
              <a:cxnLst>
                <a:cxn ang="T6">
                  <a:pos x="T0" y="T1"/>
                </a:cxn>
                <a:cxn ang="T7">
                  <a:pos x="T2" y="T3"/>
                </a:cxn>
                <a:cxn ang="T8">
                  <a:pos x="T4" y="T5"/>
                </a:cxn>
              </a:cxnLst>
              <a:rect l="T9" t="T10" r="T11" b="T12"/>
              <a:pathLst>
                <a:path w="1104" h="960">
                  <a:moveTo>
                    <a:pt x="1104" y="960"/>
                  </a:moveTo>
                  <a:lnTo>
                    <a:pt x="912" y="0"/>
                  </a:lnTo>
                  <a:lnTo>
                    <a:pt x="0" y="0"/>
                  </a:lnTo>
                </a:path>
              </a:pathLst>
            </a:custGeom>
            <a:noFill/>
            <a:ln w="28440">
              <a:solidFill>
                <a:srgbClr val="FF9933"/>
              </a:solidFill>
              <a:round/>
              <a:headEnd/>
              <a:tailEnd/>
            </a:ln>
          </p:spPr>
          <p:txBody>
            <a:bodyPr wrap="none" anchor="ctr"/>
            <a:lstStyle/>
            <a:p>
              <a:endParaRPr lang="en-IN"/>
            </a:p>
          </p:txBody>
        </p:sp>
        <p:sp>
          <p:nvSpPr>
            <p:cNvPr id="31755" name="Freeform 8"/>
            <p:cNvSpPr>
              <a:spLocks noChangeArrowheads="1"/>
            </p:cNvSpPr>
            <p:nvPr/>
          </p:nvSpPr>
          <p:spPr bwMode="auto">
            <a:xfrm>
              <a:off x="1104" y="1776"/>
              <a:ext cx="2064" cy="480"/>
            </a:xfrm>
            <a:custGeom>
              <a:avLst/>
              <a:gdLst>
                <a:gd name="T0" fmla="*/ 2064 w 2064"/>
                <a:gd name="T1" fmla="*/ 384 h 480"/>
                <a:gd name="T2" fmla="*/ 288 w 2064"/>
                <a:gd name="T3" fmla="*/ 480 h 480"/>
                <a:gd name="T4" fmla="*/ 0 w 2064"/>
                <a:gd name="T5" fmla="*/ 0 h 480"/>
                <a:gd name="T6" fmla="*/ 0 60000 65536"/>
                <a:gd name="T7" fmla="*/ 0 60000 65536"/>
                <a:gd name="T8" fmla="*/ 0 60000 65536"/>
                <a:gd name="T9" fmla="*/ 0 w 2064"/>
                <a:gd name="T10" fmla="*/ 0 h 480"/>
                <a:gd name="T11" fmla="*/ 2064 w 2064"/>
                <a:gd name="T12" fmla="*/ 480 h 480"/>
              </a:gdLst>
              <a:ahLst/>
              <a:cxnLst>
                <a:cxn ang="T6">
                  <a:pos x="T0" y="T1"/>
                </a:cxn>
                <a:cxn ang="T7">
                  <a:pos x="T2" y="T3"/>
                </a:cxn>
                <a:cxn ang="T8">
                  <a:pos x="T4" y="T5"/>
                </a:cxn>
              </a:cxnLst>
              <a:rect l="T9" t="T10" r="T11" b="T12"/>
              <a:pathLst>
                <a:path w="2064" h="480">
                  <a:moveTo>
                    <a:pt x="2064" y="384"/>
                  </a:moveTo>
                  <a:lnTo>
                    <a:pt x="288" y="480"/>
                  </a:lnTo>
                  <a:lnTo>
                    <a:pt x="0" y="0"/>
                  </a:lnTo>
                </a:path>
              </a:pathLst>
            </a:custGeom>
            <a:noFill/>
            <a:ln w="28440">
              <a:solidFill>
                <a:srgbClr val="FF9933"/>
              </a:solidFill>
              <a:round/>
              <a:headEnd/>
              <a:tailEnd/>
            </a:ln>
          </p:spPr>
          <p:txBody>
            <a:bodyPr wrap="none" anchor="ctr"/>
            <a:lstStyle/>
            <a:p>
              <a:endParaRPr lang="en-IN"/>
            </a:p>
          </p:txBody>
        </p:sp>
        <p:sp>
          <p:nvSpPr>
            <p:cNvPr id="31756" name="Text Box 9"/>
            <p:cNvSpPr txBox="1">
              <a:spLocks noChangeArrowheads="1"/>
            </p:cNvSpPr>
            <p:nvPr/>
          </p:nvSpPr>
          <p:spPr bwMode="auto">
            <a:xfrm>
              <a:off x="3984" y="288"/>
              <a:ext cx="1344" cy="251"/>
            </a:xfrm>
            <a:prstGeom prst="rect">
              <a:avLst/>
            </a:prstGeom>
            <a:noFill/>
            <a:ln w="9525">
              <a:noFill/>
              <a:round/>
              <a:headEnd/>
              <a:tailEnd/>
            </a:ln>
          </p:spPr>
          <p:txBody>
            <a:bodyPr lIns="90000" tIns="46800" rIns="90000" bIns="46800">
              <a:spAutoFit/>
            </a:bodyPr>
            <a:lstStyle/>
            <a:p>
              <a:pPr>
                <a:spcBef>
                  <a:spcPts val="1250"/>
                </a:spcBef>
                <a:buClr>
                  <a:srgbClr val="6666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666633"/>
                  </a:solidFill>
                </a:rPr>
                <a:t>Friction lining</a:t>
              </a:r>
            </a:p>
          </p:txBody>
        </p:sp>
        <p:sp>
          <p:nvSpPr>
            <p:cNvPr id="31757" name="Line 10"/>
            <p:cNvSpPr>
              <a:spLocks noChangeShapeType="1"/>
            </p:cNvSpPr>
            <p:nvPr/>
          </p:nvSpPr>
          <p:spPr bwMode="auto">
            <a:xfrm flipH="1">
              <a:off x="4078" y="528"/>
              <a:ext cx="244" cy="720"/>
            </a:xfrm>
            <a:prstGeom prst="line">
              <a:avLst/>
            </a:prstGeom>
            <a:noFill/>
            <a:ln w="28440">
              <a:solidFill>
                <a:srgbClr val="FF9933"/>
              </a:solidFill>
              <a:miter lim="800000"/>
              <a:headEnd/>
              <a:tailEnd/>
            </a:ln>
          </p:spPr>
          <p:txBody>
            <a:bodyPr/>
            <a:lstStyle/>
            <a:p>
              <a:endParaRPr lang="en-US"/>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61746699-246A-44D9-B8A6-DAB171C508B0}" type="slidenum">
              <a:rPr lang="en-GB"/>
              <a:pPr>
                <a:defRPr/>
              </a:pPr>
              <a:t>270</a:t>
            </a:fld>
            <a:endParaRPr lang="en-GB"/>
          </a:p>
        </p:txBody>
      </p:sp>
      <p:sp>
        <p:nvSpPr>
          <p:cNvPr id="279553"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POWER TRANSMITTED</a:t>
            </a:r>
            <a:br>
              <a:rPr lang="en-GB" sz="4000" smtClean="0">
                <a:solidFill>
                  <a:srgbClr val="FF0000"/>
                </a:solidFill>
              </a:rPr>
            </a:br>
            <a:endParaRPr lang="en-GB" sz="4000" smtClean="0">
              <a:solidFill>
                <a:srgbClr val="FF0000"/>
              </a:solidFill>
            </a:endParaRPr>
          </a:p>
        </p:txBody>
      </p:sp>
      <p:sp>
        <p:nvSpPr>
          <p:cNvPr id="278533"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The power transmitting capacity of the spur gear (P) is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E3E3FF"/>
              </a:solidFill>
            </a:endParaRP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a:t>
            </a:r>
            <a:r>
              <a:rPr lang="en-GB" sz="4400" smtClean="0">
                <a:solidFill>
                  <a:srgbClr val="E3E3FF"/>
                </a:solidFill>
              </a:rPr>
              <a:t>P= F</a:t>
            </a:r>
            <a:r>
              <a:rPr lang="en-GB" sz="4400" baseline="-25000" smtClean="0">
                <a:solidFill>
                  <a:srgbClr val="E3E3FF"/>
                </a:solidFill>
              </a:rPr>
              <a:t>t</a:t>
            </a:r>
            <a:r>
              <a:rPr lang="en-GB" sz="4400" smtClean="0">
                <a:solidFill>
                  <a:srgbClr val="E3E3FF"/>
                </a:solidFill>
              </a:rPr>
              <a:t> v /1000           kW</a:t>
            </a:r>
            <a:r>
              <a:rPr lang="en-GB" smtClean="0">
                <a:solidFill>
                  <a:srgbClr val="E3E3FF"/>
                </a:solidFill>
              </a:rPr>
              <a:t>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pPr>
              <a:defRPr/>
            </a:pPr>
            <a:r>
              <a:rPr lang="en-GB"/>
              <a:t>DEPT MECH ENGG                              COLLEGE OF ENGG ADOOR</a:t>
            </a:r>
          </a:p>
        </p:txBody>
      </p:sp>
      <p:sp>
        <p:nvSpPr>
          <p:cNvPr id="8" name="Slide Number Placeholder 3"/>
          <p:cNvSpPr>
            <a:spLocks noGrp="1"/>
          </p:cNvSpPr>
          <p:nvPr>
            <p:ph type="sldNum" sz="quarter" idx="12"/>
          </p:nvPr>
        </p:nvSpPr>
        <p:spPr/>
        <p:txBody>
          <a:bodyPr/>
          <a:lstStyle/>
          <a:p>
            <a:pPr>
              <a:defRPr/>
            </a:pPr>
            <a:fld id="{9AF5D609-07B1-48DA-B769-6E203AB73A4E}" type="slidenum">
              <a:rPr lang="en-GB"/>
              <a:pPr>
                <a:defRPr/>
              </a:pPr>
              <a:t>271</a:t>
            </a:fld>
            <a:endParaRPr lang="en-GB"/>
          </a:p>
        </p:txBody>
      </p:sp>
      <p:sp>
        <p:nvSpPr>
          <p:cNvPr id="279556" name="Text Box 1"/>
          <p:cNvSpPr txBox="1">
            <a:spLocks noChangeArrowheads="1"/>
          </p:cNvSpPr>
          <p:nvPr/>
        </p:nvSpPr>
        <p:spPr bwMode="auto">
          <a:xfrm>
            <a:off x="762000" y="1371600"/>
            <a:ext cx="4032250" cy="4786313"/>
          </a:xfrm>
          <a:prstGeom prst="rect">
            <a:avLst/>
          </a:prstGeom>
          <a:noFill/>
          <a:ln w="9525">
            <a:noFill/>
            <a:round/>
            <a:headEnd/>
            <a:tailEnd/>
          </a:ln>
        </p:spPr>
        <p:txBody>
          <a:bodyPr lIns="90000" tIns="46800" rIns="90000" bIns="46800"/>
          <a:lstStyle/>
          <a:p>
            <a:pPr marL="339725" indent="-339725" eaLnBrk="1" hangingPunct="1">
              <a:spcBef>
                <a:spcPts val="6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400">
                <a:solidFill>
                  <a:srgbClr val="E3E3FF"/>
                </a:solidFill>
              </a:rPr>
              <a:t>Apart from failiure-off overloads, there are three common modes of tooth failure </a:t>
            </a:r>
          </a:p>
          <a:p>
            <a:pPr marL="339725" indent="-339725" eaLnBrk="1" hangingPunct="1">
              <a:spcBef>
                <a:spcPts val="6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400" b="1" i="1">
                <a:solidFill>
                  <a:srgbClr val="E3E3FF"/>
                </a:solidFill>
              </a:rPr>
              <a:t>.bending</a:t>
            </a:r>
            <a:r>
              <a:rPr lang="en-GB" sz="2400">
                <a:solidFill>
                  <a:srgbClr val="E3E3FF"/>
                </a:solidFill>
              </a:rPr>
              <a:t> fatigue leading to root cracking, </a:t>
            </a:r>
          </a:p>
          <a:p>
            <a:pPr marL="339725" indent="-339725" eaLnBrk="1" hangingPunct="1">
              <a:spcBef>
                <a:spcPts val="6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400">
                <a:solidFill>
                  <a:srgbClr val="E3E3FF"/>
                </a:solidFill>
              </a:rPr>
              <a:t>.surface contact fatigue leading to flank</a:t>
            </a:r>
            <a:r>
              <a:rPr lang="en-GB" sz="2400" b="1" i="1">
                <a:solidFill>
                  <a:srgbClr val="E3E3FF"/>
                </a:solidFill>
              </a:rPr>
              <a:t>pitting,</a:t>
            </a:r>
            <a:r>
              <a:rPr lang="en-GB" sz="2400">
                <a:solidFill>
                  <a:srgbClr val="E3E3FF"/>
                </a:solidFill>
              </a:rPr>
              <a:t> and </a:t>
            </a:r>
          </a:p>
          <a:p>
            <a:pPr marL="339725" indent="-339725" eaLnBrk="1" hangingPunct="1">
              <a:spcBef>
                <a:spcPts val="6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400">
                <a:solidFill>
                  <a:srgbClr val="E3E3FF"/>
                </a:solidFill>
              </a:rPr>
              <a:t>.lubrication breakdown leading to </a:t>
            </a:r>
            <a:r>
              <a:rPr lang="en-GB" sz="2400" b="1" i="1">
                <a:solidFill>
                  <a:srgbClr val="E3E3FF"/>
                </a:solidFill>
              </a:rPr>
              <a:t>scuffing.</a:t>
            </a:r>
            <a:r>
              <a:rPr lang="en-GB" sz="2400">
                <a:solidFill>
                  <a:srgbClr val="FFFFFF"/>
                </a:solidFill>
              </a:rPr>
              <a:t> </a:t>
            </a:r>
          </a:p>
          <a:p>
            <a:pPr marL="339725" indent="-339725" eaLnBrk="1" hangingPunct="1">
              <a:spcBef>
                <a:spcPts val="6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2400">
              <a:solidFill>
                <a:srgbClr val="FFFFFF"/>
              </a:solidFill>
            </a:endParaRPr>
          </a:p>
        </p:txBody>
      </p:sp>
      <p:grpSp>
        <p:nvGrpSpPr>
          <p:cNvPr id="279557" name="Group 2"/>
          <p:cNvGrpSpPr>
            <a:grpSpLocks/>
          </p:cNvGrpSpPr>
          <p:nvPr/>
        </p:nvGrpSpPr>
        <p:grpSpPr bwMode="auto">
          <a:xfrm>
            <a:off x="4953000" y="2362200"/>
            <a:ext cx="3965575" cy="2554288"/>
            <a:chOff x="3120" y="1488"/>
            <a:chExt cx="2498" cy="1609"/>
          </a:xfrm>
        </p:grpSpPr>
        <p:pic>
          <p:nvPicPr>
            <p:cNvPr id="279559" name="Picture 3"/>
            <p:cNvPicPr>
              <a:picLocks noChangeAspect="1" noChangeArrowheads="1"/>
            </p:cNvPicPr>
            <p:nvPr/>
          </p:nvPicPr>
          <p:blipFill>
            <a:blip r:embed="rId4" cstate="print"/>
            <a:srcRect/>
            <a:stretch>
              <a:fillRect/>
            </a:stretch>
          </p:blipFill>
          <p:spPr bwMode="auto">
            <a:xfrm>
              <a:off x="3120" y="1488"/>
              <a:ext cx="2499" cy="1610"/>
            </a:xfrm>
            <a:prstGeom prst="rect">
              <a:avLst/>
            </a:prstGeom>
            <a:noFill/>
            <a:ln w="9525">
              <a:noFill/>
              <a:round/>
              <a:headEnd/>
              <a:tailEnd/>
            </a:ln>
          </p:spPr>
        </p:pic>
        <p:sp>
          <p:nvSpPr>
            <p:cNvPr id="279560" name="Text Box 4"/>
            <p:cNvSpPr txBox="1">
              <a:spLocks noChangeArrowheads="1"/>
            </p:cNvSpPr>
            <p:nvPr/>
          </p:nvSpPr>
          <p:spPr bwMode="auto">
            <a:xfrm>
              <a:off x="3120" y="1488"/>
              <a:ext cx="2499" cy="1610"/>
            </a:xfrm>
            <a:prstGeom prst="rect">
              <a:avLst/>
            </a:prstGeom>
            <a:noFill/>
            <a:ln w="9525">
              <a:noFill/>
              <a:round/>
              <a:headEnd/>
              <a:tailEnd/>
            </a:ln>
          </p:spPr>
          <p:txBody>
            <a:bodyPr wrap="none" anchor="ctr"/>
            <a:lstStyle/>
            <a:p>
              <a:endParaRPr lang="en-IN"/>
            </a:p>
          </p:txBody>
        </p:sp>
      </p:grpSp>
      <p:sp>
        <p:nvSpPr>
          <p:cNvPr id="279558" name="Rectangle 5"/>
          <p:cNvSpPr>
            <a:spLocks noChangeArrowheads="1"/>
          </p:cNvSpPr>
          <p:nvPr/>
        </p:nvSpPr>
        <p:spPr bwMode="auto">
          <a:xfrm>
            <a:off x="836613" y="623888"/>
            <a:ext cx="5448300" cy="484187"/>
          </a:xfrm>
          <a:prstGeom prst="rect">
            <a:avLst/>
          </a:prstGeom>
          <a:noFill/>
          <a:ln w="9525">
            <a:noFill/>
            <a:round/>
            <a:headEnd/>
            <a:tailEnd/>
          </a:ln>
        </p:spPr>
        <p:txBody>
          <a:bodyPr wrap="none" lIns="90000" tIns="46800" rIns="90000" bIns="46800">
            <a:spAutoFit/>
          </a:bodyPr>
          <a:lstStyle/>
          <a:p>
            <a:pPr>
              <a:lnSpc>
                <a:spcPct val="80000"/>
              </a:lnSpc>
              <a:spcBef>
                <a:spcPts val="800"/>
              </a:spcBef>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FF0000"/>
                </a:solidFill>
              </a:rPr>
              <a:t>MODES OF GEAR FAILURE</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9D23E4A4-9D1E-4224-9877-2FB304BF3465}" type="slidenum">
              <a:rPr lang="en-GB"/>
              <a:pPr>
                <a:defRPr/>
              </a:pPr>
              <a:t>272</a:t>
            </a:fld>
            <a:endParaRPr lang="en-GB"/>
          </a:p>
        </p:txBody>
      </p:sp>
      <p:sp>
        <p:nvSpPr>
          <p:cNvPr id="28160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SPUR GEAR STRENGTH</a:t>
            </a:r>
          </a:p>
        </p:txBody>
      </p:sp>
      <p:sp>
        <p:nvSpPr>
          <p:cNvPr id="280581" name="Rectangle 2"/>
          <p:cNvSpPr>
            <a:spLocks noGrp="1" noChangeArrowheads="1"/>
          </p:cNvSpPr>
          <p:nvPr>
            <p:ph type="body" idx="4294967295"/>
          </p:nvPr>
        </p:nvSpPr>
        <p:spPr>
          <a:xfrm>
            <a:off x="827088" y="2017713"/>
            <a:ext cx="8128000" cy="3836987"/>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Bending strength –Lewis Formula</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E3E3FF"/>
                </a:solidFill>
              </a:rPr>
              <a:t>            F</a:t>
            </a:r>
            <a:r>
              <a:rPr lang="en-GB" sz="2800" b="1" baseline="-25000" smtClean="0">
                <a:solidFill>
                  <a:srgbClr val="E3E3FF"/>
                </a:solidFill>
              </a:rPr>
              <a:t>t</a:t>
            </a:r>
            <a:r>
              <a:rPr lang="en-GB" sz="2800" b="1" smtClean="0">
                <a:solidFill>
                  <a:srgbClr val="E3E3FF"/>
                </a:solidFill>
              </a:rPr>
              <a:t> =  σ b y p</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E3E3FF"/>
                </a:solidFill>
              </a:rPr>
              <a:t> </a:t>
            </a:r>
            <a:r>
              <a:rPr lang="en-GB" sz="2800" smtClean="0">
                <a:solidFill>
                  <a:srgbClr val="E3E3FF"/>
                </a:solidFill>
              </a:rPr>
              <a:t>σ- induced bending stress</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b – face width</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p- circular pitch = </a:t>
            </a:r>
            <a:r>
              <a:rPr lang="en-GB" sz="2800" smtClean="0">
                <a:solidFill>
                  <a:srgbClr val="E3E3FF"/>
                </a:solidFill>
                <a:cs typeface="Arial" charset="0"/>
              </a:rPr>
              <a:t>Π m</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y- Lewis form factor</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591E13C6-3856-48BC-9191-91A6062357B7}" type="slidenum">
              <a:rPr lang="en-GB"/>
              <a:pPr>
                <a:defRPr/>
              </a:pPr>
              <a:t>273</a:t>
            </a:fld>
            <a:endParaRPr lang="en-GB"/>
          </a:p>
        </p:txBody>
      </p:sp>
      <p:sp>
        <p:nvSpPr>
          <p:cNvPr id="282625"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SPUR GEAR STRENGTH</a:t>
            </a:r>
            <a:br>
              <a:rPr lang="en-GB" sz="4000" smtClean="0">
                <a:solidFill>
                  <a:srgbClr val="FF0000"/>
                </a:solidFill>
              </a:rPr>
            </a:br>
            <a:endParaRPr lang="en-GB" sz="4000" smtClean="0">
              <a:solidFill>
                <a:srgbClr val="FF0000"/>
              </a:solidFill>
            </a:endParaRPr>
          </a:p>
        </p:txBody>
      </p:sp>
      <p:sp>
        <p:nvSpPr>
          <p:cNvPr id="281605" name="Rectangle 2"/>
          <p:cNvSpPr>
            <a:spLocks noGrp="1" noChangeArrowheads="1"/>
          </p:cNvSpPr>
          <p:nvPr>
            <p:ph type="body" idx="4294967295"/>
          </p:nvPr>
        </p:nvSpPr>
        <p:spPr>
          <a:xfrm>
            <a:off x="827088" y="2017713"/>
            <a:ext cx="8128000" cy="3832225"/>
          </a:xfrm>
        </p:spPr>
        <p:txBody>
          <a:bodyPr/>
          <a:lstStyle/>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Bending strength</a:t>
            </a:r>
            <a:r>
              <a:rPr lang="en-GB" smtClean="0">
                <a:solidFill>
                  <a:srgbClr val="E3E3FF"/>
                </a:solidFill>
              </a:rPr>
              <a:t> –Lewis Formula</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solidFill>
                  <a:srgbClr val="E3E3FF"/>
                </a:solidFill>
              </a:rPr>
              <a:t>            F</a:t>
            </a:r>
            <a:r>
              <a:rPr lang="en-GB" b="1" baseline="-25000" smtClean="0">
                <a:solidFill>
                  <a:srgbClr val="E3E3FF"/>
                </a:solidFill>
              </a:rPr>
              <a:t>t</a:t>
            </a:r>
            <a:r>
              <a:rPr lang="en-GB" b="1" smtClean="0">
                <a:solidFill>
                  <a:srgbClr val="E3E3FF"/>
                </a:solidFill>
              </a:rPr>
              <a:t> =  σ b Y m</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solidFill>
                  <a:srgbClr val="E3E3FF"/>
                </a:solidFill>
              </a:rPr>
              <a:t> </a:t>
            </a:r>
            <a:r>
              <a:rPr lang="en-GB" smtClean="0">
                <a:solidFill>
                  <a:srgbClr val="E3E3FF"/>
                </a:solidFill>
              </a:rPr>
              <a:t>σ- induced bending stress</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b – face width</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m- module</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Y- Form factor, Y = π y</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84386827-0819-4B7C-A26E-4DC626DFDE77}" type="slidenum">
              <a:rPr lang="en-GB"/>
              <a:pPr>
                <a:defRPr/>
              </a:pPr>
              <a:t>274</a:t>
            </a:fld>
            <a:endParaRPr lang="en-GB"/>
          </a:p>
        </p:txBody>
      </p:sp>
      <p:sp>
        <p:nvSpPr>
          <p:cNvPr id="28364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Lewis form factor</a:t>
            </a:r>
          </a:p>
        </p:txBody>
      </p:sp>
      <p:sp>
        <p:nvSpPr>
          <p:cNvPr id="282629"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y = 0.124 – 0.684/z for 14 ½</a:t>
            </a:r>
            <a:r>
              <a:rPr lang="en-GB" baseline="30000" smtClean="0"/>
              <a:t>o</a:t>
            </a:r>
            <a:r>
              <a:rPr lang="en-GB" smtClean="0"/>
              <a:t>   involute system.</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y = 0.154 - 0.912/z for 20</a:t>
            </a:r>
            <a:r>
              <a:rPr lang="en-GB" baseline="30000" smtClean="0"/>
              <a:t>0</a:t>
            </a:r>
            <a:r>
              <a:rPr lang="en-GB" smtClean="0"/>
              <a:t> involute system.</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y = 0.175 - 0.841/z for 20</a:t>
            </a:r>
            <a:r>
              <a:rPr lang="en-GB" baseline="30000" smtClean="0"/>
              <a:t>o</a:t>
            </a:r>
            <a:r>
              <a:rPr lang="en-GB" smtClean="0"/>
              <a:t> stub involute system.</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6638504-BB72-4B4C-8899-544AB3BF352A}" type="slidenum">
              <a:rPr lang="en-GB"/>
              <a:pPr>
                <a:defRPr/>
              </a:pPr>
              <a:t>275</a:t>
            </a:fld>
            <a:endParaRPr lang="en-GB"/>
          </a:p>
        </p:txBody>
      </p:sp>
      <p:sp>
        <p:nvSpPr>
          <p:cNvPr id="284673" name="Rectangle 1"/>
          <p:cNvSpPr>
            <a:spLocks noGrp="1" noChangeArrowheads="1"/>
          </p:cNvSpPr>
          <p:nvPr>
            <p:ph type="title" idx="4294967295"/>
          </p:nvPr>
        </p:nvSpPr>
        <p:spPr>
          <a:xfrm>
            <a:off x="457200" y="82550"/>
            <a:ext cx="8229600" cy="14351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VELOCITY FACTOR</a:t>
            </a:r>
            <a:br>
              <a:rPr lang="en-GB" smtClean="0">
                <a:solidFill>
                  <a:srgbClr val="FF0000"/>
                </a:solidFill>
              </a:rPr>
            </a:br>
            <a:endParaRPr lang="en-GB" smtClean="0">
              <a:solidFill>
                <a:srgbClr val="FF0000"/>
              </a:solidFill>
            </a:endParaRPr>
          </a:p>
        </p:txBody>
      </p:sp>
      <p:sp>
        <p:nvSpPr>
          <p:cNvPr id="283653" name="Rectangle 2"/>
          <p:cNvSpPr>
            <a:spLocks noGrp="1" noChangeArrowheads="1"/>
          </p:cNvSpPr>
          <p:nvPr>
            <p:ph type="body" idx="4294967295"/>
          </p:nvPr>
        </p:nvSpPr>
        <p:spPr>
          <a:xfrm>
            <a:off x="457200" y="1600200"/>
            <a:ext cx="8229600" cy="4686300"/>
          </a:xfrm>
        </p:spPr>
        <p:txBody>
          <a:bodyPr/>
          <a:lstStyle/>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When a gear wheel is rotating the gear teeth come into contact with some degree of impact.  To allow for this a velocity factor</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(C</a:t>
            </a:r>
            <a:r>
              <a:rPr lang="en-GB" sz="2800" baseline="-25000" smtClean="0">
                <a:solidFill>
                  <a:srgbClr val="E3E3FF"/>
                </a:solidFill>
              </a:rPr>
              <a:t>V</a:t>
            </a:r>
            <a:r>
              <a:rPr lang="en-GB" sz="2800" smtClean="0">
                <a:solidFill>
                  <a:srgbClr val="E3E3FF"/>
                </a:solidFill>
              </a:rPr>
              <a:t> ) is introduced into the Lewis equation so that</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E3E3FF"/>
                </a:solidFill>
              </a:rPr>
              <a:t>  σ = </a:t>
            </a:r>
            <a:r>
              <a:rPr lang="en-GB" sz="2800" smtClean="0">
                <a:solidFill>
                  <a:srgbClr val="E3E3FF"/>
                </a:solidFill>
              </a:rPr>
              <a:t>C</a:t>
            </a:r>
            <a:r>
              <a:rPr lang="en-GB" sz="2800" baseline="-25000" smtClean="0">
                <a:solidFill>
                  <a:srgbClr val="E3E3FF"/>
                </a:solidFill>
              </a:rPr>
              <a:t>V</a:t>
            </a:r>
            <a:r>
              <a:rPr lang="en-GB" smtClean="0">
                <a:solidFill>
                  <a:srgbClr val="E3E3FF"/>
                </a:solidFill>
              </a:rPr>
              <a:t> σ</a:t>
            </a:r>
            <a:r>
              <a:rPr lang="en-GB" baseline="-25000" smtClean="0">
                <a:solidFill>
                  <a:srgbClr val="E3E3FF"/>
                </a:solidFill>
              </a:rPr>
              <a:t>d</a:t>
            </a:r>
            <a:r>
              <a:rPr lang="en-GB" b="1" smtClean="0">
                <a:solidFill>
                  <a:srgbClr val="E3E3FF"/>
                </a:solidFill>
              </a:rPr>
              <a:t>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solidFill>
                  <a:srgbClr val="E3E3FF"/>
                </a:solidFill>
              </a:rPr>
              <a:t>where </a:t>
            </a:r>
            <a:r>
              <a:rPr lang="en-GB" smtClean="0">
                <a:solidFill>
                  <a:srgbClr val="E3E3FF"/>
                </a:solidFill>
              </a:rPr>
              <a:t>σ</a:t>
            </a:r>
            <a:r>
              <a:rPr lang="en-GB" baseline="-25000" smtClean="0">
                <a:solidFill>
                  <a:srgbClr val="E3E3FF"/>
                </a:solidFill>
              </a:rPr>
              <a:t>d -</a:t>
            </a:r>
            <a:r>
              <a:rPr lang="en-GB" smtClean="0">
                <a:solidFill>
                  <a:srgbClr val="E3E3FF"/>
                </a:solidFill>
              </a:rPr>
              <a:t> Allowable static stress for the gear material,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aseline="-25000" smtClean="0">
              <a:solidFill>
                <a:srgbClr val="E3E3FF"/>
              </a:solidFill>
            </a:endParaRPr>
          </a:p>
          <a:p>
            <a:pPr algn="ctr" eaLnBrk="1" hangingPunct="1">
              <a:lnSpc>
                <a:spcPct val="90000"/>
              </a:lnSpc>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b="1" smtClean="0">
                <a:solidFill>
                  <a:srgbClr val="E3E3FF"/>
                </a:solidFill>
              </a:rPr>
              <a:t>F</a:t>
            </a:r>
            <a:r>
              <a:rPr lang="en-GB" sz="3600" b="1" baseline="-25000" smtClean="0">
                <a:solidFill>
                  <a:srgbClr val="E3E3FF"/>
                </a:solidFill>
              </a:rPr>
              <a:t>t</a:t>
            </a:r>
            <a:r>
              <a:rPr lang="en-GB" sz="3600" b="1" smtClean="0">
                <a:solidFill>
                  <a:srgbClr val="E3E3FF"/>
                </a:solidFill>
              </a:rPr>
              <a:t>  = σ</a:t>
            </a:r>
            <a:r>
              <a:rPr lang="en-GB" sz="3600" b="1" baseline="-25000" smtClean="0">
                <a:solidFill>
                  <a:srgbClr val="E3E3FF"/>
                </a:solidFill>
              </a:rPr>
              <a:t>d</a:t>
            </a:r>
            <a:r>
              <a:rPr lang="en-GB" sz="3600" b="1" smtClean="0">
                <a:solidFill>
                  <a:srgbClr val="E3E3FF"/>
                </a:solidFill>
              </a:rPr>
              <a:t> C</a:t>
            </a:r>
            <a:r>
              <a:rPr lang="en-GB" sz="3600" b="1" baseline="-25000" smtClean="0">
                <a:solidFill>
                  <a:srgbClr val="E3E3FF"/>
                </a:solidFill>
              </a:rPr>
              <a:t>v</a:t>
            </a:r>
            <a:r>
              <a:rPr lang="en-GB" sz="3600" b="1" smtClean="0">
                <a:solidFill>
                  <a:srgbClr val="E3E3FF"/>
                </a:solidFill>
              </a:rPr>
              <a:t> b Y m</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799A2CBB-67CA-46D4-83B1-197F065E3445}" type="slidenum">
              <a:rPr lang="en-GB"/>
              <a:pPr>
                <a:defRPr/>
              </a:pPr>
              <a:t>276</a:t>
            </a:fld>
            <a:endParaRPr lang="en-GB"/>
          </a:p>
        </p:txBody>
      </p:sp>
      <p:sp>
        <p:nvSpPr>
          <p:cNvPr id="28569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considerations</a:t>
            </a:r>
          </a:p>
        </p:txBody>
      </p:sp>
      <p:sp>
        <p:nvSpPr>
          <p:cNvPr id="284677"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load carrying capacity of a gearing unit depends upon the weaker element on it.</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When both the gear and the pinion are made of the same material, the pinion becomes the weaker element.</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095AB114-AE2E-4C55-8BEE-E15C1A08A442}" type="slidenum">
              <a:rPr lang="en-GB"/>
              <a:pPr>
                <a:defRPr/>
              </a:pPr>
              <a:t>277</a:t>
            </a:fld>
            <a:endParaRPr lang="en-GB"/>
          </a:p>
        </p:txBody>
      </p:sp>
      <p:sp>
        <p:nvSpPr>
          <p:cNvPr id="28672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considerations</a:t>
            </a:r>
          </a:p>
        </p:txBody>
      </p:sp>
      <p:sp>
        <p:nvSpPr>
          <p:cNvPr id="285701"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When the pinion and the gear are made of different materials, the product </a:t>
            </a:r>
            <a:r>
              <a:rPr lang="en-GB" smtClean="0">
                <a:cs typeface="Arial" charset="0"/>
              </a:rPr>
              <a:t>σ</a:t>
            </a:r>
            <a:r>
              <a:rPr lang="en-GB" baseline="-25000" smtClean="0">
                <a:cs typeface="Arial" charset="0"/>
              </a:rPr>
              <a:t>d</a:t>
            </a:r>
            <a:r>
              <a:rPr lang="en-GB" smtClean="0">
                <a:cs typeface="Arial" charset="0"/>
              </a:rPr>
              <a:t> y, known as the strength factor, determines the weaker element.</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 That is, the element for which the product is less, is the weaker one.</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cs typeface="Arial" charset="0"/>
            </a:endParaRP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1B1E9D02-2B73-4493-80C0-1E256990CCDA}" type="slidenum">
              <a:rPr lang="en-GB"/>
              <a:pPr>
                <a:defRPr/>
              </a:pPr>
              <a:t>278</a:t>
            </a:fld>
            <a:endParaRPr lang="en-GB"/>
          </a:p>
        </p:txBody>
      </p:sp>
      <p:sp>
        <p:nvSpPr>
          <p:cNvPr id="28774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considerations</a:t>
            </a:r>
          </a:p>
        </p:txBody>
      </p:sp>
      <p:sp>
        <p:nvSpPr>
          <p:cNvPr id="286725" name="Rectangle 2"/>
          <p:cNvSpPr>
            <a:spLocks noGrp="1" noChangeArrowheads="1"/>
          </p:cNvSpPr>
          <p:nvPr>
            <p:ph type="body" idx="4294967295"/>
          </p:nvPr>
        </p:nvSpPr>
        <p:spPr>
          <a:xfrm>
            <a:off x="457200" y="1600200"/>
            <a:ext cx="8229600" cy="5021263"/>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number of teeth on the pinion is less than that on the gear. Hence, y</a:t>
            </a:r>
            <a:r>
              <a:rPr lang="en-GB" baseline="-25000" smtClean="0"/>
              <a:t>P </a:t>
            </a:r>
            <a:r>
              <a:rPr lang="en-GB" smtClean="0"/>
              <a:t>&lt; y</a:t>
            </a:r>
            <a:r>
              <a:rPr lang="en-GB" baseline="-25000" smtClean="0"/>
              <a:t>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condition for the equality of the strength for the pinion and gear is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mtClean="0">
                <a:cs typeface="Arial" charset="0"/>
              </a:rPr>
              <a:t>σ</a:t>
            </a:r>
            <a:r>
              <a:rPr lang="en-GB" baseline="-25000" smtClean="0">
                <a:cs typeface="Arial" charset="0"/>
              </a:rPr>
              <a:t>d</a:t>
            </a:r>
            <a:r>
              <a:rPr lang="en-GB" smtClean="0">
                <a:cs typeface="Arial" charset="0"/>
              </a:rPr>
              <a:t> y)</a:t>
            </a:r>
            <a:r>
              <a:rPr lang="en-GB" baseline="-25000" smtClean="0">
                <a:cs typeface="Arial" charset="0"/>
              </a:rPr>
              <a:t>P</a:t>
            </a:r>
            <a:r>
              <a:rPr lang="en-GB" smtClean="0">
                <a:cs typeface="Arial" charset="0"/>
              </a:rPr>
              <a:t> = ( σ</a:t>
            </a:r>
            <a:r>
              <a:rPr lang="en-GB" baseline="-25000" smtClean="0">
                <a:cs typeface="Arial" charset="0"/>
              </a:rPr>
              <a:t>d</a:t>
            </a:r>
            <a:r>
              <a:rPr lang="en-GB" smtClean="0">
                <a:cs typeface="Arial" charset="0"/>
              </a:rPr>
              <a:t> y)</a:t>
            </a:r>
            <a:r>
              <a:rPr lang="en-GB" baseline="-25000" smtClean="0">
                <a:cs typeface="Arial" charset="0"/>
              </a:rPr>
              <a:t>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From the above, it is evident that the pinion must be made of a stronger material.</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cs typeface="Arial" charset="0"/>
            </a:endParaRP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7672D4B-E627-429F-9B9D-BD266ECB9ABD}" type="slidenum">
              <a:rPr lang="en-GB"/>
              <a:pPr>
                <a:defRPr/>
              </a:pPr>
              <a:t>279</a:t>
            </a:fld>
            <a:endParaRPr lang="en-GB"/>
          </a:p>
        </p:txBody>
      </p:sp>
      <p:sp>
        <p:nvSpPr>
          <p:cNvPr id="288769" name="Rectangle 1"/>
          <p:cNvSpPr>
            <a:spLocks noGrp="1" noChangeArrowheads="1"/>
          </p:cNvSpPr>
          <p:nvPr>
            <p:ph type="title" idx="4294967295"/>
          </p:nvPr>
        </p:nvSpPr>
        <p:spPr>
          <a:xfrm>
            <a:off x="457200" y="-465138"/>
            <a:ext cx="8229600" cy="25320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
            </a:r>
            <a:br>
              <a:rPr lang="en-GB" sz="4000" smtClean="0">
                <a:solidFill>
                  <a:srgbClr val="FF0000"/>
                </a:solidFill>
              </a:rPr>
            </a:br>
            <a:r>
              <a:rPr lang="en-GB" sz="4000" smtClean="0">
                <a:solidFill>
                  <a:srgbClr val="FF0000"/>
                </a:solidFill>
              </a:rPr>
              <a:t>STRESS CONCENTRATION FACTOR</a:t>
            </a:r>
            <a:br>
              <a:rPr lang="en-GB" sz="4000" smtClean="0">
                <a:solidFill>
                  <a:srgbClr val="FF0000"/>
                </a:solidFill>
              </a:rPr>
            </a:br>
            <a:endParaRPr lang="en-GB" sz="4000" smtClean="0">
              <a:solidFill>
                <a:srgbClr val="FF0000"/>
              </a:solidFill>
            </a:endParaRPr>
          </a:p>
        </p:txBody>
      </p:sp>
      <p:sp>
        <p:nvSpPr>
          <p:cNvPr id="287749" name="Rectangle 2"/>
          <p:cNvSpPr>
            <a:spLocks noGrp="1" noChangeArrowheads="1"/>
          </p:cNvSpPr>
          <p:nvPr>
            <p:ph type="body" idx="4294967295"/>
          </p:nvPr>
        </p:nvSpPr>
        <p:spPr>
          <a:xfrm>
            <a:off x="457200" y="1600200"/>
            <a:ext cx="8229600" cy="3903663"/>
          </a:xfrm>
        </p:spPr>
        <p:txBody>
          <a:bodyPr/>
          <a:lstStyle/>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There is a concentration of stress where the tooth joins the bottom land. This causes the actual stress to be greater than that will obtain from the Lewis equation for a given tangential load. The effect of stress concentration is considered by incorporating  a stress concentration factor, K</a:t>
            </a:r>
            <a:r>
              <a:rPr lang="en-GB" sz="2800" baseline="-25000" smtClean="0">
                <a:solidFill>
                  <a:srgbClr val="E3E3FF"/>
                </a:solidFill>
              </a:rPr>
              <a:t>C</a:t>
            </a:r>
            <a:r>
              <a:rPr lang="en-GB" sz="2800" smtClean="0">
                <a:solidFill>
                  <a:srgbClr val="E3E3FF"/>
                </a:solidFill>
              </a:rPr>
              <a:t> in  calculating the Lewis equation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E3E3FF"/>
                </a:solidFill>
              </a:rPr>
              <a:t>                    F</a:t>
            </a:r>
            <a:r>
              <a:rPr lang="en-GB" sz="2800" b="1" baseline="-25000" smtClean="0">
                <a:solidFill>
                  <a:srgbClr val="E3E3FF"/>
                </a:solidFill>
              </a:rPr>
              <a:t>t</a:t>
            </a:r>
            <a:r>
              <a:rPr lang="en-GB" sz="2800" b="1" smtClean="0">
                <a:solidFill>
                  <a:srgbClr val="E3E3FF"/>
                </a:solidFill>
              </a:rPr>
              <a:t>  = σ</a:t>
            </a:r>
            <a:r>
              <a:rPr lang="en-GB" sz="2800" b="1" baseline="-25000" smtClean="0">
                <a:solidFill>
                  <a:srgbClr val="E3E3FF"/>
                </a:solidFill>
              </a:rPr>
              <a:t>d</a:t>
            </a:r>
            <a:r>
              <a:rPr lang="en-GB" sz="2800" b="1" smtClean="0">
                <a:solidFill>
                  <a:srgbClr val="E3E3FF"/>
                </a:solidFill>
              </a:rPr>
              <a:t> C</a:t>
            </a:r>
            <a:r>
              <a:rPr lang="en-GB" sz="2800" b="1" baseline="-25000" smtClean="0">
                <a:solidFill>
                  <a:srgbClr val="E3E3FF"/>
                </a:solidFill>
              </a:rPr>
              <a:t>v</a:t>
            </a:r>
            <a:r>
              <a:rPr lang="en-GB" sz="2800" b="1" smtClean="0">
                <a:solidFill>
                  <a:srgbClr val="E3E3FF"/>
                </a:solidFill>
              </a:rPr>
              <a:t> b Y m / K</a:t>
            </a:r>
            <a:r>
              <a:rPr lang="en-GB" sz="2800" b="1" baseline="-25000" smtClean="0">
                <a:solidFill>
                  <a:srgbClr val="E3E3FF"/>
                </a:solidFill>
              </a:rPr>
              <a:t>c</a:t>
            </a:r>
            <a:r>
              <a:rPr lang="en-GB" sz="2800" smtClean="0"/>
              <a:t>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pPr>
              <a:defRPr/>
            </a:pPr>
            <a:r>
              <a:rPr lang="en-GB"/>
              <a:t>DEPT MECH ENGG                              COLLEGE OF ENGG ADOOR</a:t>
            </a:r>
          </a:p>
        </p:txBody>
      </p:sp>
      <p:sp>
        <p:nvSpPr>
          <p:cNvPr id="8" name="Slide Number Placeholder 3"/>
          <p:cNvSpPr>
            <a:spLocks noGrp="1"/>
          </p:cNvSpPr>
          <p:nvPr>
            <p:ph type="sldNum" sz="quarter" idx="12"/>
          </p:nvPr>
        </p:nvSpPr>
        <p:spPr/>
        <p:txBody>
          <a:bodyPr/>
          <a:lstStyle/>
          <a:p>
            <a:pPr>
              <a:defRPr/>
            </a:pPr>
            <a:fld id="{8A7B814C-59CF-4BE5-A39D-A8BE8726305C}" type="slidenum">
              <a:rPr lang="en-GB"/>
              <a:pPr>
                <a:defRPr/>
              </a:pPr>
              <a:t>28</a:t>
            </a:fld>
            <a:endParaRPr lang="en-GB"/>
          </a:p>
        </p:txBody>
      </p:sp>
      <p:sp>
        <p:nvSpPr>
          <p:cNvPr id="31745" name="Text Box 1"/>
          <p:cNvSpPr txBox="1">
            <a:spLocks noChangeArrowheads="1"/>
          </p:cNvSpPr>
          <p:nvPr/>
        </p:nvSpPr>
        <p:spPr bwMode="auto">
          <a:xfrm>
            <a:off x="228600" y="-39688"/>
            <a:ext cx="4973638" cy="460376"/>
          </a:xfrm>
          <a:prstGeom prst="rect">
            <a:avLst/>
          </a:prstGeom>
          <a:noFill/>
          <a:ln w="9525">
            <a:noFill/>
            <a:round/>
            <a:headEnd/>
            <a:tailEnd/>
          </a:ln>
          <a:effectLst/>
        </p:spPr>
        <p:txBody>
          <a:bodyPr lIns="90000" tIns="46800" rIns="90000" bIns="46800" anchor="ctr"/>
          <a:lstStyle/>
          <a:p>
            <a:pPr algn="ctr" eaLnBrk="1" hangingPunct="1">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a:solidFill>
                  <a:srgbClr val="E3E3FF"/>
                </a:solidFill>
                <a:effectLst>
                  <a:outerShdw blurRad="38100" dist="38100" dir="2700000" algn="tl">
                    <a:srgbClr val="000000"/>
                  </a:outerShdw>
                </a:effectLst>
              </a:rPr>
              <a:t>Clutch Plate    or Friction Plate</a:t>
            </a:r>
          </a:p>
        </p:txBody>
      </p:sp>
      <p:pic>
        <p:nvPicPr>
          <p:cNvPr id="32773" name="Picture 2"/>
          <p:cNvPicPr>
            <a:picLocks noChangeAspect="1" noChangeArrowheads="1"/>
          </p:cNvPicPr>
          <p:nvPr/>
        </p:nvPicPr>
        <p:blipFill>
          <a:blip r:embed="rId4" cstate="print"/>
          <a:srcRect/>
          <a:stretch>
            <a:fillRect/>
          </a:stretch>
        </p:blipFill>
        <p:spPr bwMode="auto">
          <a:xfrm>
            <a:off x="1219200" y="533400"/>
            <a:ext cx="6197600" cy="5618163"/>
          </a:xfrm>
          <a:prstGeom prst="rect">
            <a:avLst/>
          </a:prstGeom>
          <a:noFill/>
          <a:ln w="9525">
            <a:noFill/>
            <a:round/>
            <a:headEnd/>
            <a:tailEnd/>
          </a:ln>
        </p:spPr>
      </p:pic>
      <p:grpSp>
        <p:nvGrpSpPr>
          <p:cNvPr id="32774" name="Group 3"/>
          <p:cNvGrpSpPr>
            <a:grpSpLocks/>
          </p:cNvGrpSpPr>
          <p:nvPr/>
        </p:nvGrpSpPr>
        <p:grpSpPr bwMode="auto">
          <a:xfrm>
            <a:off x="7848600" y="457200"/>
            <a:ext cx="1065213" cy="998538"/>
            <a:chOff x="4944" y="288"/>
            <a:chExt cx="671" cy="629"/>
          </a:xfrm>
        </p:grpSpPr>
        <p:pic>
          <p:nvPicPr>
            <p:cNvPr id="32775" name="Picture 4"/>
            <p:cNvPicPr>
              <a:picLocks noChangeAspect="1" noChangeArrowheads="1"/>
            </p:cNvPicPr>
            <p:nvPr/>
          </p:nvPicPr>
          <p:blipFill>
            <a:blip r:embed="rId5" cstate="print"/>
            <a:srcRect/>
            <a:stretch>
              <a:fillRect/>
            </a:stretch>
          </p:blipFill>
          <p:spPr bwMode="auto">
            <a:xfrm>
              <a:off x="4944" y="288"/>
              <a:ext cx="672" cy="630"/>
            </a:xfrm>
            <a:prstGeom prst="rect">
              <a:avLst/>
            </a:prstGeom>
            <a:noFill/>
            <a:ln w="9525">
              <a:noFill/>
              <a:round/>
              <a:headEnd/>
              <a:tailEnd/>
            </a:ln>
          </p:spPr>
        </p:pic>
        <p:sp>
          <p:nvSpPr>
            <p:cNvPr id="32776" name="Text Box 5"/>
            <p:cNvSpPr txBox="1">
              <a:spLocks noChangeArrowheads="1"/>
            </p:cNvSpPr>
            <p:nvPr/>
          </p:nvSpPr>
          <p:spPr bwMode="auto">
            <a:xfrm>
              <a:off x="4944"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815CC34D-0F84-4ACB-B3E6-A32CA18713F1}" type="slidenum">
              <a:rPr lang="en-GB"/>
              <a:pPr>
                <a:defRPr/>
              </a:pPr>
              <a:t>280</a:t>
            </a:fld>
            <a:endParaRPr lang="en-GB"/>
          </a:p>
        </p:txBody>
      </p:sp>
      <p:sp>
        <p:nvSpPr>
          <p:cNvPr id="289793"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SERVICE FACTOR or</a:t>
            </a:r>
            <a:br>
              <a:rPr lang="en-GB" sz="4000" smtClean="0">
                <a:solidFill>
                  <a:srgbClr val="FF0000"/>
                </a:solidFill>
              </a:rPr>
            </a:br>
            <a:r>
              <a:rPr lang="en-GB" sz="4000" smtClean="0">
                <a:solidFill>
                  <a:srgbClr val="FF0000"/>
                </a:solidFill>
              </a:rPr>
              <a:t> OVERLOAD FACTOR</a:t>
            </a:r>
          </a:p>
        </p:txBody>
      </p:sp>
      <p:sp>
        <p:nvSpPr>
          <p:cNvPr id="288773" name="Rectangle 2"/>
          <p:cNvSpPr>
            <a:spLocks noGrp="1" noChangeArrowheads="1"/>
          </p:cNvSpPr>
          <p:nvPr>
            <p:ph type="body" idx="4294967295"/>
          </p:nvPr>
        </p:nvSpPr>
        <p:spPr>
          <a:xfrm>
            <a:off x="457200" y="1600200"/>
            <a:ext cx="8229600" cy="4375150"/>
          </a:xfrm>
        </p:spPr>
        <p:txBody>
          <a:bodyPr/>
          <a:lstStyle/>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The value of the tangential load </a:t>
            </a:r>
            <a:r>
              <a:rPr lang="en-GB" sz="2800" b="1" smtClean="0">
                <a:solidFill>
                  <a:srgbClr val="E3E3FF"/>
                </a:solidFill>
              </a:rPr>
              <a:t>F</a:t>
            </a:r>
            <a:r>
              <a:rPr lang="en-GB" sz="2800" b="1" baseline="-25000" smtClean="0">
                <a:solidFill>
                  <a:srgbClr val="E3E3FF"/>
                </a:solidFill>
              </a:rPr>
              <a:t>t</a:t>
            </a:r>
            <a:r>
              <a:rPr lang="en-GB" sz="2800" b="1" smtClean="0">
                <a:solidFill>
                  <a:srgbClr val="E3E3FF"/>
                </a:solidFill>
              </a:rPr>
              <a:t> </a:t>
            </a:r>
            <a:r>
              <a:rPr lang="en-GB" sz="2800" smtClean="0">
                <a:solidFill>
                  <a:srgbClr val="E3E3FF"/>
                </a:solidFill>
              </a:rPr>
              <a:t>to be used in the Lewis equation is the load for which the drive is to be designed and includes the service conditions of the drive. It may be obtained from the power equation,</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E3E3FF"/>
                </a:solidFill>
              </a:rPr>
              <a:t>               F</a:t>
            </a:r>
            <a:r>
              <a:rPr lang="en-GB" sz="2800" b="1" baseline="-25000" smtClean="0">
                <a:solidFill>
                  <a:srgbClr val="E3E3FF"/>
                </a:solidFill>
              </a:rPr>
              <a:t>t</a:t>
            </a:r>
            <a:r>
              <a:rPr lang="en-GB" sz="2800" b="1" smtClean="0">
                <a:solidFill>
                  <a:srgbClr val="E3E3FF"/>
                </a:solidFill>
              </a:rPr>
              <a:t> = 1000 P C</a:t>
            </a:r>
            <a:r>
              <a:rPr lang="en-GB" sz="2800" b="1" baseline="-25000" smtClean="0">
                <a:solidFill>
                  <a:srgbClr val="E3E3FF"/>
                </a:solidFill>
              </a:rPr>
              <a:t>s</a:t>
            </a:r>
            <a:r>
              <a:rPr lang="en-GB" sz="2800" b="1" smtClean="0">
                <a:solidFill>
                  <a:srgbClr val="E3E3FF"/>
                </a:solidFill>
              </a:rPr>
              <a:t> /v,</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 where P= Power to be transmitted or rated power of the prime mover, kW,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E3E3FF"/>
                </a:solidFill>
              </a:rPr>
              <a:t>C</a:t>
            </a:r>
            <a:r>
              <a:rPr lang="en-GB" sz="2800" baseline="-25000" smtClean="0">
                <a:solidFill>
                  <a:srgbClr val="E3E3FF"/>
                </a:solidFill>
              </a:rPr>
              <a:t>s</a:t>
            </a:r>
            <a:r>
              <a:rPr lang="en-GB" sz="2800" smtClean="0">
                <a:solidFill>
                  <a:srgbClr val="E3E3FF"/>
                </a:solidFill>
              </a:rPr>
              <a:t> = service factor and v = pitch line velocity, m/s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237E5BE4-6A3C-45EF-8D28-600739842980}" type="slidenum">
              <a:rPr lang="en-GB"/>
              <a:pPr>
                <a:defRPr/>
              </a:pPr>
              <a:t>281</a:t>
            </a:fld>
            <a:endParaRPr lang="en-GB"/>
          </a:p>
        </p:txBody>
      </p:sp>
      <p:sp>
        <p:nvSpPr>
          <p:cNvPr id="290817"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Beam strength</a:t>
            </a:r>
          </a:p>
        </p:txBody>
      </p:sp>
      <p:sp>
        <p:nvSpPr>
          <p:cNvPr id="289797"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strength of the tooth determined from the Lewis equation, based on the static strength of the weaker material, is known as the beam strength, F</a:t>
            </a:r>
            <a:r>
              <a:rPr lang="en-GB" baseline="-25000" smtClean="0"/>
              <a:t>en</a:t>
            </a:r>
            <a:r>
              <a:rPr lang="en-GB" smtClean="0"/>
              <a:t> of the tooth. It is given by,</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b="1" smtClean="0"/>
              <a:t>F</a:t>
            </a:r>
            <a:r>
              <a:rPr lang="en-GB" b="1" baseline="-25000" smtClean="0"/>
              <a:t>en</a:t>
            </a:r>
            <a:r>
              <a:rPr lang="en-GB" b="1" smtClean="0"/>
              <a:t> = </a:t>
            </a:r>
            <a:r>
              <a:rPr lang="en-GB" b="1" smtClean="0">
                <a:cs typeface="Arial" charset="0"/>
              </a:rPr>
              <a:t>σ</a:t>
            </a:r>
            <a:r>
              <a:rPr lang="en-GB" b="1" baseline="-25000" smtClean="0">
                <a:cs typeface="Arial" charset="0"/>
              </a:rPr>
              <a:t>en</a:t>
            </a:r>
            <a:r>
              <a:rPr lang="en-GB" b="1" smtClean="0">
                <a:cs typeface="Arial" charset="0"/>
              </a:rPr>
              <a:t> b y p = σ</a:t>
            </a:r>
            <a:r>
              <a:rPr lang="en-GB" b="1" baseline="-25000" smtClean="0">
                <a:cs typeface="Arial" charset="0"/>
              </a:rPr>
              <a:t>en</a:t>
            </a:r>
            <a:r>
              <a:rPr lang="en-GB" b="1" smtClean="0">
                <a:cs typeface="Arial" charset="0"/>
              </a:rPr>
              <a:t> b Y m</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cs typeface="Arial" charset="0"/>
              </a:rPr>
              <a:t>   σ</a:t>
            </a:r>
            <a:r>
              <a:rPr lang="en-GB" baseline="-25000" smtClean="0">
                <a:cs typeface="Arial" charset="0"/>
              </a:rPr>
              <a:t>en</a:t>
            </a:r>
            <a:r>
              <a:rPr lang="en-GB" smtClean="0">
                <a:cs typeface="Arial" charset="0"/>
              </a:rPr>
              <a:t> = endurance limit stress.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E11A0E3-BC66-426B-A309-3756EA359A8B}" type="slidenum">
              <a:rPr lang="en-GB"/>
              <a:pPr>
                <a:defRPr/>
              </a:pPr>
              <a:t>282</a:t>
            </a:fld>
            <a:endParaRPr lang="en-GB"/>
          </a:p>
        </p:txBody>
      </p:sp>
      <p:sp>
        <p:nvSpPr>
          <p:cNvPr id="29184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Dynamic loading</a:t>
            </a:r>
          </a:p>
        </p:txBody>
      </p:sp>
      <p:sp>
        <p:nvSpPr>
          <p:cNvPr id="290821"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contributory factor for dynamic loading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Inaccuracies in teeth spacing.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Elements of teeth surfaces, not parallel to the gear axis.</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Deflection of teeth under load.</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Deflection and twisting of shaft under load.</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0E89C4EF-817D-4887-AE61-7F24C6957F20}" type="slidenum">
              <a:rPr lang="en-GB"/>
              <a:pPr>
                <a:defRPr/>
              </a:pPr>
              <a:t>283</a:t>
            </a:fld>
            <a:endParaRPr lang="en-GB"/>
          </a:p>
        </p:txBody>
      </p:sp>
      <p:sp>
        <p:nvSpPr>
          <p:cNvPr id="292865" name="Rectangle 1"/>
          <p:cNvSpPr>
            <a:spLocks noGrp="1" noChangeArrowheads="1"/>
          </p:cNvSpPr>
          <p:nvPr>
            <p:ph type="title" idx="4294967295"/>
          </p:nvPr>
        </p:nvSpPr>
        <p:spPr>
          <a:xfrm>
            <a:off x="457200" y="-161925"/>
            <a:ext cx="8229600" cy="19224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
            </a:r>
            <a:br>
              <a:rPr lang="en-GB" sz="4000" smtClean="0">
                <a:solidFill>
                  <a:srgbClr val="FF0000"/>
                </a:solidFill>
              </a:rPr>
            </a:br>
            <a:r>
              <a:rPr lang="en-GB" sz="4000" smtClean="0">
                <a:solidFill>
                  <a:srgbClr val="003399"/>
                </a:solidFill>
              </a:rPr>
              <a:t/>
            </a:r>
            <a:br>
              <a:rPr lang="en-GB" sz="4000" smtClean="0">
                <a:solidFill>
                  <a:srgbClr val="003399"/>
                </a:solidFill>
              </a:rPr>
            </a:br>
            <a:endParaRPr lang="en-GB" sz="4000" smtClean="0">
              <a:solidFill>
                <a:srgbClr val="003399"/>
              </a:solidFill>
            </a:endParaRPr>
          </a:p>
        </p:txBody>
      </p:sp>
      <p:sp>
        <p:nvSpPr>
          <p:cNvPr id="291845"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In Lewis equation the velocity factor was considered to account for the effect of dynamic loading to a limited extent.</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dynamic load on the gear tooth will be greater than the steady transmitted load, F</a:t>
            </a:r>
            <a:r>
              <a:rPr lang="en-GB" baseline="-25000" smtClean="0"/>
              <a:t>t</a:t>
            </a:r>
            <a:r>
              <a:rPr lang="en-GB" smtClean="0"/>
              <a:t>.</a:t>
            </a:r>
          </a:p>
        </p:txBody>
      </p:sp>
      <p:sp>
        <p:nvSpPr>
          <p:cNvPr id="292867" name="Rectangle 3"/>
          <p:cNvSpPr>
            <a:spLocks noChangeArrowheads="1"/>
          </p:cNvSpPr>
          <p:nvPr/>
        </p:nvSpPr>
        <p:spPr bwMode="auto">
          <a:xfrm>
            <a:off x="842963" y="338138"/>
            <a:ext cx="3930650" cy="703262"/>
          </a:xfrm>
          <a:prstGeom prst="rect">
            <a:avLst/>
          </a:prstGeom>
          <a:noFill/>
          <a:ln w="9525">
            <a:noFill/>
            <a:round/>
            <a:headEnd/>
            <a:tailEnd/>
          </a:ln>
          <a:effectLst/>
        </p:spPr>
        <p:txBody>
          <a:bodyPr wrap="none" lIns="90000" tIns="46800" rIns="90000" bIns="46800">
            <a:spAutoFit/>
          </a:bodyPr>
          <a:lstStyle/>
          <a:p>
            <a:pPr>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a:solidFill>
                  <a:srgbClr val="FF0000"/>
                </a:solidFill>
                <a:effectLst>
                  <a:outerShdw blurRad="38100" dist="38100" dir="2700000" algn="tl">
                    <a:srgbClr val="000000"/>
                  </a:outerShdw>
                </a:effectLst>
              </a:rPr>
              <a:t>Dynamic loading</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E722A3D3-D5C7-4797-9745-66C1B786CE68}" type="slidenum">
              <a:rPr lang="en-GB"/>
              <a:pPr>
                <a:defRPr/>
              </a:pPr>
              <a:t>284</a:t>
            </a:fld>
            <a:endParaRPr lang="en-GB"/>
          </a:p>
        </p:txBody>
      </p:sp>
      <p:sp>
        <p:nvSpPr>
          <p:cNvPr id="293889" name="Rectangle 1"/>
          <p:cNvSpPr>
            <a:spLocks noGrp="1" noChangeArrowheads="1"/>
          </p:cNvSpPr>
          <p:nvPr>
            <p:ph type="title" idx="4294967295"/>
          </p:nvPr>
        </p:nvSpPr>
        <p:spPr>
          <a:xfrm>
            <a:off x="457200" y="-404813"/>
            <a:ext cx="8229600" cy="2409826"/>
          </a:xfrm>
        </p:spPr>
        <p:txBody>
          <a:bodyPr/>
          <a:lstStyle/>
          <a:p>
            <a:pPr algn="l" eaLnBrk="1" hangingPunct="1">
              <a:buClr>
                <a:srgbClr val="33CCCC"/>
              </a:buCl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a:pPr>
            <a:r>
              <a:rPr lang="en-GB" sz="2400" smtClean="0">
                <a:solidFill>
                  <a:srgbClr val="33CCCC"/>
                </a:solidFill>
              </a:rPr>
              <a:t>					</a:t>
            </a:r>
            <a:br>
              <a:rPr lang="en-GB" sz="2400" smtClean="0">
                <a:solidFill>
                  <a:srgbClr val="33CCCC"/>
                </a:solidFill>
              </a:rPr>
            </a:br>
            <a:r>
              <a:rPr lang="en-GB" sz="2400" smtClean="0">
                <a:solidFill>
                  <a:srgbClr val="33CCCC"/>
                </a:solidFill>
              </a:rPr>
              <a:t>		</a:t>
            </a:r>
            <a:br>
              <a:rPr lang="en-GB" sz="2400" smtClean="0">
                <a:solidFill>
                  <a:srgbClr val="33CCCC"/>
                </a:solidFill>
              </a:rPr>
            </a:br>
            <a:r>
              <a:rPr lang="en-GB" sz="2400" smtClean="0">
                <a:solidFill>
                  <a:srgbClr val="33CCCC"/>
                </a:solidFill>
              </a:rPr>
              <a:t> </a:t>
            </a:r>
            <a:r>
              <a:rPr lang="en-GB" sz="4000" smtClean="0">
                <a:solidFill>
                  <a:srgbClr val="FF0000"/>
                </a:solidFill>
              </a:rPr>
              <a:t>BUCKINGHAM’S EQUATION</a:t>
            </a:r>
            <a:br>
              <a:rPr lang="en-GB" sz="4000" smtClean="0">
                <a:solidFill>
                  <a:srgbClr val="FF0000"/>
                </a:solidFill>
              </a:rPr>
            </a:br>
            <a:r>
              <a:rPr lang="en-GB" sz="4000" smtClean="0">
                <a:solidFill>
                  <a:srgbClr val="FF0000"/>
                </a:solidFill>
              </a:rPr>
              <a:t> FOR DYNAMIC LOAD</a:t>
            </a:r>
            <a:r>
              <a:rPr lang="en-GB" sz="4000" smtClean="0">
                <a:solidFill>
                  <a:srgbClr val="003399"/>
                </a:solidFill>
              </a:rPr>
              <a:t> </a:t>
            </a:r>
            <a:r>
              <a:rPr lang="en-GB" sz="2400" smtClean="0">
                <a:solidFill>
                  <a:srgbClr val="33CCCC"/>
                </a:solidFill>
              </a:rPr>
              <a:t>				</a:t>
            </a:r>
          </a:p>
        </p:txBody>
      </p:sp>
      <p:sp>
        <p:nvSpPr>
          <p:cNvPr id="292869" name="Rectangle 2"/>
          <p:cNvSpPr>
            <a:spLocks noGrp="1" noChangeArrowheads="1"/>
          </p:cNvSpPr>
          <p:nvPr>
            <p:ph type="body" idx="4294967295"/>
          </p:nvPr>
        </p:nvSpPr>
        <p:spPr>
          <a:xfrm>
            <a:off x="395288" y="1916113"/>
            <a:ext cx="8559800" cy="4219575"/>
          </a:xfrm>
        </p:spPr>
        <p:txBody>
          <a:bodyPr/>
          <a:lstStyle/>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The maximum instantaneous load on the tooth, known as </a:t>
            </a:r>
            <a:r>
              <a:rPr lang="en-GB" sz="2800" smtClean="0"/>
              <a:t>dynamic load is given by Buckingham as follows:</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Dynamic load (F</a:t>
            </a:r>
            <a:r>
              <a:rPr lang="en-GB" sz="2800" baseline="-25000" smtClean="0"/>
              <a:t>d</a:t>
            </a:r>
            <a:r>
              <a:rPr lang="en-GB" sz="2800" smtClean="0"/>
              <a:t>) =Tangential tooth load (F</a:t>
            </a:r>
            <a:r>
              <a:rPr lang="en-GB" sz="2800" baseline="-25000" smtClean="0"/>
              <a:t>t</a:t>
            </a:r>
            <a:r>
              <a:rPr lang="en-GB" sz="2800" smtClean="0"/>
              <a:t>) +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Increment load due to dynamic action (F</a:t>
            </a:r>
            <a:r>
              <a:rPr lang="en-GB" sz="2800" baseline="-25000" smtClean="0"/>
              <a:t>i</a:t>
            </a:r>
            <a:r>
              <a:rPr lang="en-GB" sz="2800" smtClean="0"/>
              <a:t>)</a:t>
            </a:r>
            <a:r>
              <a:rPr lang="ar-SA" sz="2800" smtClean="0">
                <a:cs typeface="Arial" charset="0"/>
              </a:rPr>
              <a:t>‏</a:t>
            </a:r>
            <a:endParaRPr lang="en-GB" sz="2800" smtClean="0"/>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t>     F</a:t>
            </a:r>
            <a:r>
              <a:rPr lang="en-GB" sz="2800" b="1" baseline="-25000" smtClean="0"/>
              <a:t>i</a:t>
            </a:r>
            <a:r>
              <a:rPr lang="en-GB" sz="2800" b="1" smtClean="0"/>
              <a:t> = 20.67 v (C b+ F</a:t>
            </a:r>
            <a:r>
              <a:rPr lang="en-GB" sz="2800" b="1" baseline="-25000" smtClean="0"/>
              <a:t>t</a:t>
            </a:r>
            <a:r>
              <a:rPr lang="en-GB" sz="2800" b="1" smtClean="0"/>
              <a:t>) / [20.67 v+( C b+ F</a:t>
            </a:r>
            <a:r>
              <a:rPr lang="en-GB" sz="2800" b="1" baseline="-25000" smtClean="0"/>
              <a:t>t</a:t>
            </a:r>
            <a:r>
              <a:rPr lang="en-GB" sz="2800" b="1" smtClean="0"/>
              <a:t>)</a:t>
            </a:r>
            <a:r>
              <a:rPr lang="en-GB" sz="2800" b="1" baseline="30000" smtClean="0"/>
              <a:t>1/2</a:t>
            </a:r>
            <a:r>
              <a:rPr lang="en-GB" sz="2800" b="1" smtClean="0"/>
              <a:t>]</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1" smtClean="0"/>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Where </a:t>
            </a:r>
            <a:r>
              <a:rPr lang="en-GB" sz="2800" b="1" smtClean="0"/>
              <a:t>C</a:t>
            </a:r>
            <a:r>
              <a:rPr lang="en-GB" sz="2800" smtClean="0"/>
              <a:t> is called </a:t>
            </a:r>
            <a:r>
              <a:rPr lang="en-GB" sz="2800" b="1" smtClean="0">
                <a:solidFill>
                  <a:srgbClr val="FF0000"/>
                </a:solidFill>
              </a:rPr>
              <a:t>dynamic factor</a:t>
            </a:r>
            <a:r>
              <a:rPr lang="en-GB" sz="2800" b="1" smtClean="0"/>
              <a:t> </a:t>
            </a:r>
            <a:r>
              <a:rPr lang="en-GB" sz="2800" smtClean="0"/>
              <a:t>depending upon the machining errors.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31FA258D-34D1-4D74-AB17-44B171A30DAB}" type="slidenum">
              <a:rPr lang="en-GB"/>
              <a:pPr>
                <a:defRPr/>
              </a:pPr>
              <a:t>285</a:t>
            </a:fld>
            <a:endParaRPr lang="en-GB"/>
          </a:p>
        </p:txBody>
      </p:sp>
      <p:sp>
        <p:nvSpPr>
          <p:cNvPr id="294913"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considerations</a:t>
            </a:r>
          </a:p>
        </p:txBody>
      </p:sp>
      <p:sp>
        <p:nvSpPr>
          <p:cNvPr id="293893"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gear tooth section, determined by using Lewis equation, must be checked for dynamic and wear loading.</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D1D8999C-DEAD-41AF-BEE8-D7AD07101139}" type="slidenum">
              <a:rPr lang="en-GB"/>
              <a:pPr>
                <a:defRPr/>
              </a:pPr>
              <a:t>286</a:t>
            </a:fld>
            <a:endParaRPr lang="en-GB"/>
          </a:p>
        </p:txBody>
      </p:sp>
      <p:sp>
        <p:nvSpPr>
          <p:cNvPr id="295937" name="Rectangle 1"/>
          <p:cNvSpPr>
            <a:spLocks noGrp="1" noChangeArrowheads="1"/>
          </p:cNvSpPr>
          <p:nvPr>
            <p:ph type="title" idx="4294967295"/>
          </p:nvPr>
        </p:nvSpPr>
        <p:spPr>
          <a:xfrm>
            <a:off x="457200" y="142875"/>
            <a:ext cx="8229600" cy="1312863"/>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DYNAMIC STRENGTH</a:t>
            </a:r>
            <a:br>
              <a:rPr lang="en-GB" sz="4000" smtClean="0">
                <a:solidFill>
                  <a:srgbClr val="FF0000"/>
                </a:solidFill>
              </a:rPr>
            </a:br>
            <a:endParaRPr lang="en-GB" sz="4000" smtClean="0">
              <a:solidFill>
                <a:srgbClr val="FF0000"/>
              </a:solidFill>
            </a:endParaRPr>
          </a:p>
        </p:txBody>
      </p:sp>
      <p:sp>
        <p:nvSpPr>
          <p:cNvPr id="294917" name="Rectangle 2"/>
          <p:cNvSpPr>
            <a:spLocks noGrp="1" noChangeArrowheads="1"/>
          </p:cNvSpPr>
          <p:nvPr>
            <p:ph type="body" idx="4294967295"/>
          </p:nvPr>
        </p:nvSpPr>
        <p:spPr>
          <a:xfrm>
            <a:off x="457200" y="1600200"/>
            <a:ext cx="7858125" cy="4216400"/>
          </a:xfrm>
        </p:spPr>
        <p:txBody>
          <a:bodyPr/>
          <a:lstStyle/>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E3E3FF"/>
                </a:solidFill>
              </a:rPr>
              <a:t>Dynamic strength</a:t>
            </a:r>
            <a:r>
              <a:rPr lang="en-GB" sz="2800" smtClean="0">
                <a:solidFill>
                  <a:srgbClr val="E3E3FF"/>
                </a:solidFill>
              </a:rPr>
              <a:t> of a gear is the maximum load that a gear can support and is obtained, from the Lewis equation by excluding the velocity factor, as</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b="1" smtClean="0">
                <a:solidFill>
                  <a:srgbClr val="E3E3FF"/>
                </a:solidFill>
              </a:rPr>
              <a:t>                </a:t>
            </a:r>
          </a:p>
          <a:p>
            <a:pPr algn="ctr" eaLnBrk="1" hangingPunct="1">
              <a:lnSpc>
                <a:spcPct val="80000"/>
              </a:lnSpc>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b="1" smtClean="0">
                <a:solidFill>
                  <a:srgbClr val="E3E3FF"/>
                </a:solidFill>
              </a:rPr>
              <a:t>F</a:t>
            </a:r>
            <a:r>
              <a:rPr lang="en-GB" sz="3600" b="1" baseline="-25000" smtClean="0">
                <a:solidFill>
                  <a:srgbClr val="E3E3FF"/>
                </a:solidFill>
              </a:rPr>
              <a:t>S</a:t>
            </a:r>
            <a:r>
              <a:rPr lang="en-GB" sz="3600" b="1" smtClean="0">
                <a:solidFill>
                  <a:srgbClr val="E3E3FF"/>
                </a:solidFill>
              </a:rPr>
              <a:t> =</a:t>
            </a:r>
            <a:r>
              <a:rPr lang="en-GB" sz="3600" smtClean="0">
                <a:solidFill>
                  <a:srgbClr val="E3E3FF"/>
                </a:solidFill>
              </a:rPr>
              <a:t> </a:t>
            </a:r>
            <a:r>
              <a:rPr lang="en-GB" sz="3600" b="1" smtClean="0">
                <a:solidFill>
                  <a:srgbClr val="E3E3FF"/>
                </a:solidFill>
              </a:rPr>
              <a:t>σ</a:t>
            </a:r>
            <a:r>
              <a:rPr lang="en-GB" sz="3600" b="1" baseline="-25000" smtClean="0">
                <a:solidFill>
                  <a:srgbClr val="E3E3FF"/>
                </a:solidFill>
              </a:rPr>
              <a:t>d</a:t>
            </a:r>
            <a:r>
              <a:rPr lang="en-GB" sz="3600" b="1" smtClean="0">
                <a:solidFill>
                  <a:srgbClr val="E3E3FF"/>
                </a:solidFill>
              </a:rPr>
              <a:t> b Y m ≥ </a:t>
            </a:r>
            <a:r>
              <a:rPr lang="en-GB" sz="3600" smtClean="0">
                <a:solidFill>
                  <a:srgbClr val="E3E3FF"/>
                </a:solidFill>
              </a:rPr>
              <a:t>F</a:t>
            </a:r>
            <a:r>
              <a:rPr lang="en-GB" sz="3600" baseline="-25000" smtClean="0">
                <a:solidFill>
                  <a:srgbClr val="E3E3FF"/>
                </a:solidFill>
              </a:rPr>
              <a:t>d</a:t>
            </a:r>
          </a:p>
          <a:p>
            <a:pPr eaLnBrk="1" hangingPunct="1">
              <a:lnSpc>
                <a:spcPct val="80000"/>
              </a:lnSpc>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3600" baseline="-25000" smtClean="0">
              <a:solidFill>
                <a:srgbClr val="E3E3FF"/>
              </a:solidFill>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4011162C-15CB-4D43-A809-72382D37A5D2}" type="slidenum">
              <a:rPr lang="en-GB"/>
              <a:pPr>
                <a:defRPr/>
              </a:pPr>
              <a:t>287</a:t>
            </a:fld>
            <a:endParaRPr lang="en-GB"/>
          </a:p>
        </p:txBody>
      </p:sp>
      <p:sp>
        <p:nvSpPr>
          <p:cNvPr id="296961"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smtClean="0">
                <a:solidFill>
                  <a:srgbClr val="FF0000"/>
                </a:solidFill>
              </a:rPr>
              <a:t>WEAR STRENGTH</a:t>
            </a:r>
          </a:p>
        </p:txBody>
      </p:sp>
      <p:sp>
        <p:nvSpPr>
          <p:cNvPr id="295941" name="Rectangle 2"/>
          <p:cNvSpPr>
            <a:spLocks noGrp="1" noChangeArrowheads="1"/>
          </p:cNvSpPr>
          <p:nvPr>
            <p:ph type="body" idx="4294967295"/>
          </p:nvPr>
        </p:nvSpPr>
        <p:spPr>
          <a:xfrm>
            <a:off x="457200" y="1600200"/>
            <a:ext cx="8229600" cy="4452938"/>
          </a:xfrm>
        </p:spPr>
        <p:txBody>
          <a:bodyPr/>
          <a:lstStyle/>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After checking the dynamic strength of a tooth, it must be checked for wear. The maximum load that a gear tooth can withstand without wear failure depends upon the radius of curvature of the tooth profile, elasticity and the surface endurance limit of the material. According to Buckingham the </a:t>
            </a:r>
            <a:r>
              <a:rPr lang="en-GB" sz="2400" b="1" smtClean="0"/>
              <a:t>wear strength</a:t>
            </a:r>
            <a:r>
              <a:rPr lang="en-GB" sz="2400" smtClean="0"/>
              <a:t> is given as,</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a:t>
            </a:r>
            <a:r>
              <a:rPr lang="en-GB" b="1" smtClean="0"/>
              <a:t>F</a:t>
            </a:r>
            <a:r>
              <a:rPr lang="en-GB" b="1" baseline="-25000" smtClean="0"/>
              <a:t>w</a:t>
            </a:r>
            <a:r>
              <a:rPr lang="en-GB" b="1" smtClean="0"/>
              <a:t> = d</a:t>
            </a:r>
            <a:r>
              <a:rPr lang="en-GB" b="1" baseline="-25000" smtClean="0"/>
              <a:t>1</a:t>
            </a:r>
            <a:r>
              <a:rPr lang="en-GB" b="1" smtClean="0"/>
              <a:t> b Q K          ≥ F</a:t>
            </a:r>
            <a:r>
              <a:rPr lang="en-GB" b="1" baseline="-25000" smtClean="0"/>
              <a:t>d</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Where d</a:t>
            </a:r>
            <a:r>
              <a:rPr lang="en-GB" sz="2400" baseline="-25000" smtClean="0"/>
              <a:t>1</a:t>
            </a:r>
            <a:r>
              <a:rPr lang="en-GB" sz="2400" smtClean="0"/>
              <a:t> = pitch diameter of pinion, b =face width,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Q = ratio factor</a:t>
            </a:r>
            <a:r>
              <a:rPr lang="en-GB" sz="2400" smtClean="0"/>
              <a:t> = 2 d</a:t>
            </a:r>
            <a:r>
              <a:rPr lang="en-GB" sz="2400" baseline="-25000" smtClean="0"/>
              <a:t>2</a:t>
            </a:r>
            <a:r>
              <a:rPr lang="en-GB" sz="2400" smtClean="0"/>
              <a:t> / (d</a:t>
            </a:r>
            <a:r>
              <a:rPr lang="en-GB" sz="2400" baseline="-25000" smtClean="0"/>
              <a:t>2</a:t>
            </a:r>
            <a:r>
              <a:rPr lang="en-GB" sz="2400" smtClean="0"/>
              <a:t> + d</a:t>
            </a:r>
            <a:r>
              <a:rPr lang="en-GB" sz="2400" baseline="-25000" smtClean="0"/>
              <a:t>1</a:t>
            </a:r>
            <a:r>
              <a:rPr lang="en-GB" sz="2400" smtClean="0"/>
              <a:t>) =2 z</a:t>
            </a:r>
            <a:r>
              <a:rPr lang="en-GB" sz="2400" baseline="-25000" smtClean="0"/>
              <a:t>2</a:t>
            </a:r>
            <a:r>
              <a:rPr lang="en-GB" sz="2400" smtClean="0"/>
              <a:t> / (z</a:t>
            </a:r>
            <a:r>
              <a:rPr lang="en-GB" sz="2400" baseline="-25000" smtClean="0"/>
              <a:t>2</a:t>
            </a:r>
            <a:r>
              <a:rPr lang="en-GB" sz="2400" smtClean="0"/>
              <a:t> + z</a:t>
            </a:r>
            <a:r>
              <a:rPr lang="en-GB" sz="2400" baseline="-25000" smtClean="0"/>
              <a:t>1</a:t>
            </a:r>
            <a:r>
              <a:rPr lang="en-GB" sz="2400" smtClean="0"/>
              <a:t>)</a:t>
            </a:r>
            <a:r>
              <a:rPr lang="ar-SA" sz="2400" smtClean="0">
                <a:cs typeface="Arial" charset="0"/>
              </a:rPr>
              <a:t>‏</a:t>
            </a: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r>
              <a:rPr lang="en-GB" sz="2400" b="1" smtClean="0"/>
              <a:t>K = load stress factor</a:t>
            </a:r>
            <a:r>
              <a:rPr lang="en-GB" sz="2400" b="1" smtClean="0">
                <a:solidFill>
                  <a:srgbClr val="808000"/>
                </a:solidFill>
              </a:rPr>
              <a:t>.</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F922082D-A70C-48FD-9B6A-43316EB86D60}" type="slidenum">
              <a:rPr lang="en-GB"/>
              <a:pPr>
                <a:defRPr/>
              </a:pPr>
              <a:t>288</a:t>
            </a:fld>
            <a:endParaRPr lang="en-GB"/>
          </a:p>
        </p:txBody>
      </p:sp>
      <p:sp>
        <p:nvSpPr>
          <p:cNvPr id="297985"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Considerations</a:t>
            </a:r>
          </a:p>
        </p:txBody>
      </p:sp>
      <p:sp>
        <p:nvSpPr>
          <p:cNvPr id="296965" name="Rectangle 2"/>
          <p:cNvSpPr>
            <a:spLocks noGrp="1" noChangeArrowheads="1"/>
          </p:cNvSpPr>
          <p:nvPr>
            <p:ph type="body" idx="4294967295"/>
          </p:nvPr>
        </p:nvSpPr>
        <p:spPr>
          <a:xfrm>
            <a:off x="457200" y="1600200"/>
            <a:ext cx="8229600" cy="4886325"/>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gear should have sufficient strength so that it does not fail under static and dynamic loading.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gear teeth must have good wear characteristics.</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Suitable material combination must be chosen for the gearing.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drive should be compact.</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ACF8B4EF-4BF1-4592-85B6-E2686E655749}" type="slidenum">
              <a:rPr lang="en-GB"/>
              <a:pPr>
                <a:defRPr/>
              </a:pPr>
              <a:t>289</a:t>
            </a:fld>
            <a:endParaRPr lang="en-GB"/>
          </a:p>
        </p:txBody>
      </p:sp>
      <p:sp>
        <p:nvSpPr>
          <p:cNvPr id="299009" name="Rectangle 1"/>
          <p:cNvSpPr>
            <a:spLocks noGrp="1" noChangeArrowheads="1"/>
          </p:cNvSpPr>
          <p:nvPr>
            <p:ph type="title" idx="4294967295"/>
          </p:nvPr>
        </p:nvSpPr>
        <p:spPr>
          <a:xfrm>
            <a:off x="457200" y="228600"/>
            <a:ext cx="8229600" cy="1143000"/>
          </a:xfrm>
        </p:spPr>
        <p:txBody>
          <a:bodyPr/>
          <a:lstStyle/>
          <a:p>
            <a:pPr algn="l"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Design of Helical Gears</a:t>
            </a:r>
          </a:p>
        </p:txBody>
      </p:sp>
      <p:sp>
        <p:nvSpPr>
          <p:cNvPr id="297989" name="Rectangle 2"/>
          <p:cNvSpPr>
            <a:spLocks noGrp="1" noChangeArrowheads="1"/>
          </p:cNvSpPr>
          <p:nvPr>
            <p:ph type="body" idx="4294967295"/>
          </p:nvPr>
        </p:nvSpPr>
        <p:spPr>
          <a:xfrm>
            <a:off x="457200" y="1600200"/>
            <a:ext cx="8229600" cy="4495800"/>
          </a:xfrm>
        </p:spPr>
        <p:txBody>
          <a:bodyPr lIns="0" tIns="0" rIns="0" bIns="0"/>
          <a:lstStyle/>
          <a:p>
            <a:pPr eaLnBrk="1" hangingPunct="1"/>
            <a:endParaRPr lang="en-US" smtClean="0"/>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12165F3-5B58-4F6A-B166-587C541D6052}" type="slidenum">
              <a:rPr lang="en-GB"/>
              <a:pPr>
                <a:defRPr/>
              </a:pPr>
              <a:t>29</a:t>
            </a:fld>
            <a:endParaRPr lang="en-GB"/>
          </a:p>
        </p:txBody>
      </p:sp>
      <p:sp>
        <p:nvSpPr>
          <p:cNvPr id="32769"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Clutch disc</a:t>
            </a:r>
          </a:p>
        </p:txBody>
      </p:sp>
      <p:sp>
        <p:nvSpPr>
          <p:cNvPr id="32770" name="Rectangle 2"/>
          <p:cNvSpPr>
            <a:spLocks noGrp="1" noChangeArrowheads="1"/>
          </p:cNvSpPr>
          <p:nvPr>
            <p:ph type="body" idx="4294967295"/>
          </p:nvPr>
        </p:nvSpPr>
        <p:spPr>
          <a:xfrm>
            <a:off x="457200" y="1600200"/>
            <a:ext cx="8026400"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Friction material disc splined to input shaft</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Friction material may contain ASBESTOS</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Friction material can be bonded or riveted</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Friction is attached to wave springs</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Most have torsional dampener springs</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Normal wearing component</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Normally a worn out disc will cause slipping</a:t>
            </a:r>
          </a:p>
        </p:txBody>
      </p:sp>
      <p:pic>
        <p:nvPicPr>
          <p:cNvPr id="33798" name="Picture 3"/>
          <p:cNvPicPr>
            <a:picLocks noChangeAspect="1" noChangeArrowheads="1"/>
          </p:cNvPicPr>
          <p:nvPr/>
        </p:nvPicPr>
        <p:blipFill>
          <a:blip r:embed="rId4" cstate="print"/>
          <a:srcRect/>
          <a:stretch>
            <a:fillRect/>
          </a:stretch>
        </p:blipFill>
        <p:spPr bwMode="auto">
          <a:xfrm>
            <a:off x="6858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32770">
                                            <p:txEl>
                                              <p:pRg st="0" end="0"/>
                                            </p:txEl>
                                          </p:spTgt>
                                        </p:tgtEl>
                                        <p:attrNameLst>
                                          <p:attrName>style.visibility</p:attrName>
                                        </p:attrNameLst>
                                      </p:cBhvr>
                                      <p:to>
                                        <p:strVal val="visible"/>
                                      </p:to>
                                    </p:set>
                                    <p:anim calcmode="lin" valueType="num">
                                      <p:cBhvr additive="repl">
                                        <p:cTn id="7" dur="500" fill="hold"/>
                                        <p:tgtEl>
                                          <p:spTgt spid="32770">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32770">
                                            <p:txEl>
                                              <p:pRg st="0" end="0"/>
                                            </p:txEl>
                                          </p:spTgt>
                                        </p:tgtEl>
                                        <p:attrNameLst>
                                          <p:attrName>ppt_y</p:attrName>
                                        </p:attrNameLst>
                                      </p:cBhvr>
                                      <p:tavLst>
                                        <p:tav tm="100000">
                                          <p:val>
                                            <p:strVal val="#ppt_y"/>
                                          </p:val>
                                        </p:tav>
                                        <p:tav>
                                          <p:val>
                                            <p:strVal val="#ppt_y"/>
                                          </p:val>
                                        </p:tav>
                                      </p:tavLst>
                                    </p:anim>
                                  </p:childTnLst>
                                </p:cTn>
                              </p:par>
                            </p:childTnLst>
                          </p:cTn>
                        </p:par>
                        <p:par>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additive="repl">
                                        <p:cTn id="13" dur="1" fill="hold">
                                          <p:stCondLst>
                                            <p:cond delay="0"/>
                                          </p:stCondLst>
                                        </p:cTn>
                                        <p:tgtEl>
                                          <p:spTgt spid="32770">
                                            <p:txEl>
                                              <p:pRg st="1" end="1"/>
                                            </p:txEl>
                                          </p:spTgt>
                                        </p:tgtEl>
                                        <p:attrNameLst>
                                          <p:attrName>style.visibility</p:attrName>
                                        </p:attrNameLst>
                                      </p:cBhvr>
                                      <p:to>
                                        <p:strVal val="visible"/>
                                      </p:to>
                                    </p:set>
                                    <p:anim calcmode="lin" valueType="num">
                                      <p:cBhvr additive="repl">
                                        <p:cTn id="14" dur="500" fill="hold"/>
                                        <p:tgtEl>
                                          <p:spTgt spid="32770">
                                            <p:txEl>
                                              <p:pRg st="1" end="1"/>
                                            </p:txEl>
                                          </p:spTgt>
                                        </p:tgtEl>
                                        <p:attrNameLst>
                                          <p:attrName>ppt_x</p:attrName>
                                        </p:attrNameLst>
                                      </p:cBhvr>
                                      <p:tavLst>
                                        <p:tav tm="100000">
                                          <p:val>
                                            <p:strVal val="0-#ppt_w/2"/>
                                          </p:val>
                                        </p:tav>
                                        <p:tav>
                                          <p:val>
                                            <p:strVal val="#ppt_x"/>
                                          </p:val>
                                        </p:tav>
                                      </p:tavLst>
                                    </p:anim>
                                    <p:anim calcmode="lin" valueType="num">
                                      <p:cBhvr additive="repl">
                                        <p:cTn id="15" dur="500" fill="hold"/>
                                        <p:tgtEl>
                                          <p:spTgt spid="32770">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additive="repl">
                                        <p:cTn id="20" dur="1" fill="hold">
                                          <p:stCondLst>
                                            <p:cond delay="0"/>
                                          </p:stCondLst>
                                        </p:cTn>
                                        <p:tgtEl>
                                          <p:spTgt spid="32770">
                                            <p:txEl>
                                              <p:pRg st="2" end="2"/>
                                            </p:txEl>
                                          </p:spTgt>
                                        </p:tgtEl>
                                        <p:attrNameLst>
                                          <p:attrName>style.visibility</p:attrName>
                                        </p:attrNameLst>
                                      </p:cBhvr>
                                      <p:to>
                                        <p:strVal val="visible"/>
                                      </p:to>
                                    </p:set>
                                    <p:anim calcmode="lin" valueType="num">
                                      <p:cBhvr additive="repl">
                                        <p:cTn id="21" dur="500" fill="hold"/>
                                        <p:tgtEl>
                                          <p:spTgt spid="32770">
                                            <p:txEl>
                                              <p:pRg st="2" end="2"/>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32770">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32770">
                                            <p:txEl>
                                              <p:pRg st="3" end="3"/>
                                            </p:txEl>
                                          </p:spTgt>
                                        </p:tgtEl>
                                        <p:attrNameLst>
                                          <p:attrName>style.visibility</p:attrName>
                                        </p:attrNameLst>
                                      </p:cBhvr>
                                      <p:to>
                                        <p:strVal val="visible"/>
                                      </p:to>
                                    </p:set>
                                    <p:anim calcmode="lin" valueType="num">
                                      <p:cBhvr additive="repl">
                                        <p:cTn id="28" dur="500" fill="hold"/>
                                        <p:tgtEl>
                                          <p:spTgt spid="32770">
                                            <p:txEl>
                                              <p:pRg st="3" end="3"/>
                                            </p:txEl>
                                          </p:spTgt>
                                        </p:tgtEl>
                                        <p:attrNameLst>
                                          <p:attrName>ppt_x</p:attrName>
                                        </p:attrNameLst>
                                      </p:cBhvr>
                                      <p:tavLst>
                                        <p:tav tm="100000">
                                          <p:val>
                                            <p:strVal val="0-#ppt_w/2"/>
                                          </p:val>
                                        </p:tav>
                                        <p:tav>
                                          <p:val>
                                            <p:strVal val="#ppt_x"/>
                                          </p:val>
                                        </p:tav>
                                      </p:tavLst>
                                    </p:anim>
                                    <p:anim calcmode="lin" valueType="num">
                                      <p:cBhvr additive="repl">
                                        <p:cTn id="29" dur="500" fill="hold"/>
                                        <p:tgtEl>
                                          <p:spTgt spid="32770">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additive="repl">
                                        <p:cTn id="34" dur="1" fill="hold">
                                          <p:stCondLst>
                                            <p:cond delay="0"/>
                                          </p:stCondLst>
                                        </p:cTn>
                                        <p:tgtEl>
                                          <p:spTgt spid="32770">
                                            <p:txEl>
                                              <p:pRg st="4" end="4"/>
                                            </p:txEl>
                                          </p:spTgt>
                                        </p:tgtEl>
                                        <p:attrNameLst>
                                          <p:attrName>style.visibility</p:attrName>
                                        </p:attrNameLst>
                                      </p:cBhvr>
                                      <p:to>
                                        <p:strVal val="visible"/>
                                      </p:to>
                                    </p:set>
                                    <p:anim calcmode="lin" valueType="num">
                                      <p:cBhvr additive="repl">
                                        <p:cTn id="35" dur="500" fill="hold"/>
                                        <p:tgtEl>
                                          <p:spTgt spid="32770">
                                            <p:txEl>
                                              <p:pRg st="4" end="4"/>
                                            </p:txEl>
                                          </p:spTgt>
                                        </p:tgtEl>
                                        <p:attrNameLst>
                                          <p:attrName>ppt_x</p:attrName>
                                        </p:attrNameLst>
                                      </p:cBhvr>
                                      <p:tavLst>
                                        <p:tav tm="100000">
                                          <p:val>
                                            <p:strVal val="0-#ppt_w/2"/>
                                          </p:val>
                                        </p:tav>
                                        <p:tav>
                                          <p:val>
                                            <p:strVal val="#ppt_x"/>
                                          </p:val>
                                        </p:tav>
                                      </p:tavLst>
                                    </p:anim>
                                    <p:anim calcmode="lin" valueType="num">
                                      <p:cBhvr additive="repl">
                                        <p:cTn id="36" dur="500" fill="hold"/>
                                        <p:tgtEl>
                                          <p:spTgt spid="32770">
                                            <p:txEl>
                                              <p:pRg st="4" end="4"/>
                                            </p:txEl>
                                          </p:spTgt>
                                        </p:tgtEl>
                                        <p:attrNameLst>
                                          <p:attrName>ppt_y</p:attrName>
                                        </p:attrNameLst>
                                      </p:cBhvr>
                                      <p:tavLst>
                                        <p:tav tm="100000">
                                          <p:val>
                                            <p:strVal val="#ppt_y"/>
                                          </p:val>
                                        </p:tav>
                                        <p:tav>
                                          <p:val>
                                            <p:strVal val="#ppt_y"/>
                                          </p:val>
                                        </p:tav>
                                      </p:tavLst>
                                    </p:anim>
                                  </p:childTnLst>
                                </p:cTn>
                              </p:par>
                            </p:childTnLst>
                          </p:cTn>
                        </p:par>
                        <p:par>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additive="repl">
                                        <p:cTn id="41" dur="1" fill="hold">
                                          <p:stCondLst>
                                            <p:cond delay="0"/>
                                          </p:stCondLst>
                                        </p:cTn>
                                        <p:tgtEl>
                                          <p:spTgt spid="32770">
                                            <p:txEl>
                                              <p:pRg st="5" end="5"/>
                                            </p:txEl>
                                          </p:spTgt>
                                        </p:tgtEl>
                                        <p:attrNameLst>
                                          <p:attrName>style.visibility</p:attrName>
                                        </p:attrNameLst>
                                      </p:cBhvr>
                                      <p:to>
                                        <p:strVal val="visible"/>
                                      </p:to>
                                    </p:set>
                                    <p:anim calcmode="lin" valueType="num">
                                      <p:cBhvr additive="repl">
                                        <p:cTn id="42" dur="500" fill="hold"/>
                                        <p:tgtEl>
                                          <p:spTgt spid="32770">
                                            <p:txEl>
                                              <p:pRg st="5" end="5"/>
                                            </p:txEl>
                                          </p:spTgt>
                                        </p:tgtEl>
                                        <p:attrNameLst>
                                          <p:attrName>ppt_x</p:attrName>
                                        </p:attrNameLst>
                                      </p:cBhvr>
                                      <p:tavLst>
                                        <p:tav tm="100000">
                                          <p:val>
                                            <p:strVal val="0-#ppt_w/2"/>
                                          </p:val>
                                        </p:tav>
                                        <p:tav>
                                          <p:val>
                                            <p:strVal val="#ppt_x"/>
                                          </p:val>
                                        </p:tav>
                                      </p:tavLst>
                                    </p:anim>
                                    <p:anim calcmode="lin" valueType="num">
                                      <p:cBhvr additive="repl">
                                        <p:cTn id="43" dur="500" fill="hold"/>
                                        <p:tgtEl>
                                          <p:spTgt spid="32770">
                                            <p:txEl>
                                              <p:pRg st="5" end="5"/>
                                            </p:txEl>
                                          </p:spTgt>
                                        </p:tgtEl>
                                        <p:attrNameLst>
                                          <p:attrName>ppt_y</p:attrName>
                                        </p:attrNameLst>
                                      </p:cBhvr>
                                      <p:tavLst>
                                        <p:tav tm="100000">
                                          <p:val>
                                            <p:strVal val="#ppt_y"/>
                                          </p:val>
                                        </p:tav>
                                        <p:tav>
                                          <p:val>
                                            <p:strVal val="#ppt_y"/>
                                          </p:val>
                                        </p:tav>
                                      </p:tavLst>
                                    </p:anim>
                                  </p:childTnLst>
                                </p:cTn>
                              </p:par>
                            </p:childTnLst>
                          </p:cTn>
                        </p:par>
                        <p:par>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additive="repl">
                                        <p:cTn id="48" dur="1" fill="hold">
                                          <p:stCondLst>
                                            <p:cond delay="0"/>
                                          </p:stCondLst>
                                        </p:cTn>
                                        <p:tgtEl>
                                          <p:spTgt spid="32770">
                                            <p:txEl>
                                              <p:pRg st="6" end="6"/>
                                            </p:txEl>
                                          </p:spTgt>
                                        </p:tgtEl>
                                        <p:attrNameLst>
                                          <p:attrName>style.visibility</p:attrName>
                                        </p:attrNameLst>
                                      </p:cBhvr>
                                      <p:to>
                                        <p:strVal val="visible"/>
                                      </p:to>
                                    </p:set>
                                    <p:anim calcmode="lin" valueType="num">
                                      <p:cBhvr additive="repl">
                                        <p:cTn id="49" dur="500" fill="hold"/>
                                        <p:tgtEl>
                                          <p:spTgt spid="32770">
                                            <p:txEl>
                                              <p:pRg st="6" end="6"/>
                                            </p:txEl>
                                          </p:spTgt>
                                        </p:tgtEl>
                                        <p:attrNameLst>
                                          <p:attrName>ppt_x</p:attrName>
                                        </p:attrNameLst>
                                      </p:cBhvr>
                                      <p:tavLst>
                                        <p:tav tm="100000">
                                          <p:val>
                                            <p:strVal val="0-#ppt_w/2"/>
                                          </p:val>
                                        </p:tav>
                                        <p:tav>
                                          <p:val>
                                            <p:strVal val="#ppt_x"/>
                                          </p:val>
                                        </p:tav>
                                      </p:tavLst>
                                    </p:anim>
                                    <p:anim calcmode="lin" valueType="num">
                                      <p:cBhvr additive="repl">
                                        <p:cTn id="50" dur="500" fill="hold"/>
                                        <p:tgtEl>
                                          <p:spTgt spid="32770">
                                            <p:txEl>
                                              <p:pRg st="6" end="6"/>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pPr>
              <a:defRPr/>
            </a:pPr>
            <a:r>
              <a:rPr lang="en-GB"/>
              <a:t>DEPT MECH ENGG                              COLLEGE OF ENGG ADOOR</a:t>
            </a:r>
          </a:p>
        </p:txBody>
      </p:sp>
      <p:sp>
        <p:nvSpPr>
          <p:cNvPr id="5" name="Slide Number Placeholder 3"/>
          <p:cNvSpPr>
            <a:spLocks noGrp="1"/>
          </p:cNvSpPr>
          <p:nvPr>
            <p:ph type="sldNum" sz="quarter" idx="12"/>
          </p:nvPr>
        </p:nvSpPr>
        <p:spPr/>
        <p:txBody>
          <a:bodyPr/>
          <a:lstStyle/>
          <a:p>
            <a:pPr>
              <a:defRPr/>
            </a:pPr>
            <a:fld id="{6FDD8F68-A323-48CD-B769-856878FDEB82}" type="slidenum">
              <a:rPr lang="en-GB"/>
              <a:pPr>
                <a:defRPr/>
              </a:pPr>
              <a:t>3</a:t>
            </a:fld>
            <a:endParaRPr lang="en-GB"/>
          </a:p>
        </p:txBody>
      </p:sp>
      <p:pic>
        <p:nvPicPr>
          <p:cNvPr id="10244" name="Picture 1"/>
          <p:cNvPicPr>
            <a:picLocks noChangeAspect="1" noChangeArrowheads="1"/>
          </p:cNvPicPr>
          <p:nvPr/>
        </p:nvPicPr>
        <p:blipFill>
          <a:blip r:embed="rId4" cstate="print"/>
          <a:srcRect/>
          <a:stretch>
            <a:fillRect/>
          </a:stretch>
        </p:blipFill>
        <p:spPr bwMode="auto">
          <a:xfrm>
            <a:off x="0" y="2057400"/>
            <a:ext cx="9144000" cy="4043363"/>
          </a:xfrm>
          <a:prstGeom prst="rect">
            <a:avLst/>
          </a:prstGeom>
          <a:noFill/>
          <a:ln w="9525">
            <a:noFill/>
            <a:round/>
            <a:headEnd/>
            <a:tailEnd/>
          </a:ln>
        </p:spPr>
      </p:pic>
      <p:sp>
        <p:nvSpPr>
          <p:cNvPr id="10245" name="Text Box 2"/>
          <p:cNvSpPr txBox="1">
            <a:spLocks noChangeArrowheads="1"/>
          </p:cNvSpPr>
          <p:nvPr/>
        </p:nvSpPr>
        <p:spPr bwMode="auto">
          <a:xfrm>
            <a:off x="985838" y="990600"/>
            <a:ext cx="7970837" cy="703263"/>
          </a:xfrm>
          <a:prstGeom prst="rect">
            <a:avLst/>
          </a:prstGeom>
          <a:noFill/>
          <a:ln w="9525">
            <a:noFill/>
            <a:round/>
            <a:headEnd/>
            <a:tailEnd/>
          </a:ln>
        </p:spPr>
        <p:txBody>
          <a:bodyPr wrap="none" lIns="90000" tIns="46800" rIns="90000" bIns="46800">
            <a:spAutoFit/>
          </a:bodyPr>
          <a:lstStyle/>
          <a:p>
            <a:pPr>
              <a:buClr>
                <a:srgbClr val="E3E3FF"/>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a:solidFill>
                  <a:srgbClr val="E3E3FF"/>
                </a:solidFill>
                <a:latin typeface="Tahoma" pitchFamily="32" charset="0"/>
              </a:rPr>
              <a:t>What is the purpose of the Clutch?</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CAB4A335-9DF0-495B-988F-66579636AC2F}" type="slidenum">
              <a:rPr lang="en-GB"/>
              <a:pPr>
                <a:defRPr/>
              </a:pPr>
              <a:t>30</a:t>
            </a:fld>
            <a:endParaRPr lang="en-GB"/>
          </a:p>
        </p:txBody>
      </p:sp>
      <p:sp>
        <p:nvSpPr>
          <p:cNvPr id="33793"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Friction lining </a:t>
            </a:r>
            <a:br>
              <a:rPr lang="en-GB" smtClean="0"/>
            </a:br>
            <a:r>
              <a:rPr lang="en-GB" smtClean="0"/>
              <a:t>materials</a:t>
            </a:r>
          </a:p>
        </p:txBody>
      </p:sp>
      <p:pic>
        <p:nvPicPr>
          <p:cNvPr id="34821" name="Picture 2"/>
          <p:cNvPicPr>
            <a:picLocks noChangeAspect="1" noChangeArrowheads="1"/>
          </p:cNvPicPr>
          <p:nvPr/>
        </p:nvPicPr>
        <p:blipFill>
          <a:blip r:embed="rId4" cstate="print"/>
          <a:srcRect/>
          <a:stretch>
            <a:fillRect/>
          </a:stretch>
        </p:blipFill>
        <p:spPr bwMode="auto">
          <a:xfrm>
            <a:off x="685800" y="1978025"/>
            <a:ext cx="7772400" cy="40735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GB"/>
              <a:t>DEPT MECH ENGG                              COLLEGE OF ENGG ADOOR</a:t>
            </a:r>
          </a:p>
        </p:txBody>
      </p:sp>
      <p:sp>
        <p:nvSpPr>
          <p:cNvPr id="9" name="Slide Number Placeholder 5"/>
          <p:cNvSpPr>
            <a:spLocks noGrp="1"/>
          </p:cNvSpPr>
          <p:nvPr>
            <p:ph type="sldNum" sz="quarter" idx="12"/>
          </p:nvPr>
        </p:nvSpPr>
        <p:spPr/>
        <p:txBody>
          <a:bodyPr/>
          <a:lstStyle/>
          <a:p>
            <a:pPr>
              <a:defRPr/>
            </a:pPr>
            <a:fld id="{4EAE6F83-B521-421C-BE7C-62EFC61D9422}" type="slidenum">
              <a:rPr lang="en-GB"/>
              <a:pPr>
                <a:defRPr/>
              </a:pPr>
              <a:t>31</a:t>
            </a:fld>
            <a:endParaRPr lang="en-GB"/>
          </a:p>
        </p:txBody>
      </p:sp>
      <p:sp>
        <p:nvSpPr>
          <p:cNvPr id="35844" name="AutoShape 1"/>
          <p:cNvSpPr>
            <a:spLocks noChangeArrowheads="1"/>
          </p:cNvSpPr>
          <p:nvPr/>
        </p:nvSpPr>
        <p:spPr bwMode="auto">
          <a:xfrm>
            <a:off x="1752600" y="2141538"/>
            <a:ext cx="304800" cy="304800"/>
          </a:xfrm>
          <a:prstGeom prst="roundRect">
            <a:avLst>
              <a:gd name="adj" fmla="val 519"/>
            </a:avLst>
          </a:prstGeom>
          <a:noFill/>
          <a:ln w="9525">
            <a:noFill/>
            <a:round/>
            <a:headEnd/>
            <a:tailEnd/>
          </a:ln>
        </p:spPr>
        <p:txBody>
          <a:bodyPr wrap="none" anchor="ctr"/>
          <a:lstStyle/>
          <a:p>
            <a:endParaRPr lang="en-IN"/>
          </a:p>
        </p:txBody>
      </p:sp>
      <p:sp>
        <p:nvSpPr>
          <p:cNvPr id="35845" name="AutoShape 2"/>
          <p:cNvSpPr>
            <a:spLocks noChangeArrowheads="1"/>
          </p:cNvSpPr>
          <p:nvPr/>
        </p:nvSpPr>
        <p:spPr bwMode="auto">
          <a:xfrm>
            <a:off x="1752600" y="3497263"/>
            <a:ext cx="304800" cy="304800"/>
          </a:xfrm>
          <a:prstGeom prst="roundRect">
            <a:avLst>
              <a:gd name="adj" fmla="val 519"/>
            </a:avLst>
          </a:prstGeom>
          <a:noFill/>
          <a:ln w="9525">
            <a:noFill/>
            <a:round/>
            <a:headEnd/>
            <a:tailEnd/>
          </a:ln>
        </p:spPr>
        <p:txBody>
          <a:bodyPr wrap="none" anchor="ctr"/>
          <a:lstStyle/>
          <a:p>
            <a:endParaRPr lang="en-IN"/>
          </a:p>
        </p:txBody>
      </p:sp>
      <p:sp>
        <p:nvSpPr>
          <p:cNvPr id="35846" name="AutoShape 3"/>
          <p:cNvSpPr>
            <a:spLocks noChangeArrowheads="1"/>
          </p:cNvSpPr>
          <p:nvPr/>
        </p:nvSpPr>
        <p:spPr bwMode="auto">
          <a:xfrm>
            <a:off x="4419600" y="3276600"/>
            <a:ext cx="304800" cy="304800"/>
          </a:xfrm>
          <a:prstGeom prst="roundRect">
            <a:avLst>
              <a:gd name="adj" fmla="val 519"/>
            </a:avLst>
          </a:prstGeom>
          <a:noFill/>
          <a:ln w="9525">
            <a:noFill/>
            <a:round/>
            <a:headEnd/>
            <a:tailEnd/>
          </a:ln>
        </p:spPr>
        <p:txBody>
          <a:bodyPr wrap="none" anchor="ctr"/>
          <a:lstStyle/>
          <a:p>
            <a:endParaRPr lang="en-IN"/>
          </a:p>
        </p:txBody>
      </p:sp>
      <p:sp>
        <p:nvSpPr>
          <p:cNvPr id="35847" name="AutoShape 4"/>
          <p:cNvSpPr>
            <a:spLocks noChangeArrowheads="1"/>
          </p:cNvSpPr>
          <p:nvPr/>
        </p:nvSpPr>
        <p:spPr bwMode="auto">
          <a:xfrm>
            <a:off x="4419600" y="3276600"/>
            <a:ext cx="304800" cy="304800"/>
          </a:xfrm>
          <a:prstGeom prst="roundRect">
            <a:avLst>
              <a:gd name="adj" fmla="val 519"/>
            </a:avLst>
          </a:prstGeom>
          <a:noFill/>
          <a:ln w="9525">
            <a:noFill/>
            <a:round/>
            <a:headEnd/>
            <a:tailEnd/>
          </a:ln>
        </p:spPr>
        <p:txBody>
          <a:bodyPr wrap="none" anchor="ctr"/>
          <a:lstStyle/>
          <a:p>
            <a:endParaRPr lang="en-IN"/>
          </a:p>
        </p:txBody>
      </p:sp>
      <p:sp>
        <p:nvSpPr>
          <p:cNvPr id="35848" name="Rectangle 5"/>
          <p:cNvSpPr>
            <a:spLocks noChangeArrowheads="1"/>
          </p:cNvSpPr>
          <p:nvPr/>
        </p:nvSpPr>
        <p:spPr bwMode="auto">
          <a:xfrm>
            <a:off x="914400" y="838200"/>
            <a:ext cx="4038600" cy="533400"/>
          </a:xfrm>
          <a:prstGeom prst="rect">
            <a:avLst/>
          </a:prstGeom>
          <a:noFill/>
          <a:ln w="9525">
            <a:noFill/>
            <a:round/>
            <a:headEnd/>
            <a:tailEnd/>
          </a:ln>
        </p:spPr>
        <p:txBody>
          <a:bodyPr lIns="90000" tIns="46800" rIns="90000" bIns="46800" anchor="ctr"/>
          <a:lstStyle/>
          <a:p>
            <a:pPr algn="ctr" eaLnBrk="1" hangingPunct="1">
              <a:buClr>
                <a:srgbClr val="000000"/>
              </a:buClr>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latin typeface="Times New Roman" pitchFamily="16" charset="0"/>
              </a:rPr>
              <a:t>For wet condition</a:t>
            </a:r>
          </a:p>
        </p:txBody>
      </p:sp>
      <p:pic>
        <p:nvPicPr>
          <p:cNvPr id="35849" name="Picture 6"/>
          <p:cNvPicPr>
            <a:picLocks noChangeAspect="1" noChangeArrowheads="1"/>
          </p:cNvPicPr>
          <p:nvPr/>
        </p:nvPicPr>
        <p:blipFill>
          <a:blip r:embed="rId4" cstate="print"/>
          <a:srcRect t="1767"/>
          <a:stretch>
            <a:fillRect/>
          </a:stretch>
        </p:blipFill>
        <p:spPr bwMode="auto">
          <a:xfrm>
            <a:off x="768350" y="1527175"/>
            <a:ext cx="6958013" cy="44799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1"/>
          </p:nvPr>
        </p:nvSpPr>
        <p:spPr/>
        <p:txBody>
          <a:bodyPr/>
          <a:lstStyle/>
          <a:p>
            <a:pPr>
              <a:defRPr/>
            </a:pPr>
            <a:r>
              <a:rPr lang="en-GB"/>
              <a:t>DEPT MECH ENGG                              COLLEGE OF ENGG ADOOR</a:t>
            </a:r>
          </a:p>
        </p:txBody>
      </p:sp>
      <p:sp>
        <p:nvSpPr>
          <p:cNvPr id="12" name="Slide Number Placeholder 3"/>
          <p:cNvSpPr>
            <a:spLocks noGrp="1"/>
          </p:cNvSpPr>
          <p:nvPr>
            <p:ph type="sldNum" sz="quarter" idx="12"/>
          </p:nvPr>
        </p:nvSpPr>
        <p:spPr/>
        <p:txBody>
          <a:bodyPr/>
          <a:lstStyle/>
          <a:p>
            <a:pPr>
              <a:defRPr/>
            </a:pPr>
            <a:fld id="{2F34B005-CE63-4B89-BBB3-15725293314B}" type="slidenum">
              <a:rPr lang="en-GB"/>
              <a:pPr>
                <a:defRPr/>
              </a:pPr>
              <a:t>32</a:t>
            </a:fld>
            <a:endParaRPr lang="en-GB"/>
          </a:p>
        </p:txBody>
      </p:sp>
      <p:grpSp>
        <p:nvGrpSpPr>
          <p:cNvPr id="36868" name="Group 1"/>
          <p:cNvGrpSpPr>
            <a:grpSpLocks/>
          </p:cNvGrpSpPr>
          <p:nvPr/>
        </p:nvGrpSpPr>
        <p:grpSpPr bwMode="auto">
          <a:xfrm>
            <a:off x="0" y="1295400"/>
            <a:ext cx="8913813" cy="4827588"/>
            <a:chOff x="0" y="816"/>
            <a:chExt cx="5615" cy="3041"/>
          </a:xfrm>
        </p:grpSpPr>
        <p:pic>
          <p:nvPicPr>
            <p:cNvPr id="36870" name="Picture 2"/>
            <p:cNvPicPr>
              <a:picLocks noChangeAspect="1" noChangeArrowheads="1"/>
            </p:cNvPicPr>
            <p:nvPr/>
          </p:nvPicPr>
          <p:blipFill>
            <a:blip r:embed="rId4" cstate="print"/>
            <a:srcRect/>
            <a:stretch>
              <a:fillRect/>
            </a:stretch>
          </p:blipFill>
          <p:spPr bwMode="auto">
            <a:xfrm>
              <a:off x="1376" y="1007"/>
              <a:ext cx="4240" cy="2805"/>
            </a:xfrm>
            <a:prstGeom prst="rect">
              <a:avLst/>
            </a:prstGeom>
            <a:noFill/>
            <a:ln w="9525">
              <a:noFill/>
              <a:round/>
              <a:headEnd/>
              <a:tailEnd/>
            </a:ln>
          </p:spPr>
        </p:pic>
        <p:sp>
          <p:nvSpPr>
            <p:cNvPr id="36871" name="Text Box 3"/>
            <p:cNvSpPr txBox="1">
              <a:spLocks noChangeArrowheads="1"/>
            </p:cNvSpPr>
            <p:nvPr/>
          </p:nvSpPr>
          <p:spPr bwMode="auto">
            <a:xfrm>
              <a:off x="1008" y="3568"/>
              <a:ext cx="1536" cy="290"/>
            </a:xfrm>
            <a:prstGeom prst="rect">
              <a:avLst/>
            </a:prstGeom>
            <a:solidFill>
              <a:srgbClr val="000066"/>
            </a:solidFill>
            <a:ln w="9525">
              <a:noFill/>
              <a:round/>
              <a:headEnd/>
              <a:tailEnd/>
            </a:ln>
          </p:spPr>
          <p:txBody>
            <a:bodyPr lIns="90000" tIns="46800" rIns="90000" bIns="46800">
              <a:spAutoFit/>
            </a:bodyPr>
            <a:lstStyle/>
            <a:p>
              <a:pPr>
                <a:spcBef>
                  <a:spcPts val="1500"/>
                </a:spcBef>
                <a:buClr>
                  <a:srgbClr val="FF99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9933"/>
                  </a:solidFill>
                </a:rPr>
                <a:t>Pressure plate</a:t>
              </a:r>
            </a:p>
          </p:txBody>
        </p:sp>
        <p:sp>
          <p:nvSpPr>
            <p:cNvPr id="36872" name="Line 4"/>
            <p:cNvSpPr>
              <a:spLocks noChangeShapeType="1"/>
            </p:cNvSpPr>
            <p:nvPr/>
          </p:nvSpPr>
          <p:spPr bwMode="auto">
            <a:xfrm flipH="1">
              <a:off x="1918" y="3017"/>
              <a:ext cx="964" cy="550"/>
            </a:xfrm>
            <a:prstGeom prst="line">
              <a:avLst/>
            </a:prstGeom>
            <a:noFill/>
            <a:ln w="28440">
              <a:solidFill>
                <a:srgbClr val="FF9933"/>
              </a:solidFill>
              <a:miter lim="800000"/>
              <a:headEnd/>
              <a:tailEnd/>
            </a:ln>
          </p:spPr>
          <p:txBody>
            <a:bodyPr/>
            <a:lstStyle/>
            <a:p>
              <a:endParaRPr lang="en-US"/>
            </a:p>
          </p:txBody>
        </p:sp>
        <p:sp>
          <p:nvSpPr>
            <p:cNvPr id="36873" name="Text Box 5"/>
            <p:cNvSpPr txBox="1">
              <a:spLocks noChangeArrowheads="1"/>
            </p:cNvSpPr>
            <p:nvPr/>
          </p:nvSpPr>
          <p:spPr bwMode="auto">
            <a:xfrm>
              <a:off x="0" y="2000"/>
              <a:ext cx="1776" cy="290"/>
            </a:xfrm>
            <a:prstGeom prst="rect">
              <a:avLst/>
            </a:prstGeom>
            <a:solidFill>
              <a:srgbClr val="000066"/>
            </a:solidFill>
            <a:ln w="9525">
              <a:noFill/>
              <a:round/>
              <a:headEnd/>
              <a:tailEnd/>
            </a:ln>
          </p:spPr>
          <p:txBody>
            <a:bodyPr lIns="90000" tIns="46800" rIns="90000" bIns="46800">
              <a:spAutoFit/>
            </a:bodyPr>
            <a:lstStyle/>
            <a:p>
              <a:pPr>
                <a:spcBef>
                  <a:spcPts val="1500"/>
                </a:spcBef>
                <a:buClr>
                  <a:srgbClr val="FF99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9933"/>
                  </a:solidFill>
                </a:rPr>
                <a:t>Diaphragm spring</a:t>
              </a:r>
            </a:p>
          </p:txBody>
        </p:sp>
        <p:sp>
          <p:nvSpPr>
            <p:cNvPr id="36874" name="Line 6"/>
            <p:cNvSpPr>
              <a:spLocks noChangeShapeType="1"/>
            </p:cNvSpPr>
            <p:nvPr/>
          </p:nvSpPr>
          <p:spPr bwMode="auto">
            <a:xfrm flipH="1" flipV="1">
              <a:off x="1438" y="2253"/>
              <a:ext cx="1898" cy="494"/>
            </a:xfrm>
            <a:prstGeom prst="line">
              <a:avLst/>
            </a:prstGeom>
            <a:noFill/>
            <a:ln w="28440">
              <a:solidFill>
                <a:srgbClr val="FF9933"/>
              </a:solidFill>
              <a:miter lim="800000"/>
              <a:headEnd/>
              <a:tailEnd/>
            </a:ln>
          </p:spPr>
          <p:txBody>
            <a:bodyPr/>
            <a:lstStyle/>
            <a:p>
              <a:endParaRPr lang="en-US"/>
            </a:p>
          </p:txBody>
        </p:sp>
        <p:sp>
          <p:nvSpPr>
            <p:cNvPr id="36875" name="Text Box 7"/>
            <p:cNvSpPr txBox="1">
              <a:spLocks noChangeArrowheads="1"/>
            </p:cNvSpPr>
            <p:nvPr/>
          </p:nvSpPr>
          <p:spPr bwMode="auto">
            <a:xfrm>
              <a:off x="3888" y="816"/>
              <a:ext cx="1536" cy="290"/>
            </a:xfrm>
            <a:prstGeom prst="rect">
              <a:avLst/>
            </a:prstGeom>
            <a:solidFill>
              <a:srgbClr val="000066"/>
            </a:solidFill>
            <a:ln w="9525">
              <a:noFill/>
              <a:round/>
              <a:headEnd/>
              <a:tailEnd/>
            </a:ln>
          </p:spPr>
          <p:txBody>
            <a:bodyPr lIns="90000" tIns="46800" rIns="90000" bIns="46800">
              <a:spAutoFit/>
            </a:bodyPr>
            <a:lstStyle/>
            <a:p>
              <a:pPr>
                <a:spcBef>
                  <a:spcPts val="1500"/>
                </a:spcBef>
                <a:buClr>
                  <a:srgbClr val="FF99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9933"/>
                  </a:solidFill>
                </a:rPr>
                <a:t>Clutch housing</a:t>
              </a:r>
            </a:p>
          </p:txBody>
        </p:sp>
        <p:sp>
          <p:nvSpPr>
            <p:cNvPr id="36876" name="Line 8"/>
            <p:cNvSpPr>
              <a:spLocks noChangeShapeType="1"/>
            </p:cNvSpPr>
            <p:nvPr/>
          </p:nvSpPr>
          <p:spPr bwMode="auto">
            <a:xfrm flipH="1">
              <a:off x="3911" y="1051"/>
              <a:ext cx="752" cy="409"/>
            </a:xfrm>
            <a:prstGeom prst="line">
              <a:avLst/>
            </a:prstGeom>
            <a:noFill/>
            <a:ln w="28440">
              <a:solidFill>
                <a:srgbClr val="FF9933"/>
              </a:solidFill>
              <a:miter lim="800000"/>
              <a:headEnd/>
              <a:tailEnd/>
            </a:ln>
          </p:spPr>
          <p:txBody>
            <a:bodyPr/>
            <a:lstStyle/>
            <a:p>
              <a:endParaRPr lang="en-US"/>
            </a:p>
          </p:txBody>
        </p:sp>
      </p:grpSp>
      <p:pic>
        <p:nvPicPr>
          <p:cNvPr id="36869" name="Picture 9"/>
          <p:cNvPicPr>
            <a:picLocks noChangeAspect="1" noChangeArrowheads="1"/>
          </p:cNvPicPr>
          <p:nvPr/>
        </p:nvPicPr>
        <p:blipFill>
          <a:blip r:embed="rId5" cstate="print"/>
          <a:srcRect/>
          <a:stretch>
            <a:fillRect/>
          </a:stretch>
        </p:blipFill>
        <p:spPr bwMode="auto">
          <a:xfrm>
            <a:off x="7239000" y="228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8713DBD9-1E6E-4F4E-B72B-E20B55499D21}" type="slidenum">
              <a:rPr lang="en-GB"/>
              <a:pPr>
                <a:defRPr/>
              </a:pPr>
              <a:t>33</a:t>
            </a:fld>
            <a:endParaRPr lang="en-GB"/>
          </a:p>
        </p:txBody>
      </p:sp>
      <p:sp>
        <p:nvSpPr>
          <p:cNvPr id="36865"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Pressure plate</a:t>
            </a:r>
          </a:p>
        </p:txBody>
      </p:sp>
      <p:pic>
        <p:nvPicPr>
          <p:cNvPr id="37893" name="Picture 2"/>
          <p:cNvPicPr>
            <a:picLocks noChangeAspect="1" noChangeArrowheads="1"/>
          </p:cNvPicPr>
          <p:nvPr/>
        </p:nvPicPr>
        <p:blipFill>
          <a:blip r:embed="rId4" cstate="print"/>
          <a:srcRect/>
          <a:stretch>
            <a:fillRect/>
          </a:stretch>
        </p:blipFill>
        <p:spPr bwMode="auto">
          <a:xfrm>
            <a:off x="685800" y="1676400"/>
            <a:ext cx="4064000" cy="3048000"/>
          </a:xfrm>
          <a:prstGeom prst="rect">
            <a:avLst/>
          </a:prstGeom>
          <a:noFill/>
          <a:ln w="9525">
            <a:noFill/>
            <a:round/>
            <a:headEnd/>
            <a:tailEnd/>
          </a:ln>
        </p:spPr>
      </p:pic>
      <p:pic>
        <p:nvPicPr>
          <p:cNvPr id="37894" name="Picture 3"/>
          <p:cNvPicPr>
            <a:picLocks noChangeAspect="1" noChangeArrowheads="1"/>
          </p:cNvPicPr>
          <p:nvPr/>
        </p:nvPicPr>
        <p:blipFill>
          <a:blip r:embed="rId5" cstate="print"/>
          <a:srcRect/>
          <a:stretch>
            <a:fillRect/>
          </a:stretch>
        </p:blipFill>
        <p:spPr bwMode="auto">
          <a:xfrm>
            <a:off x="4419600" y="1676400"/>
            <a:ext cx="4064000" cy="3048000"/>
          </a:xfrm>
          <a:prstGeom prst="rect">
            <a:avLst/>
          </a:prstGeom>
          <a:noFill/>
          <a:ln w="9525">
            <a:noFill/>
            <a:round/>
            <a:headEnd/>
            <a:tailEnd/>
          </a:ln>
        </p:spPr>
      </p:pic>
      <p:pic>
        <p:nvPicPr>
          <p:cNvPr id="37895" name="Picture 4"/>
          <p:cNvPicPr>
            <a:picLocks noChangeAspect="1" noChangeArrowheads="1"/>
          </p:cNvPicPr>
          <p:nvPr/>
        </p:nvPicPr>
        <p:blipFill>
          <a:blip r:embed="rId6" cstate="print"/>
          <a:srcRect/>
          <a:stretch>
            <a:fillRect/>
          </a:stretch>
        </p:blipFill>
        <p:spPr bwMode="auto">
          <a:xfrm>
            <a:off x="67818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C1F17E1-4A0E-400A-B186-9F3AAA249561}" type="slidenum">
              <a:rPr lang="en-GB"/>
              <a:pPr>
                <a:defRPr/>
              </a:pPr>
              <a:t>34</a:t>
            </a:fld>
            <a:endParaRPr lang="en-GB"/>
          </a:p>
        </p:txBody>
      </p:sp>
      <p:sp>
        <p:nvSpPr>
          <p:cNvPr id="37889"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Pressure plate</a:t>
            </a:r>
          </a:p>
        </p:txBody>
      </p:sp>
      <p:sp>
        <p:nvSpPr>
          <p:cNvPr id="37890" name="Rectangle 2"/>
          <p:cNvSpPr>
            <a:spLocks noGrp="1" noChangeArrowheads="1"/>
          </p:cNvSpPr>
          <p:nvPr>
            <p:ph type="body" idx="4294967295"/>
          </p:nvPr>
        </p:nvSpPr>
        <p:spPr>
          <a:xfrm>
            <a:off x="457200" y="1600200"/>
            <a:ext cx="7380288"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Provides clamping pressure to disc</a:t>
            </a:r>
          </a:p>
          <a:p>
            <a:pPr lvl="1"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Works like spring loaded clamp</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Bolted to flywheel</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Can use Belleville spring acted on by Throw Out bearing</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Can use coil springs and levers acted on by Throw Out bearing </a:t>
            </a:r>
          </a:p>
        </p:txBody>
      </p:sp>
      <p:pic>
        <p:nvPicPr>
          <p:cNvPr id="38918" name="Picture 3"/>
          <p:cNvPicPr>
            <a:picLocks noChangeAspect="1" noChangeArrowheads="1"/>
          </p:cNvPicPr>
          <p:nvPr/>
        </p:nvPicPr>
        <p:blipFill>
          <a:blip r:embed="rId4" cstate="print"/>
          <a:srcRect/>
          <a:stretch>
            <a:fillRect/>
          </a:stretch>
        </p:blipFill>
        <p:spPr bwMode="auto">
          <a:xfrm>
            <a:off x="7239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37890">
                                            <p:txEl>
                                              <p:pRg st="0" end="0"/>
                                            </p:txEl>
                                          </p:spTgt>
                                        </p:tgtEl>
                                        <p:attrNameLst>
                                          <p:attrName>style.visibility</p:attrName>
                                        </p:attrNameLst>
                                      </p:cBhvr>
                                      <p:to>
                                        <p:strVal val="visible"/>
                                      </p:to>
                                    </p:set>
                                    <p:anim calcmode="lin" valueType="num">
                                      <p:cBhvr additive="repl">
                                        <p:cTn id="7" dur="500" fill="hold"/>
                                        <p:tgtEl>
                                          <p:spTgt spid="37890">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37890">
                                            <p:txEl>
                                              <p:pRg st="0" end="0"/>
                                            </p:txEl>
                                          </p:spTgt>
                                        </p:tgtEl>
                                        <p:attrNameLst>
                                          <p:attrName>ppt_y</p:attrName>
                                        </p:attrNameLst>
                                      </p:cBhvr>
                                      <p:tavLst>
                                        <p:tav tm="100000">
                                          <p:val>
                                            <p:strVal val="#ppt_y"/>
                                          </p:val>
                                        </p:tav>
                                        <p:tav>
                                          <p:val>
                                            <p:strVal val="#ppt_y"/>
                                          </p:val>
                                        </p:tav>
                                      </p:tavLst>
                                    </p:anim>
                                  </p:childTnLst>
                                </p:cTn>
                              </p:par>
                              <p:par>
                                <p:cTn id="9" presetID="2" presetClass="entr" presetSubtype="8" fill="hold" nodeType="withEffect">
                                  <p:stCondLst>
                                    <p:cond delay="0"/>
                                  </p:stCondLst>
                                  <p:childTnLst>
                                    <p:set>
                                      <p:cBhvr additive="repl">
                                        <p:cTn id="10" dur="1" fill="hold">
                                          <p:stCondLst>
                                            <p:cond delay="0"/>
                                          </p:stCondLst>
                                        </p:cTn>
                                        <p:tgtEl>
                                          <p:spTgt spid="37890">
                                            <p:txEl>
                                              <p:pRg st="1" end="1"/>
                                            </p:txEl>
                                          </p:spTgt>
                                        </p:tgtEl>
                                        <p:attrNameLst>
                                          <p:attrName>style.visibility</p:attrName>
                                        </p:attrNameLst>
                                      </p:cBhvr>
                                      <p:to>
                                        <p:strVal val="visible"/>
                                      </p:to>
                                    </p:set>
                                    <p:anim calcmode="lin" valueType="num">
                                      <p:cBhvr additive="repl">
                                        <p:cTn id="11" dur="500" fill="hold"/>
                                        <p:tgtEl>
                                          <p:spTgt spid="37890">
                                            <p:txEl>
                                              <p:pRg st="1" end="1"/>
                                            </p:txEl>
                                          </p:spTgt>
                                        </p:tgtEl>
                                        <p:attrNameLst>
                                          <p:attrName>ppt_x</p:attrName>
                                        </p:attrNameLst>
                                      </p:cBhvr>
                                      <p:tavLst>
                                        <p:tav tm="100000">
                                          <p:val>
                                            <p:strVal val="0-#ppt_w/2"/>
                                          </p:val>
                                        </p:tav>
                                        <p:tav>
                                          <p:val>
                                            <p:strVal val="#ppt_x"/>
                                          </p:val>
                                        </p:tav>
                                      </p:tavLst>
                                    </p:anim>
                                    <p:anim calcmode="lin" valueType="num">
                                      <p:cBhvr additive="repl">
                                        <p:cTn id="12" dur="500" fill="hold"/>
                                        <p:tgtEl>
                                          <p:spTgt spid="37890">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additive="repl">
                                        <p:cTn id="17" dur="1" fill="hold">
                                          <p:stCondLst>
                                            <p:cond delay="0"/>
                                          </p:stCondLst>
                                        </p:cTn>
                                        <p:tgtEl>
                                          <p:spTgt spid="37890">
                                            <p:txEl>
                                              <p:pRg st="2" end="2"/>
                                            </p:txEl>
                                          </p:spTgt>
                                        </p:tgtEl>
                                        <p:attrNameLst>
                                          <p:attrName>style.visibility</p:attrName>
                                        </p:attrNameLst>
                                      </p:cBhvr>
                                      <p:to>
                                        <p:strVal val="visible"/>
                                      </p:to>
                                    </p:set>
                                    <p:anim calcmode="lin" valueType="num">
                                      <p:cBhvr additive="repl">
                                        <p:cTn id="18" dur="500" fill="hold"/>
                                        <p:tgtEl>
                                          <p:spTgt spid="37890">
                                            <p:txEl>
                                              <p:pRg st="2" end="2"/>
                                            </p:txEl>
                                          </p:spTgt>
                                        </p:tgtEl>
                                        <p:attrNameLst>
                                          <p:attrName>ppt_x</p:attrName>
                                        </p:attrNameLst>
                                      </p:cBhvr>
                                      <p:tavLst>
                                        <p:tav tm="100000">
                                          <p:val>
                                            <p:strVal val="0-#ppt_w/2"/>
                                          </p:val>
                                        </p:tav>
                                        <p:tav>
                                          <p:val>
                                            <p:strVal val="#ppt_x"/>
                                          </p:val>
                                        </p:tav>
                                      </p:tavLst>
                                    </p:anim>
                                    <p:anim calcmode="lin" valueType="num">
                                      <p:cBhvr additive="repl">
                                        <p:cTn id="19" dur="500" fill="hold"/>
                                        <p:tgtEl>
                                          <p:spTgt spid="37890">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37890">
                                            <p:txEl>
                                              <p:pRg st="3" end="3"/>
                                            </p:txEl>
                                          </p:spTgt>
                                        </p:tgtEl>
                                        <p:attrNameLst>
                                          <p:attrName>style.visibility</p:attrName>
                                        </p:attrNameLst>
                                      </p:cBhvr>
                                      <p:to>
                                        <p:strVal val="visible"/>
                                      </p:to>
                                    </p:set>
                                    <p:anim calcmode="lin" valueType="num">
                                      <p:cBhvr additive="repl">
                                        <p:cTn id="25" dur="500" fill="hold"/>
                                        <p:tgtEl>
                                          <p:spTgt spid="37890">
                                            <p:txEl>
                                              <p:pRg st="3" end="3"/>
                                            </p:txEl>
                                          </p:spTgt>
                                        </p:tgtEl>
                                        <p:attrNameLst>
                                          <p:attrName>ppt_x</p:attrName>
                                        </p:attrNameLst>
                                      </p:cBhvr>
                                      <p:tavLst>
                                        <p:tav tm="100000">
                                          <p:val>
                                            <p:strVal val="0-#ppt_w/2"/>
                                          </p:val>
                                        </p:tav>
                                        <p:tav>
                                          <p:val>
                                            <p:strVal val="#ppt_x"/>
                                          </p:val>
                                        </p:tav>
                                      </p:tavLst>
                                    </p:anim>
                                    <p:anim calcmode="lin" valueType="num">
                                      <p:cBhvr additive="repl">
                                        <p:cTn id="26" dur="500" fill="hold"/>
                                        <p:tgtEl>
                                          <p:spTgt spid="37890">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additive="repl">
                                        <p:cTn id="31" dur="1" fill="hold">
                                          <p:stCondLst>
                                            <p:cond delay="0"/>
                                          </p:stCondLst>
                                        </p:cTn>
                                        <p:tgtEl>
                                          <p:spTgt spid="37890">
                                            <p:txEl>
                                              <p:pRg st="4" end="4"/>
                                            </p:txEl>
                                          </p:spTgt>
                                        </p:tgtEl>
                                        <p:attrNameLst>
                                          <p:attrName>style.visibility</p:attrName>
                                        </p:attrNameLst>
                                      </p:cBhvr>
                                      <p:to>
                                        <p:strVal val="visible"/>
                                      </p:to>
                                    </p:set>
                                    <p:anim calcmode="lin" valueType="num">
                                      <p:cBhvr additive="repl">
                                        <p:cTn id="32" dur="500" fill="hold"/>
                                        <p:tgtEl>
                                          <p:spTgt spid="37890">
                                            <p:txEl>
                                              <p:pRg st="4" end="4"/>
                                            </p:txEl>
                                          </p:spTgt>
                                        </p:tgtEl>
                                        <p:attrNameLst>
                                          <p:attrName>ppt_x</p:attrName>
                                        </p:attrNameLst>
                                      </p:cBhvr>
                                      <p:tavLst>
                                        <p:tav tm="100000">
                                          <p:val>
                                            <p:strVal val="0-#ppt_w/2"/>
                                          </p:val>
                                        </p:tav>
                                        <p:tav>
                                          <p:val>
                                            <p:strVal val="#ppt_x"/>
                                          </p:val>
                                        </p:tav>
                                      </p:tavLst>
                                    </p:anim>
                                    <p:anim calcmode="lin" valueType="num">
                                      <p:cBhvr additive="repl">
                                        <p:cTn id="33" dur="500" fill="hold"/>
                                        <p:tgtEl>
                                          <p:spTgt spid="37890">
                                            <p:txEl>
                                              <p:pRg st="4" end="4"/>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GB"/>
              <a:t>DEPT MECH ENGG                              COLLEGE OF ENGG ADOOR</a:t>
            </a:r>
          </a:p>
        </p:txBody>
      </p:sp>
      <p:sp>
        <p:nvSpPr>
          <p:cNvPr id="5" name="Slide Number Placeholder 5"/>
          <p:cNvSpPr>
            <a:spLocks noGrp="1"/>
          </p:cNvSpPr>
          <p:nvPr>
            <p:ph type="sldNum" sz="quarter" idx="12"/>
          </p:nvPr>
        </p:nvSpPr>
        <p:spPr/>
        <p:txBody>
          <a:bodyPr/>
          <a:lstStyle/>
          <a:p>
            <a:pPr>
              <a:defRPr/>
            </a:pPr>
            <a:fld id="{9E3C2432-2146-46A4-8C74-8EF655DFCC4C}" type="slidenum">
              <a:rPr lang="en-GB"/>
              <a:pPr>
                <a:defRPr/>
              </a:pPr>
              <a:t>35</a:t>
            </a:fld>
            <a:endParaRPr lang="en-GB"/>
          </a:p>
        </p:txBody>
      </p:sp>
      <p:sp>
        <p:nvSpPr>
          <p:cNvPr id="38913"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Release/ throw out bearing</a:t>
            </a:r>
          </a:p>
        </p:txBody>
      </p:sp>
      <p:pic>
        <p:nvPicPr>
          <p:cNvPr id="39941" name="Picture 2"/>
          <p:cNvPicPr>
            <a:picLocks noChangeAspect="1" noChangeArrowheads="1"/>
          </p:cNvPicPr>
          <p:nvPr/>
        </p:nvPicPr>
        <p:blipFill>
          <a:blip r:embed="rId4" cstate="print"/>
          <a:srcRect/>
          <a:stretch>
            <a:fillRect/>
          </a:stretch>
        </p:blipFill>
        <p:spPr bwMode="auto">
          <a:xfrm>
            <a:off x="2133600" y="2286000"/>
            <a:ext cx="5080000" cy="38100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BD1825D1-7820-4269-8540-B27051357A83}" type="slidenum">
              <a:rPr lang="en-GB"/>
              <a:pPr>
                <a:defRPr/>
              </a:pPr>
              <a:t>36</a:t>
            </a:fld>
            <a:endParaRPr lang="en-GB"/>
          </a:p>
        </p:txBody>
      </p:sp>
      <p:sp>
        <p:nvSpPr>
          <p:cNvPr id="39937" name="Rectangle 1"/>
          <p:cNvSpPr>
            <a:spLocks noGrp="1" noChangeArrowheads="1"/>
          </p:cNvSpPr>
          <p:nvPr>
            <p:ph type="title" idx="4294967295"/>
          </p:nvPr>
        </p:nvSpPr>
        <p:spPr>
          <a:xfrm>
            <a:off x="533400" y="0"/>
            <a:ext cx="7793038" cy="1462088"/>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Release/ throw out bearing</a:t>
            </a:r>
          </a:p>
        </p:txBody>
      </p:sp>
      <p:sp>
        <p:nvSpPr>
          <p:cNvPr id="39938" name="Rectangle 2"/>
          <p:cNvSpPr>
            <a:spLocks noGrp="1" noChangeArrowheads="1"/>
          </p:cNvSpPr>
          <p:nvPr>
            <p:ph type="body" idx="4294967295"/>
          </p:nvPr>
        </p:nvSpPr>
        <p:spPr>
          <a:xfrm>
            <a:off x="457200" y="1600200"/>
            <a:ext cx="7623175"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Acted on by clutch fork - acting on pressure plate</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Moves toward flywheel when pedal pushed</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Slides on front portion of transmission called bearing retainer</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Normally not in contact with pressure plate until pedal pushed</a:t>
            </a:r>
          </a:p>
        </p:txBody>
      </p:sp>
      <p:pic>
        <p:nvPicPr>
          <p:cNvPr id="40966" name="Picture 3"/>
          <p:cNvPicPr>
            <a:picLocks noChangeAspect="1" noChangeArrowheads="1"/>
          </p:cNvPicPr>
          <p:nvPr/>
        </p:nvPicPr>
        <p:blipFill>
          <a:blip r:embed="rId4" cstate="print"/>
          <a:srcRect/>
          <a:stretch>
            <a:fillRect/>
          </a:stretch>
        </p:blipFill>
        <p:spPr bwMode="auto">
          <a:xfrm>
            <a:off x="7543800" y="228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39938">
                                            <p:txEl>
                                              <p:pRg st="0" end="0"/>
                                            </p:txEl>
                                          </p:spTgt>
                                        </p:tgtEl>
                                        <p:attrNameLst>
                                          <p:attrName>style.visibility</p:attrName>
                                        </p:attrNameLst>
                                      </p:cBhvr>
                                      <p:to>
                                        <p:strVal val="visible"/>
                                      </p:to>
                                    </p:set>
                                    <p:anim calcmode="lin" valueType="num">
                                      <p:cBhvr additive="repl">
                                        <p:cTn id="7" dur="500" fill="hold"/>
                                        <p:tgtEl>
                                          <p:spTgt spid="39938">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39938">
                                            <p:txEl>
                                              <p:pRg st="0" end="0"/>
                                            </p:txEl>
                                          </p:spTgt>
                                        </p:tgtEl>
                                        <p:attrNameLst>
                                          <p:attrName>ppt_y</p:attrName>
                                        </p:attrNameLst>
                                      </p:cBhvr>
                                      <p:tavLst>
                                        <p:tav tm="100000">
                                          <p:val>
                                            <p:strVal val="#ppt_y"/>
                                          </p:val>
                                        </p:tav>
                                        <p:tav>
                                          <p:val>
                                            <p:strVal val="#ppt_y"/>
                                          </p:val>
                                        </p:tav>
                                      </p:tavLst>
                                    </p:anim>
                                  </p:childTnLst>
                                </p:cTn>
                              </p:par>
                            </p:childTnLst>
                          </p:cTn>
                        </p:par>
                        <p:par>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additive="repl">
                                        <p:cTn id="13" dur="1" fill="hold">
                                          <p:stCondLst>
                                            <p:cond delay="0"/>
                                          </p:stCondLst>
                                        </p:cTn>
                                        <p:tgtEl>
                                          <p:spTgt spid="39938">
                                            <p:txEl>
                                              <p:pRg st="1" end="1"/>
                                            </p:txEl>
                                          </p:spTgt>
                                        </p:tgtEl>
                                        <p:attrNameLst>
                                          <p:attrName>style.visibility</p:attrName>
                                        </p:attrNameLst>
                                      </p:cBhvr>
                                      <p:to>
                                        <p:strVal val="visible"/>
                                      </p:to>
                                    </p:set>
                                    <p:anim calcmode="lin" valueType="num">
                                      <p:cBhvr additive="repl">
                                        <p:cTn id="14" dur="500" fill="hold"/>
                                        <p:tgtEl>
                                          <p:spTgt spid="39938">
                                            <p:txEl>
                                              <p:pRg st="1" end="1"/>
                                            </p:txEl>
                                          </p:spTgt>
                                        </p:tgtEl>
                                        <p:attrNameLst>
                                          <p:attrName>ppt_x</p:attrName>
                                        </p:attrNameLst>
                                      </p:cBhvr>
                                      <p:tavLst>
                                        <p:tav tm="100000">
                                          <p:val>
                                            <p:strVal val="0-#ppt_w/2"/>
                                          </p:val>
                                        </p:tav>
                                        <p:tav>
                                          <p:val>
                                            <p:strVal val="#ppt_x"/>
                                          </p:val>
                                        </p:tav>
                                      </p:tavLst>
                                    </p:anim>
                                    <p:anim calcmode="lin" valueType="num">
                                      <p:cBhvr additive="repl">
                                        <p:cTn id="15" dur="500" fill="hold"/>
                                        <p:tgtEl>
                                          <p:spTgt spid="39938">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additive="repl">
                                        <p:cTn id="20" dur="1" fill="hold">
                                          <p:stCondLst>
                                            <p:cond delay="0"/>
                                          </p:stCondLst>
                                        </p:cTn>
                                        <p:tgtEl>
                                          <p:spTgt spid="39938">
                                            <p:txEl>
                                              <p:pRg st="2" end="2"/>
                                            </p:txEl>
                                          </p:spTgt>
                                        </p:tgtEl>
                                        <p:attrNameLst>
                                          <p:attrName>style.visibility</p:attrName>
                                        </p:attrNameLst>
                                      </p:cBhvr>
                                      <p:to>
                                        <p:strVal val="visible"/>
                                      </p:to>
                                    </p:set>
                                    <p:anim calcmode="lin" valueType="num">
                                      <p:cBhvr additive="repl">
                                        <p:cTn id="21" dur="500" fill="hold"/>
                                        <p:tgtEl>
                                          <p:spTgt spid="39938">
                                            <p:txEl>
                                              <p:pRg st="2" end="2"/>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39938">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39938">
                                            <p:txEl>
                                              <p:pRg st="3" end="3"/>
                                            </p:txEl>
                                          </p:spTgt>
                                        </p:tgtEl>
                                        <p:attrNameLst>
                                          <p:attrName>style.visibility</p:attrName>
                                        </p:attrNameLst>
                                      </p:cBhvr>
                                      <p:to>
                                        <p:strVal val="visible"/>
                                      </p:to>
                                    </p:set>
                                    <p:anim calcmode="lin" valueType="num">
                                      <p:cBhvr additive="repl">
                                        <p:cTn id="28" dur="500" fill="hold"/>
                                        <p:tgtEl>
                                          <p:spTgt spid="39938">
                                            <p:txEl>
                                              <p:pRg st="3" end="3"/>
                                            </p:txEl>
                                          </p:spTgt>
                                        </p:tgtEl>
                                        <p:attrNameLst>
                                          <p:attrName>ppt_x</p:attrName>
                                        </p:attrNameLst>
                                      </p:cBhvr>
                                      <p:tavLst>
                                        <p:tav tm="100000">
                                          <p:val>
                                            <p:strVal val="0-#ppt_w/2"/>
                                          </p:val>
                                        </p:tav>
                                        <p:tav>
                                          <p:val>
                                            <p:strVal val="#ppt_x"/>
                                          </p:val>
                                        </p:tav>
                                      </p:tavLst>
                                    </p:anim>
                                    <p:anim calcmode="lin" valueType="num">
                                      <p:cBhvr additive="repl">
                                        <p:cTn id="29" dur="500" fill="hold"/>
                                        <p:tgtEl>
                                          <p:spTgt spid="39938">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5824DFA9-415E-4DA3-8DC0-588A01B365E3}" type="slidenum">
              <a:rPr lang="en-GB"/>
              <a:pPr>
                <a:defRPr/>
              </a:pPr>
              <a:t>37</a:t>
            </a:fld>
            <a:endParaRPr lang="en-GB"/>
          </a:p>
        </p:txBody>
      </p:sp>
      <p:sp>
        <p:nvSpPr>
          <p:cNvPr id="4096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Pilot bearing / bushing</a:t>
            </a:r>
          </a:p>
        </p:txBody>
      </p:sp>
      <p:pic>
        <p:nvPicPr>
          <p:cNvPr id="41989" name="Picture 2"/>
          <p:cNvPicPr>
            <a:picLocks noChangeAspect="1" noChangeArrowheads="1"/>
          </p:cNvPicPr>
          <p:nvPr/>
        </p:nvPicPr>
        <p:blipFill>
          <a:blip r:embed="rId4" cstate="print"/>
          <a:srcRect/>
          <a:stretch>
            <a:fillRect/>
          </a:stretch>
        </p:blipFill>
        <p:spPr bwMode="auto">
          <a:xfrm>
            <a:off x="3200400" y="1981200"/>
            <a:ext cx="4286250" cy="4019550"/>
          </a:xfrm>
          <a:prstGeom prst="rect">
            <a:avLst/>
          </a:prstGeom>
          <a:noFill/>
          <a:ln w="9525">
            <a:noFill/>
            <a:round/>
            <a:headEnd/>
            <a:tailEnd/>
          </a:ln>
        </p:spPr>
      </p:pic>
      <p:pic>
        <p:nvPicPr>
          <p:cNvPr id="41990" name="Picture 3"/>
          <p:cNvPicPr>
            <a:picLocks noChangeAspect="1" noChangeArrowheads="1"/>
          </p:cNvPicPr>
          <p:nvPr/>
        </p:nvPicPr>
        <p:blipFill>
          <a:blip r:embed="rId5" cstate="print"/>
          <a:srcRect/>
          <a:stretch>
            <a:fillRect/>
          </a:stretch>
        </p:blipFill>
        <p:spPr bwMode="auto">
          <a:xfrm>
            <a:off x="74676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944F617-AA33-43C7-95BF-BA826CD438C5}" type="slidenum">
              <a:rPr lang="en-GB"/>
              <a:pPr>
                <a:defRPr/>
              </a:pPr>
              <a:t>38</a:t>
            </a:fld>
            <a:endParaRPr lang="en-GB"/>
          </a:p>
        </p:txBody>
      </p:sp>
      <p:sp>
        <p:nvSpPr>
          <p:cNvPr id="41985"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Pilot bearing / bushing</a:t>
            </a:r>
          </a:p>
        </p:txBody>
      </p:sp>
      <p:sp>
        <p:nvSpPr>
          <p:cNvPr id="41986" name="Rectangle 2"/>
          <p:cNvSpPr>
            <a:spLocks noGrp="1" noChangeArrowheads="1"/>
          </p:cNvSpPr>
          <p:nvPr>
            <p:ph type="body" idx="4294967295"/>
          </p:nvPr>
        </p:nvSpPr>
        <p:spPr>
          <a:xfrm>
            <a:off x="457200" y="1600200"/>
            <a:ext cx="7461250"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Used on some cars</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Supports front of transmission input shaft</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Can be needle bearing or bronze bushing</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May be part of clutch kit</a:t>
            </a:r>
          </a:p>
        </p:txBody>
      </p:sp>
      <p:pic>
        <p:nvPicPr>
          <p:cNvPr id="43014" name="Picture 3"/>
          <p:cNvPicPr>
            <a:picLocks noChangeAspect="1" noChangeArrowheads="1"/>
          </p:cNvPicPr>
          <p:nvPr/>
        </p:nvPicPr>
        <p:blipFill>
          <a:blip r:embed="rId4" cstate="print"/>
          <a:srcRect/>
          <a:stretch>
            <a:fillRect/>
          </a:stretch>
        </p:blipFill>
        <p:spPr bwMode="auto">
          <a:xfrm>
            <a:off x="73914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41986">
                                            <p:txEl>
                                              <p:pRg st="0" end="0"/>
                                            </p:txEl>
                                          </p:spTgt>
                                        </p:tgtEl>
                                        <p:attrNameLst>
                                          <p:attrName>style.visibility</p:attrName>
                                        </p:attrNameLst>
                                      </p:cBhvr>
                                      <p:to>
                                        <p:strVal val="visible"/>
                                      </p:to>
                                    </p:set>
                                    <p:anim calcmode="lin" valueType="num">
                                      <p:cBhvr additive="repl">
                                        <p:cTn id="7" dur="500" fill="hold"/>
                                        <p:tgtEl>
                                          <p:spTgt spid="41986">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41986">
                                            <p:txEl>
                                              <p:pRg st="0" end="0"/>
                                            </p:txEl>
                                          </p:spTgt>
                                        </p:tgtEl>
                                        <p:attrNameLst>
                                          <p:attrName>ppt_y</p:attrName>
                                        </p:attrNameLst>
                                      </p:cBhvr>
                                      <p:tavLst>
                                        <p:tav tm="100000">
                                          <p:val>
                                            <p:strVal val="#ppt_y"/>
                                          </p:val>
                                        </p:tav>
                                        <p:tav>
                                          <p:val>
                                            <p:strVal val="#ppt_y"/>
                                          </p:val>
                                        </p:tav>
                                      </p:tavLst>
                                    </p:anim>
                                  </p:childTnLst>
                                </p:cTn>
                              </p:par>
                            </p:childTnLst>
                          </p:cTn>
                        </p:par>
                        <p:par>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additive="repl">
                                        <p:cTn id="13" dur="1" fill="hold">
                                          <p:stCondLst>
                                            <p:cond delay="0"/>
                                          </p:stCondLst>
                                        </p:cTn>
                                        <p:tgtEl>
                                          <p:spTgt spid="41986">
                                            <p:txEl>
                                              <p:pRg st="1" end="1"/>
                                            </p:txEl>
                                          </p:spTgt>
                                        </p:tgtEl>
                                        <p:attrNameLst>
                                          <p:attrName>style.visibility</p:attrName>
                                        </p:attrNameLst>
                                      </p:cBhvr>
                                      <p:to>
                                        <p:strVal val="visible"/>
                                      </p:to>
                                    </p:set>
                                    <p:anim calcmode="lin" valueType="num">
                                      <p:cBhvr additive="repl">
                                        <p:cTn id="14" dur="500" fill="hold"/>
                                        <p:tgtEl>
                                          <p:spTgt spid="41986">
                                            <p:txEl>
                                              <p:pRg st="1" end="1"/>
                                            </p:txEl>
                                          </p:spTgt>
                                        </p:tgtEl>
                                        <p:attrNameLst>
                                          <p:attrName>ppt_x</p:attrName>
                                        </p:attrNameLst>
                                      </p:cBhvr>
                                      <p:tavLst>
                                        <p:tav tm="100000">
                                          <p:val>
                                            <p:strVal val="0-#ppt_w/2"/>
                                          </p:val>
                                        </p:tav>
                                        <p:tav>
                                          <p:val>
                                            <p:strVal val="#ppt_x"/>
                                          </p:val>
                                        </p:tav>
                                      </p:tavLst>
                                    </p:anim>
                                    <p:anim calcmode="lin" valueType="num">
                                      <p:cBhvr additive="repl">
                                        <p:cTn id="15" dur="500" fill="hold"/>
                                        <p:tgtEl>
                                          <p:spTgt spid="41986">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additive="repl">
                                        <p:cTn id="20" dur="1" fill="hold">
                                          <p:stCondLst>
                                            <p:cond delay="0"/>
                                          </p:stCondLst>
                                        </p:cTn>
                                        <p:tgtEl>
                                          <p:spTgt spid="41986">
                                            <p:txEl>
                                              <p:pRg st="2" end="2"/>
                                            </p:txEl>
                                          </p:spTgt>
                                        </p:tgtEl>
                                        <p:attrNameLst>
                                          <p:attrName>style.visibility</p:attrName>
                                        </p:attrNameLst>
                                      </p:cBhvr>
                                      <p:to>
                                        <p:strVal val="visible"/>
                                      </p:to>
                                    </p:set>
                                    <p:anim calcmode="lin" valueType="num">
                                      <p:cBhvr additive="repl">
                                        <p:cTn id="21" dur="500" fill="hold"/>
                                        <p:tgtEl>
                                          <p:spTgt spid="41986">
                                            <p:txEl>
                                              <p:pRg st="2" end="2"/>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41986">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41986">
                                            <p:txEl>
                                              <p:pRg st="3" end="3"/>
                                            </p:txEl>
                                          </p:spTgt>
                                        </p:tgtEl>
                                        <p:attrNameLst>
                                          <p:attrName>style.visibility</p:attrName>
                                        </p:attrNameLst>
                                      </p:cBhvr>
                                      <p:to>
                                        <p:strVal val="visible"/>
                                      </p:to>
                                    </p:set>
                                    <p:anim calcmode="lin" valueType="num">
                                      <p:cBhvr additive="repl">
                                        <p:cTn id="28" dur="500" fill="hold"/>
                                        <p:tgtEl>
                                          <p:spTgt spid="41986">
                                            <p:txEl>
                                              <p:pRg st="3" end="3"/>
                                            </p:txEl>
                                          </p:spTgt>
                                        </p:tgtEl>
                                        <p:attrNameLst>
                                          <p:attrName>ppt_x</p:attrName>
                                        </p:attrNameLst>
                                      </p:cBhvr>
                                      <p:tavLst>
                                        <p:tav tm="100000">
                                          <p:val>
                                            <p:strVal val="0-#ppt_w/2"/>
                                          </p:val>
                                        </p:tav>
                                        <p:tav>
                                          <p:val>
                                            <p:strVal val="#ppt_x"/>
                                          </p:val>
                                        </p:tav>
                                      </p:tavLst>
                                    </p:anim>
                                    <p:anim calcmode="lin" valueType="num">
                                      <p:cBhvr additive="repl">
                                        <p:cTn id="29" dur="500" fill="hold"/>
                                        <p:tgtEl>
                                          <p:spTgt spid="41986">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5A8FACE9-8B9F-44B6-8815-6D0152060F13}" type="slidenum">
              <a:rPr lang="en-GB"/>
              <a:pPr>
                <a:defRPr/>
              </a:pPr>
              <a:t>39</a:t>
            </a:fld>
            <a:endParaRPr lang="en-GB"/>
          </a:p>
        </p:txBody>
      </p:sp>
      <p:sp>
        <p:nvSpPr>
          <p:cNvPr id="43009" name="Rectangle 1"/>
          <p:cNvSpPr>
            <a:spLocks noGrp="1" noChangeArrowheads="1"/>
          </p:cNvSpPr>
          <p:nvPr>
            <p:ph type="title" idx="4294967295"/>
          </p:nvPr>
        </p:nvSpPr>
        <p:spPr>
          <a:xfrm>
            <a:off x="457200" y="228600"/>
            <a:ext cx="8229600" cy="1143000"/>
          </a:xfrm>
        </p:spPr>
        <p:txBody>
          <a:bodyPr lIns="92160" tIns="46080" rIns="92160" bIns="4608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Clutch linkage</a:t>
            </a:r>
          </a:p>
        </p:txBody>
      </p:sp>
      <p:sp>
        <p:nvSpPr>
          <p:cNvPr id="43010" name="Rectangle 2"/>
          <p:cNvSpPr>
            <a:spLocks noGrp="1" noChangeArrowheads="1"/>
          </p:cNvSpPr>
          <p:nvPr>
            <p:ph type="body" idx="4294967295"/>
          </p:nvPr>
        </p:nvSpPr>
        <p:spPr>
          <a:xfrm>
            <a:off x="457200" y="1600200"/>
            <a:ext cx="7219950" cy="4495800"/>
          </a:xfrm>
        </p:spPr>
        <p:txBody>
          <a:bodyPr lIns="92160" tIns="46080" rIns="92160" bIns="46080"/>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Can be operated by cable, rods or hydraulics</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May be automatic or manually adjusted</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Hydraulic will have a master and slave cylinder</a:t>
            </a:r>
          </a:p>
          <a:p>
            <a:pPr lvl="1"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Will use brake fluid for hydraulic action</a:t>
            </a:r>
          </a:p>
          <a:p>
            <a:pPr lvl="1"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Will need bleeding with repairs </a:t>
            </a:r>
          </a:p>
        </p:txBody>
      </p:sp>
      <p:pic>
        <p:nvPicPr>
          <p:cNvPr id="44038" name="Picture 3"/>
          <p:cNvPicPr>
            <a:picLocks noChangeAspect="1" noChangeArrowheads="1"/>
          </p:cNvPicPr>
          <p:nvPr/>
        </p:nvPicPr>
        <p:blipFill>
          <a:blip r:embed="rId4" cstate="print"/>
          <a:srcRect/>
          <a:stretch>
            <a:fillRect/>
          </a:stretch>
        </p:blipFill>
        <p:spPr bwMode="auto">
          <a:xfrm>
            <a:off x="7315200" y="609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43010">
                                            <p:txEl>
                                              <p:pRg st="0" end="0"/>
                                            </p:txEl>
                                          </p:spTgt>
                                        </p:tgtEl>
                                        <p:attrNameLst>
                                          <p:attrName>style.visibility</p:attrName>
                                        </p:attrNameLst>
                                      </p:cBhvr>
                                      <p:to>
                                        <p:strVal val="visible"/>
                                      </p:to>
                                    </p:set>
                                    <p:anim calcmode="lin" valueType="num">
                                      <p:cBhvr additive="repl">
                                        <p:cTn id="7" dur="500" fill="hold"/>
                                        <p:tgtEl>
                                          <p:spTgt spid="43010">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43010">
                                            <p:txEl>
                                              <p:pRg st="0" end="0"/>
                                            </p:txEl>
                                          </p:spTgt>
                                        </p:tgtEl>
                                        <p:attrNameLst>
                                          <p:attrName>ppt_y</p:attrName>
                                        </p:attrNameLst>
                                      </p:cBhvr>
                                      <p:tavLst>
                                        <p:tav tm="100000">
                                          <p:val>
                                            <p:strVal val="#ppt_y"/>
                                          </p:val>
                                        </p:tav>
                                        <p:tav>
                                          <p:val>
                                            <p:strVal val="#ppt_y"/>
                                          </p:val>
                                        </p:tav>
                                      </p:tavLst>
                                    </p:anim>
                                  </p:childTnLst>
                                </p:cTn>
                              </p:par>
                            </p:childTnLst>
                          </p:cTn>
                        </p:par>
                        <p:par>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additive="repl">
                                        <p:cTn id="13" dur="1" fill="hold">
                                          <p:stCondLst>
                                            <p:cond delay="0"/>
                                          </p:stCondLst>
                                        </p:cTn>
                                        <p:tgtEl>
                                          <p:spTgt spid="43010">
                                            <p:txEl>
                                              <p:pRg st="1" end="1"/>
                                            </p:txEl>
                                          </p:spTgt>
                                        </p:tgtEl>
                                        <p:attrNameLst>
                                          <p:attrName>style.visibility</p:attrName>
                                        </p:attrNameLst>
                                      </p:cBhvr>
                                      <p:to>
                                        <p:strVal val="visible"/>
                                      </p:to>
                                    </p:set>
                                    <p:anim calcmode="lin" valueType="num">
                                      <p:cBhvr additive="repl">
                                        <p:cTn id="14" dur="500" fill="hold"/>
                                        <p:tgtEl>
                                          <p:spTgt spid="43010">
                                            <p:txEl>
                                              <p:pRg st="1" end="1"/>
                                            </p:txEl>
                                          </p:spTgt>
                                        </p:tgtEl>
                                        <p:attrNameLst>
                                          <p:attrName>ppt_x</p:attrName>
                                        </p:attrNameLst>
                                      </p:cBhvr>
                                      <p:tavLst>
                                        <p:tav tm="100000">
                                          <p:val>
                                            <p:strVal val="0-#ppt_w/2"/>
                                          </p:val>
                                        </p:tav>
                                        <p:tav>
                                          <p:val>
                                            <p:strVal val="#ppt_x"/>
                                          </p:val>
                                        </p:tav>
                                      </p:tavLst>
                                    </p:anim>
                                    <p:anim calcmode="lin" valueType="num">
                                      <p:cBhvr additive="repl">
                                        <p:cTn id="15" dur="500" fill="hold"/>
                                        <p:tgtEl>
                                          <p:spTgt spid="43010">
                                            <p:txEl>
                                              <p:pRg st="1" end="1"/>
                                            </p:txEl>
                                          </p:spTgt>
                                        </p:tgtEl>
                                        <p:attrNameLst>
                                          <p:attrName>ppt_y</p:attrName>
                                        </p:attrNameLst>
                                      </p:cBhvr>
                                      <p:tavLst>
                                        <p:tav tm="100000">
                                          <p:val>
                                            <p:strVal val="#ppt_y"/>
                                          </p:val>
                                        </p:tav>
                                        <p:tav>
                                          <p:val>
                                            <p:strVal val="#ppt_y"/>
                                          </p:val>
                                        </p:tav>
                                      </p:tavLst>
                                    </p:anim>
                                  </p:childTnLst>
                                </p:cTn>
                              </p:par>
                            </p:childTnLst>
                          </p:cTn>
                        </p:par>
                        <p:par>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additive="repl">
                                        <p:cTn id="20" dur="1" fill="hold">
                                          <p:stCondLst>
                                            <p:cond delay="0"/>
                                          </p:stCondLst>
                                        </p:cTn>
                                        <p:tgtEl>
                                          <p:spTgt spid="43010">
                                            <p:txEl>
                                              <p:pRg st="2" end="2"/>
                                            </p:txEl>
                                          </p:spTgt>
                                        </p:tgtEl>
                                        <p:attrNameLst>
                                          <p:attrName>style.visibility</p:attrName>
                                        </p:attrNameLst>
                                      </p:cBhvr>
                                      <p:to>
                                        <p:strVal val="visible"/>
                                      </p:to>
                                    </p:set>
                                    <p:anim calcmode="lin" valueType="num">
                                      <p:cBhvr additive="repl">
                                        <p:cTn id="21" dur="500" fill="hold"/>
                                        <p:tgtEl>
                                          <p:spTgt spid="43010">
                                            <p:txEl>
                                              <p:pRg st="2" end="2"/>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43010">
                                            <p:txEl>
                                              <p:pRg st="2" end="2"/>
                                            </p:txEl>
                                          </p:spTgt>
                                        </p:tgtEl>
                                        <p:attrNameLst>
                                          <p:attrName>ppt_y</p:attrName>
                                        </p:attrNameLst>
                                      </p:cBhvr>
                                      <p:tavLst>
                                        <p:tav tm="100000">
                                          <p:val>
                                            <p:strVal val="#ppt_y"/>
                                          </p:val>
                                        </p:tav>
                                        <p:tav>
                                          <p:val>
                                            <p:strVal val="#ppt_y"/>
                                          </p:val>
                                        </p:tav>
                                      </p:tavLst>
                                    </p:anim>
                                  </p:childTnLst>
                                </p:cTn>
                              </p:par>
                            </p:childTnLst>
                          </p:cTn>
                        </p:par>
                        <p:par>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43010">
                                            <p:txEl>
                                              <p:pRg st="3" end="3"/>
                                            </p:txEl>
                                          </p:spTgt>
                                        </p:tgtEl>
                                        <p:attrNameLst>
                                          <p:attrName>style.visibility</p:attrName>
                                        </p:attrNameLst>
                                      </p:cBhvr>
                                      <p:to>
                                        <p:strVal val="visible"/>
                                      </p:to>
                                    </p:set>
                                    <p:anim calcmode="lin" valueType="num">
                                      <p:cBhvr additive="repl">
                                        <p:cTn id="28" dur="500" fill="hold"/>
                                        <p:tgtEl>
                                          <p:spTgt spid="43010">
                                            <p:txEl>
                                              <p:pRg st="3" end="3"/>
                                            </p:txEl>
                                          </p:spTgt>
                                        </p:tgtEl>
                                        <p:attrNameLst>
                                          <p:attrName>ppt_x</p:attrName>
                                        </p:attrNameLst>
                                      </p:cBhvr>
                                      <p:tavLst>
                                        <p:tav tm="100000">
                                          <p:val>
                                            <p:strVal val="0-#ppt_w/2"/>
                                          </p:val>
                                        </p:tav>
                                        <p:tav>
                                          <p:val>
                                            <p:strVal val="#ppt_x"/>
                                          </p:val>
                                        </p:tav>
                                      </p:tavLst>
                                    </p:anim>
                                    <p:anim calcmode="lin" valueType="num">
                                      <p:cBhvr additive="repl">
                                        <p:cTn id="29" dur="500" fill="hold"/>
                                        <p:tgtEl>
                                          <p:spTgt spid="43010">
                                            <p:txEl>
                                              <p:pRg st="3" end="3"/>
                                            </p:txEl>
                                          </p:spTgt>
                                        </p:tgtEl>
                                        <p:attrNameLst>
                                          <p:attrName>ppt_y</p:attrName>
                                        </p:attrNameLst>
                                      </p:cBhvr>
                                      <p:tavLst>
                                        <p:tav tm="100000">
                                          <p:val>
                                            <p:strVal val="#ppt_y"/>
                                          </p:val>
                                        </p:tav>
                                        <p:tav>
                                          <p:val>
                                            <p:strVal val="#ppt_y"/>
                                          </p:val>
                                        </p:tav>
                                      </p:tavLst>
                                    </p:anim>
                                  </p:childTnLst>
                                </p:cTn>
                              </p:par>
                            </p:childTnLst>
                          </p:cTn>
                        </p:par>
                        <p:par>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additive="repl">
                                        <p:cTn id="34" dur="1" fill="hold">
                                          <p:stCondLst>
                                            <p:cond delay="0"/>
                                          </p:stCondLst>
                                        </p:cTn>
                                        <p:tgtEl>
                                          <p:spTgt spid="43010">
                                            <p:txEl>
                                              <p:pRg st="4" end="4"/>
                                            </p:txEl>
                                          </p:spTgt>
                                        </p:tgtEl>
                                        <p:attrNameLst>
                                          <p:attrName>style.visibility</p:attrName>
                                        </p:attrNameLst>
                                      </p:cBhvr>
                                      <p:to>
                                        <p:strVal val="visible"/>
                                      </p:to>
                                    </p:set>
                                    <p:anim calcmode="lin" valueType="num">
                                      <p:cBhvr additive="repl">
                                        <p:cTn id="35" dur="500" fill="hold"/>
                                        <p:tgtEl>
                                          <p:spTgt spid="43010">
                                            <p:txEl>
                                              <p:pRg st="4" end="4"/>
                                            </p:txEl>
                                          </p:spTgt>
                                        </p:tgtEl>
                                        <p:attrNameLst>
                                          <p:attrName>ppt_x</p:attrName>
                                        </p:attrNameLst>
                                      </p:cBhvr>
                                      <p:tavLst>
                                        <p:tav tm="100000">
                                          <p:val>
                                            <p:strVal val="0-#ppt_w/2"/>
                                          </p:val>
                                        </p:tav>
                                        <p:tav>
                                          <p:val>
                                            <p:strVal val="#ppt_x"/>
                                          </p:val>
                                        </p:tav>
                                      </p:tavLst>
                                    </p:anim>
                                    <p:anim calcmode="lin" valueType="num">
                                      <p:cBhvr additive="repl">
                                        <p:cTn id="36" dur="500" fill="hold"/>
                                        <p:tgtEl>
                                          <p:spTgt spid="43010">
                                            <p:txEl>
                                              <p:pRg st="4" end="4"/>
                                            </p:txEl>
                                          </p:spTgt>
                                        </p:tgtEl>
                                        <p:attrNameLst>
                                          <p:attrName>ppt_y</p:attrName>
                                        </p:attrNameLst>
                                      </p:cBhvr>
                                      <p:tavLst>
                                        <p:tav tm="100000">
                                          <p:val>
                                            <p:strVal val="#ppt_y"/>
                                          </p:val>
                                        </p:tav>
                                        <p:tav>
                                          <p:val>
                                            <p:strVal val="#ppt_y"/>
                                          </p:val>
                                        </p:tav>
                                      </p:tavLst>
                                    </p:anim>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3A8048C-ED97-4A99-B314-7D8CACB7B718}" type="slidenum">
              <a:rPr lang="en-GB"/>
              <a:pPr>
                <a:defRPr/>
              </a:pPr>
              <a:t>4</a:t>
            </a:fld>
            <a:endParaRPr lang="en-GB"/>
          </a:p>
        </p:txBody>
      </p:sp>
      <p:sp>
        <p:nvSpPr>
          <p:cNvPr id="716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Purpose of the Clutch</a:t>
            </a:r>
          </a:p>
        </p:txBody>
      </p:sp>
      <p:sp>
        <p:nvSpPr>
          <p:cNvPr id="11269" name="Rectangle 2"/>
          <p:cNvSpPr>
            <a:spLocks noGrp="1" noChangeArrowheads="1"/>
          </p:cNvSpPr>
          <p:nvPr>
            <p:ph type="body" idx="4294967295"/>
          </p:nvPr>
        </p:nvSpPr>
        <p:spPr>
          <a:xfrm>
            <a:off x="496888" y="1643063"/>
            <a:ext cx="7742237" cy="441325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Allows engine to be </a:t>
            </a:r>
            <a:r>
              <a:rPr lang="en-GB" sz="2800" i="1" smtClean="0">
                <a:solidFill>
                  <a:srgbClr val="00FFCC"/>
                </a:solidFill>
              </a:rPr>
              <a:t>disengaged </a:t>
            </a:r>
            <a:r>
              <a:rPr lang="en-GB" sz="2800" smtClean="0"/>
              <a:t>from transmission for shifting gears and coming to a stop</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Allows smooth </a:t>
            </a:r>
            <a:r>
              <a:rPr lang="en-GB" sz="2800" i="1" smtClean="0">
                <a:solidFill>
                  <a:srgbClr val="00FFCC"/>
                </a:solidFill>
              </a:rPr>
              <a:t>engagement</a:t>
            </a:r>
            <a:r>
              <a:rPr lang="en-GB" sz="2800" smtClean="0"/>
              <a:t> of engine to transmission</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1270" name="Picture 3"/>
          <p:cNvPicPr>
            <a:picLocks noChangeAspect="1" noChangeArrowheads="1"/>
          </p:cNvPicPr>
          <p:nvPr/>
        </p:nvPicPr>
        <p:blipFill>
          <a:blip r:embed="rId4" cstate="print"/>
          <a:srcRect/>
          <a:stretch>
            <a:fillRect/>
          </a:stretch>
        </p:blipFill>
        <p:spPr bwMode="auto">
          <a:xfrm>
            <a:off x="73914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8125D2B-9E51-4864-83FA-4EE2F41A06D1}" type="slidenum">
              <a:rPr lang="en-GB"/>
              <a:pPr>
                <a:defRPr/>
              </a:pPr>
              <a:t>40</a:t>
            </a:fld>
            <a:endParaRPr lang="en-GB"/>
          </a:p>
        </p:txBody>
      </p:sp>
      <p:sp>
        <p:nvSpPr>
          <p:cNvPr id="44033" name="Rectangle 1"/>
          <p:cNvSpPr>
            <a:spLocks noGrp="1" noChangeArrowheads="1"/>
          </p:cNvSpPr>
          <p:nvPr>
            <p:ph type="title" idx="4294967295"/>
          </p:nvPr>
        </p:nvSpPr>
        <p:spPr>
          <a:xfrm>
            <a:off x="457200" y="82550"/>
            <a:ext cx="8229600" cy="1435100"/>
          </a:xfrm>
        </p:spPr>
        <p:txBody>
          <a:bodyPr/>
          <a:lstStyle/>
          <a:p>
            <a:pPr eaLnBrk="1" hangingPunct="1">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800000"/>
                </a:solidFill>
              </a:rPr>
              <a:t>Multiple plate clutch</a:t>
            </a:r>
            <a:br>
              <a:rPr lang="en-GB" b="1" smtClean="0">
                <a:solidFill>
                  <a:srgbClr val="800000"/>
                </a:solidFill>
              </a:rPr>
            </a:br>
            <a:endParaRPr lang="en-GB" b="1" smtClean="0">
              <a:solidFill>
                <a:srgbClr val="800000"/>
              </a:solidFill>
            </a:endParaRPr>
          </a:p>
        </p:txBody>
      </p:sp>
      <p:sp>
        <p:nvSpPr>
          <p:cNvPr id="45061" name="Rectangle 2"/>
          <p:cNvSpPr>
            <a:spLocks noGrp="1" noChangeArrowheads="1"/>
          </p:cNvSpPr>
          <p:nvPr>
            <p:ph type="body" idx="4294967295"/>
          </p:nvPr>
        </p:nvSpPr>
        <p:spPr>
          <a:xfrm>
            <a:off x="457200" y="1600200"/>
            <a:ext cx="7781925"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In the case of a single plate clutch, bigger fly wheels and clutch plates are used to transmit torque. But in the case of multiple plate clutch, the frictional area is increased by the use of more number of smaller clutch discs. The pressure plates and clutch discs are alternately arranged on the spline shaft .The plates and the shaft are then assembled in a housing having splined hole.</a:t>
            </a:r>
            <a:br>
              <a:rPr lang="en-GB" sz="2800" smtClean="0"/>
            </a:br>
            <a:endParaRPr lang="en-GB" sz="2800" smtClean="0"/>
          </a:p>
        </p:txBody>
      </p:sp>
      <p:pic>
        <p:nvPicPr>
          <p:cNvPr id="45062" name="Picture 3"/>
          <p:cNvPicPr>
            <a:picLocks noChangeAspect="1" noChangeArrowheads="1"/>
          </p:cNvPicPr>
          <p:nvPr/>
        </p:nvPicPr>
        <p:blipFill>
          <a:blip r:embed="rId4" cstate="print"/>
          <a:srcRect/>
          <a:stretch>
            <a:fillRect/>
          </a:stretch>
        </p:blipFill>
        <p:spPr bwMode="auto">
          <a:xfrm>
            <a:off x="7620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7312C13D-C33D-4ACD-A63E-C9AD9C9E3B2E}" type="slidenum">
              <a:rPr lang="en-GB"/>
              <a:pPr>
                <a:defRPr/>
              </a:pPr>
              <a:t>41</a:t>
            </a:fld>
            <a:endParaRPr lang="en-GB"/>
          </a:p>
        </p:txBody>
      </p:sp>
      <p:sp>
        <p:nvSpPr>
          <p:cNvPr id="45057" name="Rectangle 1"/>
          <p:cNvSpPr>
            <a:spLocks noGrp="1" noChangeArrowheads="1"/>
          </p:cNvSpPr>
          <p:nvPr>
            <p:ph type="title" idx="4294967295"/>
          </p:nvPr>
        </p:nvSpPr>
        <p:spPr>
          <a:xfrm>
            <a:off x="457200" y="82550"/>
            <a:ext cx="8229600" cy="1435100"/>
          </a:xfrm>
        </p:spPr>
        <p:txBody>
          <a:bodyPr/>
          <a:lstStyle/>
          <a:p>
            <a:pPr eaLnBrk="1" hangingPunct="1">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800000"/>
                </a:solidFill>
              </a:rPr>
              <a:t>Multiple plate clutch</a:t>
            </a:r>
            <a:br>
              <a:rPr lang="en-GB" b="1" smtClean="0">
                <a:solidFill>
                  <a:srgbClr val="800000"/>
                </a:solidFill>
              </a:rPr>
            </a:br>
            <a:endParaRPr lang="en-GB" b="1" smtClean="0">
              <a:solidFill>
                <a:srgbClr val="800000"/>
              </a:solidFill>
            </a:endParaRPr>
          </a:p>
        </p:txBody>
      </p:sp>
      <p:pic>
        <p:nvPicPr>
          <p:cNvPr id="46085" name="Picture 2"/>
          <p:cNvPicPr>
            <a:picLocks noChangeAspect="1" noChangeArrowheads="1"/>
          </p:cNvPicPr>
          <p:nvPr/>
        </p:nvPicPr>
        <p:blipFill>
          <a:blip r:embed="rId4" cstate="print"/>
          <a:srcRect/>
          <a:stretch>
            <a:fillRect/>
          </a:stretch>
        </p:blipFill>
        <p:spPr bwMode="auto">
          <a:xfrm>
            <a:off x="2286000" y="1903413"/>
            <a:ext cx="6078538" cy="3894137"/>
          </a:xfrm>
          <a:prstGeom prst="rect">
            <a:avLst/>
          </a:prstGeom>
          <a:noFill/>
          <a:ln w="9525">
            <a:noFill/>
            <a:round/>
            <a:headEnd/>
            <a:tailEnd/>
          </a:ln>
        </p:spPr>
      </p:pic>
      <p:sp>
        <p:nvSpPr>
          <p:cNvPr id="46086" name="Text Box 3"/>
          <p:cNvSpPr txBox="1">
            <a:spLocks noChangeArrowheads="1"/>
          </p:cNvSpPr>
          <p:nvPr/>
        </p:nvSpPr>
        <p:spPr bwMode="auto">
          <a:xfrm>
            <a:off x="152400" y="3505200"/>
            <a:ext cx="1828800" cy="1739900"/>
          </a:xfrm>
          <a:prstGeom prst="rect">
            <a:avLst/>
          </a:prstGeom>
          <a:noFill/>
          <a:ln w="9525">
            <a:noFill/>
            <a:round/>
            <a:headEnd/>
            <a:tailEnd/>
          </a:ln>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rPr>
              <a:t>1. Housing</a:t>
            </a:r>
            <a:br>
              <a:rPr lang="en-GB">
                <a:solidFill>
                  <a:srgbClr val="FFFFFF"/>
                </a:solidFill>
              </a:rPr>
            </a:br>
            <a:r>
              <a:rPr lang="en-GB">
                <a:solidFill>
                  <a:srgbClr val="FFFFFF"/>
                </a:solidFill>
              </a:rPr>
              <a:t>2. Pressure plates</a:t>
            </a:r>
            <a:br>
              <a:rPr lang="en-GB">
                <a:solidFill>
                  <a:srgbClr val="FFFFFF"/>
                </a:solidFill>
              </a:rPr>
            </a:br>
            <a:r>
              <a:rPr lang="en-GB">
                <a:solidFill>
                  <a:srgbClr val="FFFFFF"/>
                </a:solidFill>
              </a:rPr>
              <a:t>3. Clutch disc</a:t>
            </a:r>
            <a:br>
              <a:rPr lang="en-GB">
                <a:solidFill>
                  <a:srgbClr val="FFFFFF"/>
                </a:solidFill>
              </a:rPr>
            </a:br>
            <a:r>
              <a:rPr lang="en-GB">
                <a:solidFill>
                  <a:srgbClr val="FFFFFF"/>
                </a:solidFill>
              </a:rPr>
              <a:t>4. Spline shaft</a:t>
            </a:r>
            <a:br>
              <a:rPr lang="en-GB">
                <a:solidFill>
                  <a:srgbClr val="FFFFFF"/>
                </a:solidFill>
              </a:rPr>
            </a:br>
            <a:endParaRPr lang="en-GB">
              <a:solidFill>
                <a:srgbClr val="FFFFFF"/>
              </a:solidFill>
            </a:endParaRPr>
          </a:p>
        </p:txBody>
      </p:sp>
      <p:pic>
        <p:nvPicPr>
          <p:cNvPr id="46087" name="Picture 4"/>
          <p:cNvPicPr>
            <a:picLocks noChangeAspect="1" noChangeArrowheads="1"/>
          </p:cNvPicPr>
          <p:nvPr/>
        </p:nvPicPr>
        <p:blipFill>
          <a:blip r:embed="rId5" cstate="print"/>
          <a:srcRect/>
          <a:stretch>
            <a:fillRect/>
          </a:stretch>
        </p:blipFill>
        <p:spPr bwMode="auto">
          <a:xfrm>
            <a:off x="73914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2"/>
          <p:cNvSpPr>
            <a:spLocks noGrp="1"/>
          </p:cNvSpPr>
          <p:nvPr>
            <p:ph type="ftr" sz="quarter" idx="11"/>
          </p:nvPr>
        </p:nvSpPr>
        <p:spPr/>
        <p:txBody>
          <a:bodyPr/>
          <a:lstStyle/>
          <a:p>
            <a:pPr>
              <a:defRPr/>
            </a:pPr>
            <a:r>
              <a:rPr lang="en-GB"/>
              <a:t>DEPT MECH ENGG                              COLLEGE OF ENGG ADOOR</a:t>
            </a:r>
          </a:p>
        </p:txBody>
      </p:sp>
      <p:sp>
        <p:nvSpPr>
          <p:cNvPr id="65" name="Slide Number Placeholder 3"/>
          <p:cNvSpPr>
            <a:spLocks noGrp="1"/>
          </p:cNvSpPr>
          <p:nvPr>
            <p:ph type="sldNum" sz="quarter" idx="12"/>
          </p:nvPr>
        </p:nvSpPr>
        <p:spPr/>
        <p:txBody>
          <a:bodyPr/>
          <a:lstStyle/>
          <a:p>
            <a:pPr>
              <a:defRPr/>
            </a:pPr>
            <a:fld id="{E9ED3EB2-49A8-4D4A-A7E7-EE884A81A79A}" type="slidenum">
              <a:rPr lang="en-GB"/>
              <a:pPr>
                <a:defRPr/>
              </a:pPr>
              <a:t>42</a:t>
            </a:fld>
            <a:endParaRPr lang="en-GB"/>
          </a:p>
        </p:txBody>
      </p:sp>
      <p:sp>
        <p:nvSpPr>
          <p:cNvPr id="47108" name="Text Box 1"/>
          <p:cNvSpPr txBox="1">
            <a:spLocks noChangeArrowheads="1"/>
          </p:cNvSpPr>
          <p:nvPr/>
        </p:nvSpPr>
        <p:spPr bwMode="auto">
          <a:xfrm>
            <a:off x="1016000" y="5851525"/>
            <a:ext cx="4065588" cy="460375"/>
          </a:xfrm>
          <a:prstGeom prst="rect">
            <a:avLst/>
          </a:prstGeom>
          <a:noFill/>
          <a:ln w="9525">
            <a:noFill/>
            <a:round/>
            <a:headEnd/>
            <a:tailEnd/>
          </a:ln>
        </p:spPr>
        <p:txBody>
          <a:bodyPr lIns="90000" tIns="46800" rIns="90000" bIns="46800">
            <a:spAutoFit/>
          </a:bodyPr>
          <a:lstStyle/>
          <a:p>
            <a:pPr>
              <a:spcBef>
                <a:spcPts val="150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0000CC"/>
                </a:solidFill>
              </a:rPr>
              <a:t>No. of driving pairs n = 6 </a:t>
            </a:r>
          </a:p>
        </p:txBody>
      </p:sp>
      <p:grpSp>
        <p:nvGrpSpPr>
          <p:cNvPr id="47109" name="Group 2"/>
          <p:cNvGrpSpPr>
            <a:grpSpLocks/>
          </p:cNvGrpSpPr>
          <p:nvPr/>
        </p:nvGrpSpPr>
        <p:grpSpPr bwMode="auto">
          <a:xfrm>
            <a:off x="493713" y="719138"/>
            <a:ext cx="7427912" cy="4795837"/>
            <a:chOff x="311" y="453"/>
            <a:chExt cx="4679" cy="3021"/>
          </a:xfrm>
        </p:grpSpPr>
        <p:sp>
          <p:nvSpPr>
            <p:cNvPr id="47112" name="Rectangle 3"/>
            <p:cNvSpPr>
              <a:spLocks noChangeArrowheads="1"/>
            </p:cNvSpPr>
            <p:nvPr/>
          </p:nvSpPr>
          <p:spPr bwMode="auto">
            <a:xfrm>
              <a:off x="1660" y="1001"/>
              <a:ext cx="1984" cy="82"/>
            </a:xfrm>
            <a:prstGeom prst="rect">
              <a:avLst/>
            </a:prstGeom>
            <a:noFill/>
            <a:ln w="9360">
              <a:solidFill>
                <a:srgbClr val="FFFFFF"/>
              </a:solidFill>
              <a:miter lim="800000"/>
              <a:headEnd/>
              <a:tailEnd/>
            </a:ln>
          </p:spPr>
          <p:txBody>
            <a:bodyPr wrap="none" anchor="ctr"/>
            <a:lstStyle/>
            <a:p>
              <a:endParaRPr lang="en-IN"/>
            </a:p>
          </p:txBody>
        </p:sp>
        <p:sp>
          <p:nvSpPr>
            <p:cNvPr id="47113" name="Rectangle 4"/>
            <p:cNvSpPr>
              <a:spLocks noChangeArrowheads="1"/>
            </p:cNvSpPr>
            <p:nvPr/>
          </p:nvSpPr>
          <p:spPr bwMode="auto">
            <a:xfrm>
              <a:off x="1664" y="2880"/>
              <a:ext cx="1984" cy="82"/>
            </a:xfrm>
            <a:prstGeom prst="rect">
              <a:avLst/>
            </a:prstGeom>
            <a:noFill/>
            <a:ln w="9360">
              <a:solidFill>
                <a:srgbClr val="FFFFFF"/>
              </a:solidFill>
              <a:miter lim="800000"/>
              <a:headEnd/>
              <a:tailEnd/>
            </a:ln>
          </p:spPr>
          <p:txBody>
            <a:bodyPr wrap="none" anchor="ctr"/>
            <a:lstStyle/>
            <a:p>
              <a:endParaRPr lang="en-IN"/>
            </a:p>
          </p:txBody>
        </p:sp>
        <p:grpSp>
          <p:nvGrpSpPr>
            <p:cNvPr id="47114" name="Group 5"/>
            <p:cNvGrpSpPr>
              <a:grpSpLocks/>
            </p:cNvGrpSpPr>
            <p:nvPr/>
          </p:nvGrpSpPr>
          <p:grpSpPr bwMode="auto">
            <a:xfrm>
              <a:off x="2130" y="1226"/>
              <a:ext cx="156" cy="1571"/>
              <a:chOff x="2130" y="1226"/>
              <a:chExt cx="156" cy="1571"/>
            </a:xfrm>
          </p:grpSpPr>
          <p:sp>
            <p:nvSpPr>
              <p:cNvPr id="47165" name="Rectangle 6"/>
              <p:cNvSpPr>
                <a:spLocks noChangeArrowheads="1"/>
              </p:cNvSpPr>
              <p:nvPr/>
            </p:nvSpPr>
            <p:spPr bwMode="auto">
              <a:xfrm>
                <a:off x="2176" y="1226"/>
                <a:ext cx="64" cy="1572"/>
              </a:xfrm>
              <a:prstGeom prst="rect">
                <a:avLst/>
              </a:prstGeom>
              <a:solidFill>
                <a:srgbClr val="003399"/>
              </a:solidFill>
              <a:ln w="28440">
                <a:solidFill>
                  <a:srgbClr val="FFFFFF"/>
                </a:solidFill>
                <a:miter lim="800000"/>
                <a:headEnd/>
                <a:tailEnd/>
              </a:ln>
            </p:spPr>
            <p:txBody>
              <a:bodyPr wrap="none" anchor="ctr"/>
              <a:lstStyle/>
              <a:p>
                <a:endParaRPr lang="en-IN"/>
              </a:p>
            </p:txBody>
          </p:sp>
          <p:sp>
            <p:nvSpPr>
              <p:cNvPr id="47166" name="Rectangle 7"/>
              <p:cNvSpPr>
                <a:spLocks noChangeArrowheads="1"/>
              </p:cNvSpPr>
              <p:nvPr/>
            </p:nvSpPr>
            <p:spPr bwMode="auto">
              <a:xfrm>
                <a:off x="2240" y="1307"/>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7" name="Rectangle 8"/>
              <p:cNvSpPr>
                <a:spLocks noChangeArrowheads="1"/>
              </p:cNvSpPr>
              <p:nvPr/>
            </p:nvSpPr>
            <p:spPr bwMode="auto">
              <a:xfrm>
                <a:off x="2130" y="1299"/>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8" name="Rectangle 9"/>
              <p:cNvSpPr>
                <a:spLocks noChangeArrowheads="1"/>
              </p:cNvSpPr>
              <p:nvPr/>
            </p:nvSpPr>
            <p:spPr bwMode="auto">
              <a:xfrm>
                <a:off x="2134" y="2372"/>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9" name="Rectangle 10"/>
              <p:cNvSpPr>
                <a:spLocks noChangeArrowheads="1"/>
              </p:cNvSpPr>
              <p:nvPr/>
            </p:nvSpPr>
            <p:spPr bwMode="auto">
              <a:xfrm>
                <a:off x="2249" y="2376"/>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grpSp>
        <p:grpSp>
          <p:nvGrpSpPr>
            <p:cNvPr id="47115" name="Group 11"/>
            <p:cNvGrpSpPr>
              <a:grpSpLocks/>
            </p:cNvGrpSpPr>
            <p:nvPr/>
          </p:nvGrpSpPr>
          <p:grpSpPr bwMode="auto">
            <a:xfrm>
              <a:off x="2637" y="1239"/>
              <a:ext cx="156" cy="1571"/>
              <a:chOff x="2637" y="1239"/>
              <a:chExt cx="156" cy="1571"/>
            </a:xfrm>
          </p:grpSpPr>
          <p:sp>
            <p:nvSpPr>
              <p:cNvPr id="47160" name="Rectangle 12"/>
              <p:cNvSpPr>
                <a:spLocks noChangeArrowheads="1"/>
              </p:cNvSpPr>
              <p:nvPr/>
            </p:nvSpPr>
            <p:spPr bwMode="auto">
              <a:xfrm>
                <a:off x="2683" y="1239"/>
                <a:ext cx="64" cy="1572"/>
              </a:xfrm>
              <a:prstGeom prst="rect">
                <a:avLst/>
              </a:prstGeom>
              <a:solidFill>
                <a:srgbClr val="003399"/>
              </a:solidFill>
              <a:ln w="28440">
                <a:solidFill>
                  <a:srgbClr val="FFFFFF"/>
                </a:solidFill>
                <a:miter lim="800000"/>
                <a:headEnd/>
                <a:tailEnd/>
              </a:ln>
            </p:spPr>
            <p:txBody>
              <a:bodyPr wrap="none" anchor="ctr"/>
              <a:lstStyle/>
              <a:p>
                <a:endParaRPr lang="en-IN"/>
              </a:p>
            </p:txBody>
          </p:sp>
          <p:sp>
            <p:nvSpPr>
              <p:cNvPr id="47161" name="Rectangle 13"/>
              <p:cNvSpPr>
                <a:spLocks noChangeArrowheads="1"/>
              </p:cNvSpPr>
              <p:nvPr/>
            </p:nvSpPr>
            <p:spPr bwMode="auto">
              <a:xfrm>
                <a:off x="2747" y="1320"/>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2" name="Rectangle 14"/>
              <p:cNvSpPr>
                <a:spLocks noChangeArrowheads="1"/>
              </p:cNvSpPr>
              <p:nvPr/>
            </p:nvSpPr>
            <p:spPr bwMode="auto">
              <a:xfrm>
                <a:off x="2637" y="1312"/>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3" name="Rectangle 15"/>
              <p:cNvSpPr>
                <a:spLocks noChangeArrowheads="1"/>
              </p:cNvSpPr>
              <p:nvPr/>
            </p:nvSpPr>
            <p:spPr bwMode="auto">
              <a:xfrm>
                <a:off x="2641" y="2385"/>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64" name="Rectangle 16"/>
              <p:cNvSpPr>
                <a:spLocks noChangeArrowheads="1"/>
              </p:cNvSpPr>
              <p:nvPr/>
            </p:nvSpPr>
            <p:spPr bwMode="auto">
              <a:xfrm>
                <a:off x="2756" y="2389"/>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grpSp>
        <p:grpSp>
          <p:nvGrpSpPr>
            <p:cNvPr id="47116" name="Group 17"/>
            <p:cNvGrpSpPr>
              <a:grpSpLocks/>
            </p:cNvGrpSpPr>
            <p:nvPr/>
          </p:nvGrpSpPr>
          <p:grpSpPr bwMode="auto">
            <a:xfrm>
              <a:off x="3109" y="1217"/>
              <a:ext cx="156" cy="1571"/>
              <a:chOff x="3109" y="1217"/>
              <a:chExt cx="156" cy="1571"/>
            </a:xfrm>
          </p:grpSpPr>
          <p:sp>
            <p:nvSpPr>
              <p:cNvPr id="47155" name="Rectangle 18"/>
              <p:cNvSpPr>
                <a:spLocks noChangeArrowheads="1"/>
              </p:cNvSpPr>
              <p:nvPr/>
            </p:nvSpPr>
            <p:spPr bwMode="auto">
              <a:xfrm>
                <a:off x="3155" y="1217"/>
                <a:ext cx="64" cy="1572"/>
              </a:xfrm>
              <a:prstGeom prst="rect">
                <a:avLst/>
              </a:prstGeom>
              <a:solidFill>
                <a:srgbClr val="003399"/>
              </a:solidFill>
              <a:ln w="28440">
                <a:solidFill>
                  <a:srgbClr val="FFFFFF"/>
                </a:solidFill>
                <a:miter lim="800000"/>
                <a:headEnd/>
                <a:tailEnd/>
              </a:ln>
            </p:spPr>
            <p:txBody>
              <a:bodyPr wrap="none" anchor="ctr"/>
              <a:lstStyle/>
              <a:p>
                <a:endParaRPr lang="en-IN"/>
              </a:p>
            </p:txBody>
          </p:sp>
          <p:sp>
            <p:nvSpPr>
              <p:cNvPr id="47156" name="Rectangle 19"/>
              <p:cNvSpPr>
                <a:spLocks noChangeArrowheads="1"/>
              </p:cNvSpPr>
              <p:nvPr/>
            </p:nvSpPr>
            <p:spPr bwMode="auto">
              <a:xfrm>
                <a:off x="3219" y="1298"/>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57" name="Rectangle 20"/>
              <p:cNvSpPr>
                <a:spLocks noChangeArrowheads="1"/>
              </p:cNvSpPr>
              <p:nvPr/>
            </p:nvSpPr>
            <p:spPr bwMode="auto">
              <a:xfrm>
                <a:off x="3109" y="1290"/>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58" name="Rectangle 21"/>
              <p:cNvSpPr>
                <a:spLocks noChangeArrowheads="1"/>
              </p:cNvSpPr>
              <p:nvPr/>
            </p:nvSpPr>
            <p:spPr bwMode="auto">
              <a:xfrm>
                <a:off x="3113" y="2363"/>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sp>
            <p:nvSpPr>
              <p:cNvPr id="47159" name="Rectangle 22"/>
              <p:cNvSpPr>
                <a:spLocks noChangeArrowheads="1"/>
              </p:cNvSpPr>
              <p:nvPr/>
            </p:nvSpPr>
            <p:spPr bwMode="auto">
              <a:xfrm>
                <a:off x="3228" y="2367"/>
                <a:ext cx="38" cy="348"/>
              </a:xfrm>
              <a:prstGeom prst="rect">
                <a:avLst/>
              </a:prstGeom>
              <a:solidFill>
                <a:srgbClr val="3399FF"/>
              </a:solidFill>
              <a:ln w="9360">
                <a:solidFill>
                  <a:srgbClr val="FFFFFF"/>
                </a:solidFill>
                <a:miter lim="800000"/>
                <a:headEnd/>
                <a:tailEnd/>
              </a:ln>
            </p:spPr>
            <p:txBody>
              <a:bodyPr wrap="none" anchor="ctr"/>
              <a:lstStyle/>
              <a:p>
                <a:endParaRPr lang="en-IN"/>
              </a:p>
            </p:txBody>
          </p:sp>
        </p:grpSp>
        <p:grpSp>
          <p:nvGrpSpPr>
            <p:cNvPr id="47117" name="Group 23"/>
            <p:cNvGrpSpPr>
              <a:grpSpLocks/>
            </p:cNvGrpSpPr>
            <p:nvPr/>
          </p:nvGrpSpPr>
          <p:grpSpPr bwMode="auto">
            <a:xfrm>
              <a:off x="1870" y="1010"/>
              <a:ext cx="99" cy="1946"/>
              <a:chOff x="1870" y="1010"/>
              <a:chExt cx="99" cy="1946"/>
            </a:xfrm>
          </p:grpSpPr>
          <p:sp>
            <p:nvSpPr>
              <p:cNvPr id="47153" name="Rectangle 24"/>
              <p:cNvSpPr>
                <a:spLocks noChangeArrowheads="1"/>
              </p:cNvSpPr>
              <p:nvPr/>
            </p:nvSpPr>
            <p:spPr bwMode="auto">
              <a:xfrm>
                <a:off x="1870" y="1010"/>
                <a:ext cx="100" cy="1947"/>
              </a:xfrm>
              <a:prstGeom prst="rect">
                <a:avLst/>
              </a:prstGeom>
              <a:solidFill>
                <a:srgbClr val="B2B2B2"/>
              </a:solidFill>
              <a:ln w="28440">
                <a:solidFill>
                  <a:srgbClr val="FFFFFF"/>
                </a:solidFill>
                <a:miter lim="800000"/>
                <a:headEnd/>
                <a:tailEnd/>
              </a:ln>
            </p:spPr>
            <p:txBody>
              <a:bodyPr wrap="none" anchor="ctr"/>
              <a:lstStyle/>
              <a:p>
                <a:endParaRPr lang="en-IN"/>
              </a:p>
            </p:txBody>
          </p:sp>
          <p:sp>
            <p:nvSpPr>
              <p:cNvPr id="47154" name="Rectangle 25"/>
              <p:cNvSpPr>
                <a:spLocks noChangeArrowheads="1"/>
              </p:cNvSpPr>
              <p:nvPr/>
            </p:nvSpPr>
            <p:spPr bwMode="auto">
              <a:xfrm>
                <a:off x="1880" y="1654"/>
                <a:ext cx="84" cy="688"/>
              </a:xfrm>
              <a:prstGeom prst="rect">
                <a:avLst/>
              </a:prstGeom>
              <a:solidFill>
                <a:srgbClr val="003399"/>
              </a:solidFill>
              <a:ln w="9360">
                <a:solidFill>
                  <a:srgbClr val="FFFFFF"/>
                </a:solidFill>
                <a:miter lim="800000"/>
                <a:headEnd/>
                <a:tailEnd/>
              </a:ln>
            </p:spPr>
            <p:txBody>
              <a:bodyPr wrap="none" anchor="ctr"/>
              <a:lstStyle/>
              <a:p>
                <a:endParaRPr lang="en-IN"/>
              </a:p>
            </p:txBody>
          </p:sp>
        </p:grpSp>
        <p:sp>
          <p:nvSpPr>
            <p:cNvPr id="47118" name="Rectangle 26"/>
            <p:cNvSpPr>
              <a:spLocks noChangeArrowheads="1"/>
            </p:cNvSpPr>
            <p:nvPr/>
          </p:nvSpPr>
          <p:spPr bwMode="auto">
            <a:xfrm>
              <a:off x="1783" y="1911"/>
              <a:ext cx="2624" cy="201"/>
            </a:xfrm>
            <a:prstGeom prst="rect">
              <a:avLst/>
            </a:prstGeom>
            <a:solidFill>
              <a:srgbClr val="003399"/>
            </a:solidFill>
            <a:ln w="28440">
              <a:solidFill>
                <a:srgbClr val="FFFFFF"/>
              </a:solidFill>
              <a:miter lim="800000"/>
              <a:headEnd/>
              <a:tailEnd/>
            </a:ln>
          </p:spPr>
          <p:txBody>
            <a:bodyPr wrap="none" anchor="ctr"/>
            <a:lstStyle/>
            <a:p>
              <a:endParaRPr lang="en-IN"/>
            </a:p>
          </p:txBody>
        </p:sp>
        <p:sp>
          <p:nvSpPr>
            <p:cNvPr id="47119" name="Line 27"/>
            <p:cNvSpPr>
              <a:spLocks noChangeShapeType="1"/>
            </p:cNvSpPr>
            <p:nvPr/>
          </p:nvSpPr>
          <p:spPr bwMode="auto">
            <a:xfrm flipV="1">
              <a:off x="430" y="2017"/>
              <a:ext cx="4561" cy="6"/>
            </a:xfrm>
            <a:prstGeom prst="line">
              <a:avLst/>
            </a:prstGeom>
            <a:noFill/>
            <a:ln w="28440">
              <a:solidFill>
                <a:srgbClr val="FFFFFF"/>
              </a:solidFill>
              <a:prstDash val="lgDashDot"/>
              <a:miter lim="800000"/>
              <a:headEnd/>
              <a:tailEnd/>
            </a:ln>
          </p:spPr>
          <p:txBody>
            <a:bodyPr/>
            <a:lstStyle/>
            <a:p>
              <a:endParaRPr lang="en-US"/>
            </a:p>
          </p:txBody>
        </p:sp>
        <p:sp>
          <p:nvSpPr>
            <p:cNvPr id="47120" name="Rectangle 28"/>
            <p:cNvSpPr>
              <a:spLocks noChangeArrowheads="1"/>
            </p:cNvSpPr>
            <p:nvPr/>
          </p:nvSpPr>
          <p:spPr bwMode="auto">
            <a:xfrm>
              <a:off x="2131" y="1855"/>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sp>
          <p:nvSpPr>
            <p:cNvPr id="47121" name="Rectangle 29"/>
            <p:cNvSpPr>
              <a:spLocks noChangeArrowheads="1"/>
            </p:cNvSpPr>
            <p:nvPr/>
          </p:nvSpPr>
          <p:spPr bwMode="auto">
            <a:xfrm>
              <a:off x="2117" y="2125"/>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sp>
          <p:nvSpPr>
            <p:cNvPr id="47122" name="Rectangle 30"/>
            <p:cNvSpPr>
              <a:spLocks noChangeArrowheads="1"/>
            </p:cNvSpPr>
            <p:nvPr/>
          </p:nvSpPr>
          <p:spPr bwMode="auto">
            <a:xfrm>
              <a:off x="2652" y="2111"/>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sp>
          <p:nvSpPr>
            <p:cNvPr id="47123" name="Rectangle 31"/>
            <p:cNvSpPr>
              <a:spLocks noChangeArrowheads="1"/>
            </p:cNvSpPr>
            <p:nvPr/>
          </p:nvSpPr>
          <p:spPr bwMode="auto">
            <a:xfrm>
              <a:off x="2647" y="1850"/>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sp>
          <p:nvSpPr>
            <p:cNvPr id="47124" name="Rectangle 32"/>
            <p:cNvSpPr>
              <a:spLocks noChangeArrowheads="1"/>
            </p:cNvSpPr>
            <p:nvPr/>
          </p:nvSpPr>
          <p:spPr bwMode="auto">
            <a:xfrm>
              <a:off x="3119" y="1873"/>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sp>
          <p:nvSpPr>
            <p:cNvPr id="47125" name="Rectangle 33"/>
            <p:cNvSpPr>
              <a:spLocks noChangeArrowheads="1"/>
            </p:cNvSpPr>
            <p:nvPr/>
          </p:nvSpPr>
          <p:spPr bwMode="auto">
            <a:xfrm>
              <a:off x="3104" y="2114"/>
              <a:ext cx="128" cy="56"/>
            </a:xfrm>
            <a:prstGeom prst="rect">
              <a:avLst/>
            </a:prstGeom>
            <a:solidFill>
              <a:srgbClr val="FFFFFF"/>
            </a:solidFill>
            <a:ln w="9360">
              <a:solidFill>
                <a:srgbClr val="FFFFFF"/>
              </a:solidFill>
              <a:miter lim="800000"/>
              <a:headEnd/>
              <a:tailEnd/>
            </a:ln>
          </p:spPr>
          <p:txBody>
            <a:bodyPr wrap="none" anchor="ctr"/>
            <a:lstStyle/>
            <a:p>
              <a:endParaRPr lang="en-IN"/>
            </a:p>
          </p:txBody>
        </p:sp>
        <p:grpSp>
          <p:nvGrpSpPr>
            <p:cNvPr id="47126" name="Group 34"/>
            <p:cNvGrpSpPr>
              <a:grpSpLocks/>
            </p:cNvGrpSpPr>
            <p:nvPr/>
          </p:nvGrpSpPr>
          <p:grpSpPr bwMode="auto">
            <a:xfrm>
              <a:off x="2432" y="1016"/>
              <a:ext cx="99" cy="1964"/>
              <a:chOff x="2432" y="1016"/>
              <a:chExt cx="99" cy="1964"/>
            </a:xfrm>
          </p:grpSpPr>
          <p:sp>
            <p:nvSpPr>
              <p:cNvPr id="47151" name="Rectangle 35"/>
              <p:cNvSpPr>
                <a:spLocks noChangeArrowheads="1"/>
              </p:cNvSpPr>
              <p:nvPr/>
            </p:nvSpPr>
            <p:spPr bwMode="auto">
              <a:xfrm>
                <a:off x="2432" y="1016"/>
                <a:ext cx="100" cy="1965"/>
              </a:xfrm>
              <a:prstGeom prst="rect">
                <a:avLst/>
              </a:prstGeom>
              <a:solidFill>
                <a:srgbClr val="B2B2B2"/>
              </a:solidFill>
              <a:ln w="28440">
                <a:solidFill>
                  <a:srgbClr val="FFFFFF"/>
                </a:solidFill>
                <a:miter lim="800000"/>
                <a:headEnd/>
                <a:tailEnd/>
              </a:ln>
            </p:spPr>
            <p:txBody>
              <a:bodyPr wrap="none" anchor="ctr"/>
              <a:lstStyle/>
              <a:p>
                <a:endParaRPr lang="en-IN"/>
              </a:p>
            </p:txBody>
          </p:sp>
          <p:sp>
            <p:nvSpPr>
              <p:cNvPr id="47152" name="Rectangle 36"/>
              <p:cNvSpPr>
                <a:spLocks noChangeArrowheads="1"/>
              </p:cNvSpPr>
              <p:nvPr/>
            </p:nvSpPr>
            <p:spPr bwMode="auto">
              <a:xfrm>
                <a:off x="2442" y="1666"/>
                <a:ext cx="84" cy="694"/>
              </a:xfrm>
              <a:prstGeom prst="rect">
                <a:avLst/>
              </a:prstGeom>
              <a:solidFill>
                <a:srgbClr val="003399"/>
              </a:solidFill>
              <a:ln w="9360">
                <a:solidFill>
                  <a:srgbClr val="FFFFFF"/>
                </a:solidFill>
                <a:miter lim="800000"/>
                <a:headEnd/>
                <a:tailEnd/>
              </a:ln>
            </p:spPr>
            <p:txBody>
              <a:bodyPr wrap="none" anchor="ctr"/>
              <a:lstStyle/>
              <a:p>
                <a:endParaRPr lang="en-IN"/>
              </a:p>
            </p:txBody>
          </p:sp>
        </p:grpSp>
        <p:grpSp>
          <p:nvGrpSpPr>
            <p:cNvPr id="47127" name="Group 37"/>
            <p:cNvGrpSpPr>
              <a:grpSpLocks/>
            </p:cNvGrpSpPr>
            <p:nvPr/>
          </p:nvGrpSpPr>
          <p:grpSpPr bwMode="auto">
            <a:xfrm>
              <a:off x="2903" y="1028"/>
              <a:ext cx="99" cy="1955"/>
              <a:chOff x="2903" y="1028"/>
              <a:chExt cx="99" cy="1955"/>
            </a:xfrm>
          </p:grpSpPr>
          <p:sp>
            <p:nvSpPr>
              <p:cNvPr id="47149" name="Rectangle 38"/>
              <p:cNvSpPr>
                <a:spLocks noChangeArrowheads="1"/>
              </p:cNvSpPr>
              <p:nvPr/>
            </p:nvSpPr>
            <p:spPr bwMode="auto">
              <a:xfrm>
                <a:off x="2903" y="1028"/>
                <a:ext cx="100" cy="1956"/>
              </a:xfrm>
              <a:prstGeom prst="rect">
                <a:avLst/>
              </a:prstGeom>
              <a:solidFill>
                <a:srgbClr val="B2B2B2"/>
              </a:solidFill>
              <a:ln w="28440">
                <a:solidFill>
                  <a:srgbClr val="FFFFFF"/>
                </a:solidFill>
                <a:miter lim="800000"/>
                <a:headEnd/>
                <a:tailEnd/>
              </a:ln>
            </p:spPr>
            <p:txBody>
              <a:bodyPr wrap="none" anchor="ctr"/>
              <a:lstStyle/>
              <a:p>
                <a:endParaRPr lang="en-IN"/>
              </a:p>
            </p:txBody>
          </p:sp>
          <p:sp>
            <p:nvSpPr>
              <p:cNvPr id="47150" name="Rectangle 39"/>
              <p:cNvSpPr>
                <a:spLocks noChangeArrowheads="1"/>
              </p:cNvSpPr>
              <p:nvPr/>
            </p:nvSpPr>
            <p:spPr bwMode="auto">
              <a:xfrm>
                <a:off x="2913" y="1675"/>
                <a:ext cx="84" cy="691"/>
              </a:xfrm>
              <a:prstGeom prst="rect">
                <a:avLst/>
              </a:prstGeom>
              <a:solidFill>
                <a:srgbClr val="003399"/>
              </a:solidFill>
              <a:ln w="9360">
                <a:solidFill>
                  <a:srgbClr val="FFFFFF"/>
                </a:solidFill>
                <a:miter lim="800000"/>
                <a:headEnd/>
                <a:tailEnd/>
              </a:ln>
            </p:spPr>
            <p:txBody>
              <a:bodyPr wrap="none" anchor="ctr"/>
              <a:lstStyle/>
              <a:p>
                <a:endParaRPr lang="en-IN"/>
              </a:p>
            </p:txBody>
          </p:sp>
        </p:grpSp>
        <p:grpSp>
          <p:nvGrpSpPr>
            <p:cNvPr id="47128" name="Group 40"/>
            <p:cNvGrpSpPr>
              <a:grpSpLocks/>
            </p:cNvGrpSpPr>
            <p:nvPr/>
          </p:nvGrpSpPr>
          <p:grpSpPr bwMode="auto">
            <a:xfrm>
              <a:off x="3392" y="1024"/>
              <a:ext cx="99" cy="1946"/>
              <a:chOff x="3392" y="1024"/>
              <a:chExt cx="99" cy="1946"/>
            </a:xfrm>
          </p:grpSpPr>
          <p:sp>
            <p:nvSpPr>
              <p:cNvPr id="47147" name="Rectangle 41"/>
              <p:cNvSpPr>
                <a:spLocks noChangeArrowheads="1"/>
              </p:cNvSpPr>
              <p:nvPr/>
            </p:nvSpPr>
            <p:spPr bwMode="auto">
              <a:xfrm>
                <a:off x="3392" y="1024"/>
                <a:ext cx="100" cy="1947"/>
              </a:xfrm>
              <a:prstGeom prst="rect">
                <a:avLst/>
              </a:prstGeom>
              <a:solidFill>
                <a:srgbClr val="B2B2B2"/>
              </a:solidFill>
              <a:ln w="28440">
                <a:solidFill>
                  <a:srgbClr val="FFFFFF"/>
                </a:solidFill>
                <a:miter lim="800000"/>
                <a:headEnd/>
                <a:tailEnd/>
              </a:ln>
            </p:spPr>
            <p:txBody>
              <a:bodyPr wrap="none" anchor="ctr"/>
              <a:lstStyle/>
              <a:p>
                <a:endParaRPr lang="en-IN"/>
              </a:p>
            </p:txBody>
          </p:sp>
          <p:sp>
            <p:nvSpPr>
              <p:cNvPr id="47148" name="Rectangle 42"/>
              <p:cNvSpPr>
                <a:spLocks noChangeArrowheads="1"/>
              </p:cNvSpPr>
              <p:nvPr/>
            </p:nvSpPr>
            <p:spPr bwMode="auto">
              <a:xfrm>
                <a:off x="3402" y="1668"/>
                <a:ext cx="84" cy="688"/>
              </a:xfrm>
              <a:prstGeom prst="rect">
                <a:avLst/>
              </a:prstGeom>
              <a:solidFill>
                <a:srgbClr val="003399"/>
              </a:solidFill>
              <a:ln w="9360">
                <a:solidFill>
                  <a:srgbClr val="FFFFFF"/>
                </a:solidFill>
                <a:miter lim="800000"/>
                <a:headEnd/>
                <a:tailEnd/>
              </a:ln>
            </p:spPr>
            <p:txBody>
              <a:bodyPr wrap="none" anchor="ctr"/>
              <a:lstStyle/>
              <a:p>
                <a:endParaRPr lang="en-IN"/>
              </a:p>
            </p:txBody>
          </p:sp>
        </p:grpSp>
        <p:sp>
          <p:nvSpPr>
            <p:cNvPr id="47129" name="Freeform 43"/>
            <p:cNvSpPr>
              <a:spLocks noChangeArrowheads="1"/>
            </p:cNvSpPr>
            <p:nvPr/>
          </p:nvSpPr>
          <p:spPr bwMode="auto">
            <a:xfrm>
              <a:off x="466" y="887"/>
              <a:ext cx="3273" cy="2185"/>
            </a:xfrm>
            <a:custGeom>
              <a:avLst/>
              <a:gdLst>
                <a:gd name="T0" fmla="*/ 3246 w 3273"/>
                <a:gd name="T1" fmla="*/ 128 h 2185"/>
                <a:gd name="T2" fmla="*/ 1198 w 3273"/>
                <a:gd name="T3" fmla="*/ 119 h 2185"/>
                <a:gd name="T4" fmla="*/ 1198 w 3273"/>
                <a:gd name="T5" fmla="*/ 2084 h 2185"/>
                <a:gd name="T6" fmla="*/ 3200 w 3273"/>
                <a:gd name="T7" fmla="*/ 2084 h 2185"/>
                <a:gd name="T8" fmla="*/ 3200 w 3273"/>
                <a:gd name="T9" fmla="*/ 2185 h 2185"/>
                <a:gd name="T10" fmla="*/ 1079 w 3273"/>
                <a:gd name="T11" fmla="*/ 2185 h 2185"/>
                <a:gd name="T12" fmla="*/ 1079 w 3273"/>
                <a:gd name="T13" fmla="*/ 1252 h 2185"/>
                <a:gd name="T14" fmla="*/ 0 w 3273"/>
                <a:gd name="T15" fmla="*/ 1252 h 2185"/>
                <a:gd name="T16" fmla="*/ 19 w 3273"/>
                <a:gd name="T17" fmla="*/ 1015 h 2185"/>
                <a:gd name="T18" fmla="*/ 1070 w 3273"/>
                <a:gd name="T19" fmla="*/ 1015 h 2185"/>
                <a:gd name="T20" fmla="*/ 1070 w 3273"/>
                <a:gd name="T21" fmla="*/ 0 h 2185"/>
                <a:gd name="T22" fmla="*/ 3273 w 3273"/>
                <a:gd name="T23" fmla="*/ 0 h 2185"/>
                <a:gd name="T24" fmla="*/ 3246 w 3273"/>
                <a:gd name="T25" fmla="*/ 128 h 21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73"/>
                <a:gd name="T40" fmla="*/ 0 h 2185"/>
                <a:gd name="T41" fmla="*/ 3273 w 3273"/>
                <a:gd name="T42" fmla="*/ 2185 h 21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73" h="2185">
                  <a:moveTo>
                    <a:pt x="3246" y="128"/>
                  </a:moveTo>
                  <a:lnTo>
                    <a:pt x="1198" y="119"/>
                  </a:lnTo>
                  <a:lnTo>
                    <a:pt x="1198" y="2084"/>
                  </a:lnTo>
                  <a:lnTo>
                    <a:pt x="3200" y="2084"/>
                  </a:lnTo>
                  <a:lnTo>
                    <a:pt x="3200" y="2185"/>
                  </a:lnTo>
                  <a:lnTo>
                    <a:pt x="1079" y="2185"/>
                  </a:lnTo>
                  <a:lnTo>
                    <a:pt x="1079" y="1252"/>
                  </a:lnTo>
                  <a:lnTo>
                    <a:pt x="0" y="1252"/>
                  </a:lnTo>
                  <a:lnTo>
                    <a:pt x="19" y="1015"/>
                  </a:lnTo>
                  <a:lnTo>
                    <a:pt x="1070" y="1015"/>
                  </a:lnTo>
                  <a:lnTo>
                    <a:pt x="1070" y="0"/>
                  </a:lnTo>
                  <a:lnTo>
                    <a:pt x="3273" y="0"/>
                  </a:lnTo>
                  <a:lnTo>
                    <a:pt x="3246" y="128"/>
                  </a:lnTo>
                  <a:close/>
                </a:path>
              </a:pathLst>
            </a:custGeom>
            <a:solidFill>
              <a:srgbClr val="CCFF33"/>
            </a:solidFill>
            <a:ln w="9360">
              <a:solidFill>
                <a:srgbClr val="FFFFFF"/>
              </a:solidFill>
              <a:round/>
              <a:headEnd/>
              <a:tailEnd/>
            </a:ln>
          </p:spPr>
          <p:txBody>
            <a:bodyPr wrap="none" anchor="ctr"/>
            <a:lstStyle/>
            <a:p>
              <a:endParaRPr lang="en-IN"/>
            </a:p>
          </p:txBody>
        </p:sp>
        <p:sp>
          <p:nvSpPr>
            <p:cNvPr id="47130" name="Text Box 44"/>
            <p:cNvSpPr txBox="1">
              <a:spLocks noChangeArrowheads="1"/>
            </p:cNvSpPr>
            <p:nvPr/>
          </p:nvSpPr>
          <p:spPr bwMode="auto">
            <a:xfrm>
              <a:off x="311" y="2195"/>
              <a:ext cx="997"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driver</a:t>
              </a:r>
            </a:p>
          </p:txBody>
        </p:sp>
        <p:sp>
          <p:nvSpPr>
            <p:cNvPr id="47131" name="Text Box 45"/>
            <p:cNvSpPr txBox="1">
              <a:spLocks noChangeArrowheads="1"/>
            </p:cNvSpPr>
            <p:nvPr/>
          </p:nvSpPr>
          <p:spPr bwMode="auto">
            <a:xfrm>
              <a:off x="3853" y="2182"/>
              <a:ext cx="1060" cy="290"/>
            </a:xfrm>
            <a:prstGeom prst="rect">
              <a:avLst/>
            </a:prstGeom>
            <a:noFill/>
            <a:ln w="9525">
              <a:noFill/>
              <a:round/>
              <a:headEnd/>
              <a:tailEnd/>
            </a:ln>
          </p:spPr>
          <p:txBody>
            <a:bodyPr lIns="90000" tIns="46800" rIns="90000" bIns="46800">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rPr>
                <a:t>driven</a:t>
              </a:r>
            </a:p>
          </p:txBody>
        </p:sp>
        <p:sp>
          <p:nvSpPr>
            <p:cNvPr id="47132" name="Text Box 46"/>
            <p:cNvSpPr txBox="1">
              <a:spLocks noChangeArrowheads="1"/>
            </p:cNvSpPr>
            <p:nvPr/>
          </p:nvSpPr>
          <p:spPr bwMode="auto">
            <a:xfrm>
              <a:off x="2089" y="453"/>
              <a:ext cx="1564" cy="251"/>
            </a:xfrm>
            <a:prstGeom prst="rect">
              <a:avLst/>
            </a:prstGeom>
            <a:noFill/>
            <a:ln w="9525">
              <a:noFill/>
              <a:round/>
              <a:headEnd/>
              <a:tailEnd/>
            </a:ln>
          </p:spPr>
          <p:txBody>
            <a:bodyPr lIns="90000" tIns="46800" rIns="90000" bIns="46800">
              <a:spAutoFit/>
            </a:bodyPr>
            <a:lstStyle/>
            <a:p>
              <a:pP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FFFFFF"/>
                  </a:solidFill>
                </a:rPr>
                <a:t>Pressure plates</a:t>
              </a:r>
            </a:p>
          </p:txBody>
        </p:sp>
        <p:sp>
          <p:nvSpPr>
            <p:cNvPr id="47133" name="Text Box 47"/>
            <p:cNvSpPr txBox="1">
              <a:spLocks noChangeArrowheads="1"/>
            </p:cNvSpPr>
            <p:nvPr/>
          </p:nvSpPr>
          <p:spPr bwMode="auto">
            <a:xfrm>
              <a:off x="1980" y="3224"/>
              <a:ext cx="1480" cy="251"/>
            </a:xfrm>
            <a:prstGeom prst="rect">
              <a:avLst/>
            </a:prstGeom>
            <a:noFill/>
            <a:ln w="9525">
              <a:noFill/>
              <a:round/>
              <a:headEnd/>
              <a:tailEnd/>
            </a:ln>
          </p:spPr>
          <p:txBody>
            <a:bodyPr lIns="90000" tIns="46800" rIns="90000" bIns="46800">
              <a:spAutoFit/>
            </a:bodyPr>
            <a:lstStyle/>
            <a:p>
              <a:pP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FFFFFF"/>
                  </a:solidFill>
                </a:rPr>
                <a:t>Friction plates</a:t>
              </a:r>
            </a:p>
          </p:txBody>
        </p:sp>
        <p:sp>
          <p:nvSpPr>
            <p:cNvPr id="47134" name="Line 48"/>
            <p:cNvSpPr>
              <a:spLocks noChangeShapeType="1"/>
            </p:cNvSpPr>
            <p:nvPr/>
          </p:nvSpPr>
          <p:spPr bwMode="auto">
            <a:xfrm flipH="1" flipV="1">
              <a:off x="2192" y="2750"/>
              <a:ext cx="197" cy="452"/>
            </a:xfrm>
            <a:prstGeom prst="line">
              <a:avLst/>
            </a:prstGeom>
            <a:noFill/>
            <a:ln w="9360">
              <a:solidFill>
                <a:srgbClr val="FFFFFF"/>
              </a:solidFill>
              <a:miter lim="800000"/>
              <a:headEnd/>
              <a:tailEnd/>
            </a:ln>
          </p:spPr>
          <p:txBody>
            <a:bodyPr/>
            <a:lstStyle/>
            <a:p>
              <a:endParaRPr lang="en-US"/>
            </a:p>
          </p:txBody>
        </p:sp>
        <p:sp>
          <p:nvSpPr>
            <p:cNvPr id="47135" name="Line 49"/>
            <p:cNvSpPr>
              <a:spLocks noChangeShapeType="1"/>
            </p:cNvSpPr>
            <p:nvPr/>
          </p:nvSpPr>
          <p:spPr bwMode="auto">
            <a:xfrm flipH="1">
              <a:off x="2439" y="2770"/>
              <a:ext cx="288" cy="421"/>
            </a:xfrm>
            <a:prstGeom prst="line">
              <a:avLst/>
            </a:prstGeom>
            <a:noFill/>
            <a:ln w="9360">
              <a:solidFill>
                <a:srgbClr val="FFFFFF"/>
              </a:solidFill>
              <a:miter lim="800000"/>
              <a:headEnd/>
              <a:tailEnd/>
            </a:ln>
          </p:spPr>
          <p:txBody>
            <a:bodyPr/>
            <a:lstStyle/>
            <a:p>
              <a:endParaRPr lang="en-US"/>
            </a:p>
          </p:txBody>
        </p:sp>
        <p:sp>
          <p:nvSpPr>
            <p:cNvPr id="47136" name="Line 50"/>
            <p:cNvSpPr>
              <a:spLocks noChangeShapeType="1"/>
            </p:cNvSpPr>
            <p:nvPr/>
          </p:nvSpPr>
          <p:spPr bwMode="auto">
            <a:xfrm flipH="1">
              <a:off x="2521" y="2706"/>
              <a:ext cx="690" cy="485"/>
            </a:xfrm>
            <a:prstGeom prst="line">
              <a:avLst/>
            </a:prstGeom>
            <a:noFill/>
            <a:ln w="9360">
              <a:solidFill>
                <a:srgbClr val="FFFFFF"/>
              </a:solidFill>
              <a:miter lim="800000"/>
              <a:headEnd/>
              <a:tailEnd/>
            </a:ln>
          </p:spPr>
          <p:txBody>
            <a:bodyPr/>
            <a:lstStyle/>
            <a:p>
              <a:endParaRPr lang="en-US"/>
            </a:p>
          </p:txBody>
        </p:sp>
        <p:sp>
          <p:nvSpPr>
            <p:cNvPr id="47137" name="Line 51"/>
            <p:cNvSpPr>
              <a:spLocks noChangeShapeType="1"/>
            </p:cNvSpPr>
            <p:nvPr/>
          </p:nvSpPr>
          <p:spPr bwMode="auto">
            <a:xfrm flipV="1">
              <a:off x="1911" y="656"/>
              <a:ext cx="475" cy="498"/>
            </a:xfrm>
            <a:prstGeom prst="line">
              <a:avLst/>
            </a:prstGeom>
            <a:noFill/>
            <a:ln w="9360">
              <a:solidFill>
                <a:srgbClr val="FFFFFF"/>
              </a:solidFill>
              <a:miter lim="800000"/>
              <a:headEnd/>
              <a:tailEnd/>
            </a:ln>
          </p:spPr>
          <p:txBody>
            <a:bodyPr/>
            <a:lstStyle/>
            <a:p>
              <a:endParaRPr lang="en-US"/>
            </a:p>
          </p:txBody>
        </p:sp>
        <p:sp>
          <p:nvSpPr>
            <p:cNvPr id="47138" name="Line 52"/>
            <p:cNvSpPr>
              <a:spLocks noChangeShapeType="1"/>
            </p:cNvSpPr>
            <p:nvPr/>
          </p:nvSpPr>
          <p:spPr bwMode="auto">
            <a:xfrm flipV="1">
              <a:off x="2496" y="675"/>
              <a:ext cx="18" cy="433"/>
            </a:xfrm>
            <a:prstGeom prst="line">
              <a:avLst/>
            </a:prstGeom>
            <a:noFill/>
            <a:ln w="9360">
              <a:solidFill>
                <a:srgbClr val="FFFFFF"/>
              </a:solidFill>
              <a:miter lim="800000"/>
              <a:headEnd/>
              <a:tailEnd/>
            </a:ln>
          </p:spPr>
          <p:txBody>
            <a:bodyPr/>
            <a:lstStyle/>
            <a:p>
              <a:endParaRPr lang="en-US"/>
            </a:p>
          </p:txBody>
        </p:sp>
        <p:sp>
          <p:nvSpPr>
            <p:cNvPr id="47139" name="Line 53"/>
            <p:cNvSpPr>
              <a:spLocks noChangeShapeType="1"/>
            </p:cNvSpPr>
            <p:nvPr/>
          </p:nvSpPr>
          <p:spPr bwMode="auto">
            <a:xfrm flipH="1" flipV="1">
              <a:off x="2640" y="665"/>
              <a:ext cx="306" cy="452"/>
            </a:xfrm>
            <a:prstGeom prst="line">
              <a:avLst/>
            </a:prstGeom>
            <a:noFill/>
            <a:ln w="9360">
              <a:solidFill>
                <a:srgbClr val="FFFFFF"/>
              </a:solidFill>
              <a:miter lim="800000"/>
              <a:headEnd/>
              <a:tailEnd/>
            </a:ln>
          </p:spPr>
          <p:txBody>
            <a:bodyPr/>
            <a:lstStyle/>
            <a:p>
              <a:endParaRPr lang="en-US"/>
            </a:p>
          </p:txBody>
        </p:sp>
        <p:sp>
          <p:nvSpPr>
            <p:cNvPr id="47140" name="Line 54"/>
            <p:cNvSpPr>
              <a:spLocks noChangeShapeType="1"/>
            </p:cNvSpPr>
            <p:nvPr/>
          </p:nvSpPr>
          <p:spPr bwMode="auto">
            <a:xfrm flipH="1" flipV="1">
              <a:off x="2777" y="693"/>
              <a:ext cx="663" cy="406"/>
            </a:xfrm>
            <a:prstGeom prst="line">
              <a:avLst/>
            </a:prstGeom>
            <a:noFill/>
            <a:ln w="9360">
              <a:solidFill>
                <a:srgbClr val="FFFFFF"/>
              </a:solidFill>
              <a:miter lim="800000"/>
              <a:headEnd/>
              <a:tailEnd/>
            </a:ln>
          </p:spPr>
          <p:txBody>
            <a:bodyPr/>
            <a:lstStyle/>
            <a:p>
              <a:endParaRPr lang="en-US"/>
            </a:p>
          </p:txBody>
        </p:sp>
        <p:sp>
          <p:nvSpPr>
            <p:cNvPr id="47141" name="Text Box 55"/>
            <p:cNvSpPr txBox="1">
              <a:spLocks noChangeArrowheads="1"/>
            </p:cNvSpPr>
            <p:nvPr/>
          </p:nvSpPr>
          <p:spPr bwMode="auto">
            <a:xfrm>
              <a:off x="2238" y="1316"/>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2</a:t>
              </a:r>
            </a:p>
          </p:txBody>
        </p:sp>
        <p:sp>
          <p:nvSpPr>
            <p:cNvPr id="47142" name="Text Box 56"/>
            <p:cNvSpPr txBox="1">
              <a:spLocks noChangeArrowheads="1"/>
            </p:cNvSpPr>
            <p:nvPr/>
          </p:nvSpPr>
          <p:spPr bwMode="auto">
            <a:xfrm>
              <a:off x="1925" y="1284"/>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1</a:t>
              </a:r>
            </a:p>
          </p:txBody>
        </p:sp>
        <p:sp>
          <p:nvSpPr>
            <p:cNvPr id="47143" name="Text Box 57"/>
            <p:cNvSpPr txBox="1">
              <a:spLocks noChangeArrowheads="1"/>
            </p:cNvSpPr>
            <p:nvPr/>
          </p:nvSpPr>
          <p:spPr bwMode="auto">
            <a:xfrm>
              <a:off x="2735" y="1344"/>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4</a:t>
              </a:r>
            </a:p>
          </p:txBody>
        </p:sp>
        <p:sp>
          <p:nvSpPr>
            <p:cNvPr id="47144" name="Text Box 58"/>
            <p:cNvSpPr txBox="1">
              <a:spLocks noChangeArrowheads="1"/>
            </p:cNvSpPr>
            <p:nvPr/>
          </p:nvSpPr>
          <p:spPr bwMode="auto">
            <a:xfrm>
              <a:off x="2474" y="1302"/>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3</a:t>
              </a:r>
            </a:p>
          </p:txBody>
        </p:sp>
        <p:sp>
          <p:nvSpPr>
            <p:cNvPr id="47145" name="Text Box 59"/>
            <p:cNvSpPr txBox="1">
              <a:spLocks noChangeArrowheads="1"/>
            </p:cNvSpPr>
            <p:nvPr/>
          </p:nvSpPr>
          <p:spPr bwMode="auto">
            <a:xfrm>
              <a:off x="3218" y="1325"/>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6</a:t>
              </a:r>
            </a:p>
          </p:txBody>
        </p:sp>
        <p:sp>
          <p:nvSpPr>
            <p:cNvPr id="47146" name="Text Box 60"/>
            <p:cNvSpPr txBox="1">
              <a:spLocks noChangeArrowheads="1"/>
            </p:cNvSpPr>
            <p:nvPr/>
          </p:nvSpPr>
          <p:spPr bwMode="auto">
            <a:xfrm>
              <a:off x="2950" y="1348"/>
              <a:ext cx="292" cy="251"/>
            </a:xfrm>
            <a:prstGeom prst="rect">
              <a:avLst/>
            </a:prstGeom>
            <a:noFill/>
            <a:ln w="9525">
              <a:noFill/>
              <a:round/>
              <a:headEnd/>
              <a:tailEnd/>
            </a:ln>
          </p:spPr>
          <p:txBody>
            <a:bodyPr lIns="90000" tIns="46800" rIns="90000" bIns="46800">
              <a:spAutoFit/>
            </a:bodyPr>
            <a:lstStyle/>
            <a:p>
              <a:pPr>
                <a:spcBef>
                  <a:spcPts val="125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800000"/>
                  </a:solidFill>
                </a:rPr>
                <a:t>5</a:t>
              </a:r>
            </a:p>
          </p:txBody>
        </p:sp>
      </p:grpSp>
      <p:sp>
        <p:nvSpPr>
          <p:cNvPr id="47110" name="Text Box 61"/>
          <p:cNvSpPr txBox="1">
            <a:spLocks noChangeArrowheads="1"/>
          </p:cNvSpPr>
          <p:nvPr/>
        </p:nvSpPr>
        <p:spPr bwMode="auto">
          <a:xfrm>
            <a:off x="552450" y="333375"/>
            <a:ext cx="3702050" cy="460375"/>
          </a:xfrm>
          <a:prstGeom prst="rect">
            <a:avLst/>
          </a:prstGeom>
          <a:noFill/>
          <a:ln w="9525">
            <a:noFill/>
            <a:round/>
            <a:headEnd/>
            <a:tailEnd/>
          </a:ln>
        </p:spPr>
        <p:txBody>
          <a:bodyPr lIns="90000" tIns="46800" rIns="90000" bIns="46800">
            <a:spAutoFit/>
          </a:bodyPr>
          <a:lstStyle/>
          <a:p>
            <a:pPr>
              <a:spcBef>
                <a:spcPts val="1500"/>
              </a:spcBef>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800000"/>
                </a:solidFill>
              </a:rPr>
              <a:t>Multiple plate clutch</a:t>
            </a:r>
          </a:p>
        </p:txBody>
      </p:sp>
      <p:pic>
        <p:nvPicPr>
          <p:cNvPr id="47111" name="Picture 62"/>
          <p:cNvPicPr>
            <a:picLocks noChangeAspect="1" noChangeArrowheads="1"/>
          </p:cNvPicPr>
          <p:nvPr/>
        </p:nvPicPr>
        <p:blipFill>
          <a:blip r:embed="rId4" cstate="print"/>
          <a:srcRect/>
          <a:stretch>
            <a:fillRect/>
          </a:stretch>
        </p:blipFill>
        <p:spPr bwMode="auto">
          <a:xfrm>
            <a:off x="7239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BCF58621-68C3-4700-8822-29E263F25A68}" type="slidenum">
              <a:rPr lang="en-GB"/>
              <a:pPr>
                <a:defRPr/>
              </a:pPr>
              <a:t>43</a:t>
            </a:fld>
            <a:endParaRPr lang="en-GB"/>
          </a:p>
        </p:txBody>
      </p:sp>
      <p:sp>
        <p:nvSpPr>
          <p:cNvPr id="48132" name="Rectangle 1"/>
          <p:cNvSpPr>
            <a:spLocks noChangeArrowheads="1"/>
          </p:cNvSpPr>
          <p:nvPr/>
        </p:nvSpPr>
        <p:spPr bwMode="auto">
          <a:xfrm>
            <a:off x="469900" y="2241550"/>
            <a:ext cx="180975" cy="825500"/>
          </a:xfrm>
          <a:prstGeom prst="rect">
            <a:avLst/>
          </a:prstGeom>
          <a:noFill/>
          <a:ln w="9525">
            <a:noFill/>
            <a:round/>
            <a:headEnd/>
            <a:tailEnd/>
          </a:ln>
        </p:spPr>
        <p:txBody>
          <a:bodyPr wrap="none" lIns="90000" tIns="46800" rIns="90000" bIns="46800" anchor="ctr">
            <a:spAutoFit/>
          </a:bodyPr>
          <a:lstStyle/>
          <a:p>
            <a:pPr>
              <a:buClr>
                <a:srgbClr val="000000"/>
              </a:buClr>
              <a:buFont typeface="굴림" pitchFamily="4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400">
              <a:solidFill>
                <a:srgbClr val="000000"/>
              </a:solidFill>
              <a:latin typeface="굴림" pitchFamily="48" charset="0"/>
            </a:endParaRPr>
          </a:p>
          <a:p>
            <a:pPr>
              <a:buClr>
                <a:srgbClr val="000000"/>
              </a:buClr>
              <a:buFont typeface="굴림" pitchFamily="4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400">
              <a:solidFill>
                <a:srgbClr val="000000"/>
              </a:solidFill>
              <a:latin typeface="굴림" pitchFamily="48" charset="0"/>
            </a:endParaRPr>
          </a:p>
        </p:txBody>
      </p:sp>
      <p:sp>
        <p:nvSpPr>
          <p:cNvPr id="48133" name="AutoShape 2"/>
          <p:cNvSpPr>
            <a:spLocks noChangeArrowheads="1"/>
          </p:cNvSpPr>
          <p:nvPr/>
        </p:nvSpPr>
        <p:spPr bwMode="auto">
          <a:xfrm>
            <a:off x="1555750" y="2971800"/>
            <a:ext cx="304800" cy="304800"/>
          </a:xfrm>
          <a:prstGeom prst="roundRect">
            <a:avLst>
              <a:gd name="adj" fmla="val 519"/>
            </a:avLst>
          </a:prstGeom>
          <a:noFill/>
          <a:ln w="9525">
            <a:noFill/>
            <a:round/>
            <a:headEnd/>
            <a:tailEnd/>
          </a:ln>
        </p:spPr>
        <p:txBody>
          <a:bodyPr wrap="none" anchor="ctr"/>
          <a:lstStyle/>
          <a:p>
            <a:endParaRPr lang="en-IN"/>
          </a:p>
        </p:txBody>
      </p:sp>
      <p:pic>
        <p:nvPicPr>
          <p:cNvPr id="48134" name="Picture 3"/>
          <p:cNvPicPr>
            <a:picLocks noChangeAspect="1" noChangeArrowheads="1"/>
          </p:cNvPicPr>
          <p:nvPr/>
        </p:nvPicPr>
        <p:blipFill>
          <a:blip r:embed="rId4" cstate="print">
            <a:lum bright="12000" contrast="54000"/>
          </a:blip>
          <a:srcRect l="3494" r="23441" b="15118"/>
          <a:stretch>
            <a:fillRect/>
          </a:stretch>
        </p:blipFill>
        <p:spPr bwMode="auto">
          <a:xfrm>
            <a:off x="523875" y="931863"/>
            <a:ext cx="7318375" cy="4973637"/>
          </a:xfrm>
          <a:prstGeom prst="rect">
            <a:avLst/>
          </a:prstGeom>
          <a:noFill/>
          <a:ln w="9525">
            <a:noFill/>
            <a:round/>
            <a:headEnd/>
            <a:tailEnd/>
          </a:ln>
        </p:spPr>
      </p:pic>
      <p:sp>
        <p:nvSpPr>
          <p:cNvPr id="48135" name="Rectangle 4"/>
          <p:cNvSpPr>
            <a:spLocks noChangeArrowheads="1"/>
          </p:cNvSpPr>
          <p:nvPr/>
        </p:nvSpPr>
        <p:spPr bwMode="auto">
          <a:xfrm>
            <a:off x="1063625" y="381000"/>
            <a:ext cx="2381250" cy="368300"/>
          </a:xfrm>
          <a:prstGeom prst="rect">
            <a:avLst/>
          </a:prstGeom>
          <a:noFill/>
          <a:ln w="9525">
            <a:noFill/>
            <a:round/>
            <a:headEnd/>
            <a:tailEnd/>
          </a:ln>
        </p:spPr>
        <p:txBody>
          <a:bodyPr wrap="none" lIns="90000" tIns="46800" rIns="90000" bIns="46800">
            <a:spAutoFit/>
          </a:bodyPr>
          <a:lstStyle/>
          <a:p>
            <a:pPr>
              <a:spcBef>
                <a:spcPts val="1125"/>
              </a:spcBef>
              <a:buClr>
                <a:srgbClr val="80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800000"/>
                </a:solidFill>
                <a:latin typeface="Tahoma" pitchFamily="32" charset="0"/>
              </a:rPr>
              <a:t>Multiple plate clutch</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AC4A9241-7F03-45C6-992A-345E03AB37CE}" type="slidenum">
              <a:rPr lang="en-GB"/>
              <a:pPr>
                <a:defRPr/>
              </a:pPr>
              <a:t>44</a:t>
            </a:fld>
            <a:endParaRPr lang="en-GB"/>
          </a:p>
        </p:txBody>
      </p:sp>
      <p:sp>
        <p:nvSpPr>
          <p:cNvPr id="48129" name="Rectangle 1"/>
          <p:cNvSpPr>
            <a:spLocks noGrp="1" noChangeArrowheads="1"/>
          </p:cNvSpPr>
          <p:nvPr>
            <p:ph type="title" idx="4294967295"/>
          </p:nvPr>
        </p:nvSpPr>
        <p:spPr>
          <a:xfrm>
            <a:off x="457200" y="82550"/>
            <a:ext cx="8229600" cy="1435100"/>
          </a:xfrm>
        </p:spPr>
        <p:txBody>
          <a:bodyPr/>
          <a:lstStyle/>
          <a:p>
            <a:pPr eaLnBrk="1" hangingPunct="1">
              <a:buClr>
                <a:srgbClr val="8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800000"/>
                </a:solidFill>
              </a:rPr>
              <a:t>Multiple plate </a:t>
            </a:r>
            <a:br>
              <a:rPr lang="en-GB" b="1" smtClean="0">
                <a:solidFill>
                  <a:srgbClr val="800000"/>
                </a:solidFill>
              </a:rPr>
            </a:br>
            <a:r>
              <a:rPr lang="en-GB" b="1" smtClean="0">
                <a:solidFill>
                  <a:srgbClr val="800000"/>
                </a:solidFill>
              </a:rPr>
              <a:t>wet clutch</a:t>
            </a:r>
          </a:p>
        </p:txBody>
      </p:sp>
      <p:pic>
        <p:nvPicPr>
          <p:cNvPr id="49157" name="Picture 2"/>
          <p:cNvPicPr>
            <a:picLocks noChangeAspect="1" noChangeArrowheads="1"/>
          </p:cNvPicPr>
          <p:nvPr/>
        </p:nvPicPr>
        <p:blipFill>
          <a:blip r:embed="rId4" cstate="print"/>
          <a:srcRect/>
          <a:stretch>
            <a:fillRect/>
          </a:stretch>
        </p:blipFill>
        <p:spPr bwMode="auto">
          <a:xfrm>
            <a:off x="496888" y="2058988"/>
            <a:ext cx="6697662" cy="3505200"/>
          </a:xfrm>
          <a:prstGeom prst="rect">
            <a:avLst/>
          </a:prstGeom>
          <a:noFill/>
          <a:ln w="9525">
            <a:noFill/>
            <a:round/>
            <a:headEnd/>
            <a:tailEnd/>
          </a:ln>
        </p:spPr>
      </p:pic>
      <p:pic>
        <p:nvPicPr>
          <p:cNvPr id="49158" name="Picture 3"/>
          <p:cNvPicPr>
            <a:picLocks noChangeAspect="1" noChangeArrowheads="1"/>
          </p:cNvPicPr>
          <p:nvPr/>
        </p:nvPicPr>
        <p:blipFill>
          <a:blip r:embed="rId5" cstate="print"/>
          <a:srcRect/>
          <a:stretch>
            <a:fillRect/>
          </a:stretch>
        </p:blipFill>
        <p:spPr bwMode="auto">
          <a:xfrm>
            <a:off x="70866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EFC29AD5-B863-4813-884E-F2D51E21ABA4}" type="slidenum">
              <a:rPr lang="en-GB"/>
              <a:pPr>
                <a:defRPr/>
              </a:pPr>
              <a:t>45</a:t>
            </a:fld>
            <a:endParaRPr lang="en-GB"/>
          </a:p>
        </p:txBody>
      </p:sp>
      <p:sp>
        <p:nvSpPr>
          <p:cNvPr id="49153"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Analysis of </a:t>
            </a:r>
            <a:br>
              <a:rPr lang="en-GB" smtClean="0"/>
            </a:br>
            <a:r>
              <a:rPr lang="en-GB" smtClean="0"/>
              <a:t>Friction clutches</a:t>
            </a:r>
          </a:p>
        </p:txBody>
      </p:sp>
      <p:sp>
        <p:nvSpPr>
          <p:cNvPr id="50181" name="Rectangle 2"/>
          <p:cNvSpPr>
            <a:spLocks noGrp="1" noChangeArrowheads="1"/>
          </p:cNvSpPr>
          <p:nvPr>
            <p:ph type="body" idx="4294967295"/>
          </p:nvPr>
        </p:nvSpPr>
        <p:spPr>
          <a:xfrm>
            <a:off x="457200" y="1600200"/>
            <a:ext cx="7705725"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To design analyze the performance of these devices, a knowledge on the following are required.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1. The torque transmitted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2. The actuating force.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3. The energy loss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i="1" smtClean="0"/>
              <a:t>4. The temperature rise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i="1" smtClean="0"/>
          </a:p>
        </p:txBody>
      </p:sp>
      <p:pic>
        <p:nvPicPr>
          <p:cNvPr id="50182" name="Picture 3"/>
          <p:cNvPicPr>
            <a:picLocks noChangeAspect="1" noChangeArrowheads="1"/>
          </p:cNvPicPr>
          <p:nvPr/>
        </p:nvPicPr>
        <p:blipFill>
          <a:blip r:embed="rId4" cstate="print"/>
          <a:srcRect/>
          <a:stretch>
            <a:fillRect/>
          </a:stretch>
        </p:blipFill>
        <p:spPr bwMode="auto">
          <a:xfrm>
            <a:off x="70866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EDDD734B-11AB-40D4-98ED-1B77C054B5C1}" type="slidenum">
              <a:rPr lang="en-GB"/>
              <a:pPr>
                <a:defRPr/>
              </a:pPr>
              <a:t>46</a:t>
            </a:fld>
            <a:endParaRPr lang="en-GB"/>
          </a:p>
        </p:txBody>
      </p:sp>
      <p:sp>
        <p:nvSpPr>
          <p:cNvPr id="5017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Method of Analysis</a:t>
            </a:r>
          </a:p>
        </p:txBody>
      </p:sp>
      <p:sp>
        <p:nvSpPr>
          <p:cNvPr id="51205"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FF0000"/>
                </a:solidFill>
              </a:rPr>
              <a:t>Uniform Pressure Conditions</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The torque that can be transmitted by a clutch is a function of its geometry and the magnitude of the actuating force applied as well as the condition of contact prevailing between the members. The applied force can keep the members together with a uniform pressure all over its contact area and the consequent analysis is based on uniform pressure condition</a:t>
            </a:r>
          </a:p>
        </p:txBody>
      </p:sp>
      <p:grpSp>
        <p:nvGrpSpPr>
          <p:cNvPr id="51206" name="Group 3"/>
          <p:cNvGrpSpPr>
            <a:grpSpLocks/>
          </p:cNvGrpSpPr>
          <p:nvPr/>
        </p:nvGrpSpPr>
        <p:grpSpPr bwMode="auto">
          <a:xfrm>
            <a:off x="7391400" y="457200"/>
            <a:ext cx="1065213" cy="998538"/>
            <a:chOff x="4656" y="288"/>
            <a:chExt cx="671" cy="629"/>
          </a:xfrm>
        </p:grpSpPr>
        <p:pic>
          <p:nvPicPr>
            <p:cNvPr id="51207" name="Picture 4"/>
            <p:cNvPicPr>
              <a:picLocks noChangeAspect="1" noChangeArrowheads="1"/>
            </p:cNvPicPr>
            <p:nvPr/>
          </p:nvPicPr>
          <p:blipFill>
            <a:blip r:embed="rId4" cstate="print"/>
            <a:srcRect/>
            <a:stretch>
              <a:fillRect/>
            </a:stretch>
          </p:blipFill>
          <p:spPr bwMode="auto">
            <a:xfrm>
              <a:off x="4656" y="288"/>
              <a:ext cx="672" cy="630"/>
            </a:xfrm>
            <a:prstGeom prst="rect">
              <a:avLst/>
            </a:prstGeom>
            <a:noFill/>
            <a:ln w="9525">
              <a:noFill/>
              <a:round/>
              <a:headEnd/>
              <a:tailEnd/>
            </a:ln>
          </p:spPr>
        </p:pic>
        <p:sp>
          <p:nvSpPr>
            <p:cNvPr id="51208" name="Text Box 5"/>
            <p:cNvSpPr txBox="1">
              <a:spLocks noChangeArrowheads="1"/>
            </p:cNvSpPr>
            <p:nvPr/>
          </p:nvSpPr>
          <p:spPr bwMode="auto">
            <a:xfrm>
              <a:off x="4656"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3D92EA4E-68DA-4DB1-AE66-2DBEADD0B32E}" type="slidenum">
              <a:rPr lang="en-GB"/>
              <a:pPr>
                <a:defRPr/>
              </a:pPr>
              <a:t>47</a:t>
            </a:fld>
            <a:endParaRPr lang="en-GB"/>
          </a:p>
        </p:txBody>
      </p:sp>
      <p:sp>
        <p:nvSpPr>
          <p:cNvPr id="5120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Method of Analysis</a:t>
            </a:r>
          </a:p>
        </p:txBody>
      </p:sp>
      <p:sp>
        <p:nvSpPr>
          <p:cNvPr id="52229" name="Rectangle 2"/>
          <p:cNvSpPr>
            <a:spLocks noGrp="1" noChangeArrowheads="1"/>
          </p:cNvSpPr>
          <p:nvPr>
            <p:ph type="body" idx="4294967295"/>
          </p:nvPr>
        </p:nvSpPr>
        <p:spPr>
          <a:xfrm>
            <a:off x="457200" y="1600200"/>
            <a:ext cx="822960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FF0000"/>
                </a:solidFill>
              </a:rPr>
              <a:t>Uniform Wear Conditions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However as the time progresses some wear takes place between the contacting members and this may alter or vary the contact pressure appropriately and uniform pressure condition may no longer prevail. Hence the analysis here is based on uniform wear condition</a:t>
            </a:r>
          </a:p>
        </p:txBody>
      </p:sp>
      <p:grpSp>
        <p:nvGrpSpPr>
          <p:cNvPr id="52230" name="Group 3"/>
          <p:cNvGrpSpPr>
            <a:grpSpLocks/>
          </p:cNvGrpSpPr>
          <p:nvPr/>
        </p:nvGrpSpPr>
        <p:grpSpPr bwMode="auto">
          <a:xfrm>
            <a:off x="7467600" y="533400"/>
            <a:ext cx="1065213" cy="998538"/>
            <a:chOff x="4704" y="336"/>
            <a:chExt cx="671" cy="629"/>
          </a:xfrm>
        </p:grpSpPr>
        <p:pic>
          <p:nvPicPr>
            <p:cNvPr id="52231" name="Picture 4"/>
            <p:cNvPicPr>
              <a:picLocks noChangeAspect="1" noChangeArrowheads="1"/>
            </p:cNvPicPr>
            <p:nvPr/>
          </p:nvPicPr>
          <p:blipFill>
            <a:blip r:embed="rId4" cstate="print"/>
            <a:srcRect/>
            <a:stretch>
              <a:fillRect/>
            </a:stretch>
          </p:blipFill>
          <p:spPr bwMode="auto">
            <a:xfrm>
              <a:off x="4704" y="336"/>
              <a:ext cx="672" cy="630"/>
            </a:xfrm>
            <a:prstGeom prst="rect">
              <a:avLst/>
            </a:prstGeom>
            <a:noFill/>
            <a:ln w="9525">
              <a:noFill/>
              <a:round/>
              <a:headEnd/>
              <a:tailEnd/>
            </a:ln>
          </p:spPr>
        </p:pic>
        <p:sp>
          <p:nvSpPr>
            <p:cNvPr id="52232" name="Text Box 5"/>
            <p:cNvSpPr txBox="1">
              <a:spLocks noChangeArrowheads="1"/>
            </p:cNvSpPr>
            <p:nvPr/>
          </p:nvSpPr>
          <p:spPr bwMode="auto">
            <a:xfrm>
              <a:off x="4704"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257AA21F-4D15-4CF9-A4C0-2C3610D37FDF}" type="slidenum">
              <a:rPr lang="en-GB"/>
              <a:pPr>
                <a:defRPr/>
              </a:pPr>
              <a:t>48</a:t>
            </a:fld>
            <a:endParaRPr lang="en-GB"/>
          </a:p>
        </p:txBody>
      </p:sp>
      <p:sp>
        <p:nvSpPr>
          <p:cNvPr id="52225" name="Rectangle 1"/>
          <p:cNvSpPr>
            <a:spLocks noGrp="1" noChangeArrowheads="1"/>
          </p:cNvSpPr>
          <p:nvPr>
            <p:ph type="title" idx="4294967295"/>
          </p:nvPr>
        </p:nvSpPr>
        <p:spPr>
          <a:xfrm>
            <a:off x="457200" y="82550"/>
            <a:ext cx="8229600" cy="1435100"/>
          </a:xfrm>
        </p:spPr>
        <p:txBody>
          <a:bodyPr/>
          <a:lstStyle/>
          <a:p>
            <a:pPr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
            </a:r>
            <a:br>
              <a:rPr lang="en-GB" smtClean="0">
                <a:solidFill>
                  <a:srgbClr val="FF0000"/>
                </a:solidFill>
              </a:rPr>
            </a:br>
            <a:r>
              <a:rPr lang="en-GB" smtClean="0">
                <a:solidFill>
                  <a:srgbClr val="FF0000"/>
                </a:solidFill>
              </a:rPr>
              <a:t> </a:t>
            </a:r>
            <a:r>
              <a:rPr lang="en-GB" smtClean="0"/>
              <a:t>Method of Analysis</a:t>
            </a:r>
          </a:p>
        </p:txBody>
      </p:sp>
      <p:pic>
        <p:nvPicPr>
          <p:cNvPr id="53253" name="Picture 2"/>
          <p:cNvPicPr>
            <a:picLocks noChangeAspect="1" noChangeArrowheads="1"/>
          </p:cNvPicPr>
          <p:nvPr/>
        </p:nvPicPr>
        <p:blipFill>
          <a:blip r:embed="rId4" cstate="print"/>
          <a:srcRect/>
          <a:stretch>
            <a:fillRect/>
          </a:stretch>
        </p:blipFill>
        <p:spPr bwMode="auto">
          <a:xfrm>
            <a:off x="2028825" y="1809750"/>
            <a:ext cx="4033838" cy="3983038"/>
          </a:xfrm>
          <a:prstGeom prst="rect">
            <a:avLst/>
          </a:prstGeom>
          <a:noFill/>
          <a:ln w="9525">
            <a:noFill/>
            <a:round/>
            <a:headEnd/>
            <a:tailEnd/>
          </a:ln>
        </p:spPr>
      </p:pic>
      <p:pic>
        <p:nvPicPr>
          <p:cNvPr id="53254" name="Picture 3"/>
          <p:cNvPicPr>
            <a:picLocks noChangeAspect="1" noChangeArrowheads="1"/>
          </p:cNvPicPr>
          <p:nvPr/>
        </p:nvPicPr>
        <p:blipFill>
          <a:blip r:embed="rId5" cstate="print"/>
          <a:srcRect/>
          <a:stretch>
            <a:fillRect/>
          </a:stretch>
        </p:blipFill>
        <p:spPr bwMode="auto">
          <a:xfrm>
            <a:off x="7239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GB"/>
              <a:t>DEPT MECH ENGG                              COLLEGE OF ENGG ADOOR</a:t>
            </a:r>
          </a:p>
        </p:txBody>
      </p:sp>
      <p:sp>
        <p:nvSpPr>
          <p:cNvPr id="8" name="Slide Number Placeholder 6"/>
          <p:cNvSpPr>
            <a:spLocks noGrp="1"/>
          </p:cNvSpPr>
          <p:nvPr>
            <p:ph type="sldNum" sz="quarter" idx="12"/>
          </p:nvPr>
        </p:nvSpPr>
        <p:spPr/>
        <p:txBody>
          <a:bodyPr/>
          <a:lstStyle/>
          <a:p>
            <a:pPr>
              <a:defRPr/>
            </a:pPr>
            <a:fld id="{288A8537-47B4-4C1F-B749-FB5FF7BC08A7}" type="slidenum">
              <a:rPr lang="en-GB"/>
              <a:pPr>
                <a:defRPr/>
              </a:pPr>
              <a:t>49</a:t>
            </a:fld>
            <a:endParaRPr lang="en-GB"/>
          </a:p>
        </p:txBody>
      </p:sp>
      <p:sp>
        <p:nvSpPr>
          <p:cNvPr id="53249" name="Rectangle 1"/>
          <p:cNvSpPr>
            <a:spLocks noGrp="1" noChangeArrowheads="1"/>
          </p:cNvSpPr>
          <p:nvPr>
            <p:ph type="title" idx="4294967295"/>
          </p:nvPr>
        </p:nvSpPr>
        <p:spPr>
          <a:xfrm>
            <a:off x="457200" y="82550"/>
            <a:ext cx="8229600" cy="1435100"/>
          </a:xfrm>
        </p:spPr>
        <p:txBody>
          <a:bodyPr/>
          <a:lstStyle/>
          <a:p>
            <a:pPr eaLnBrk="1" hangingPunct="1">
              <a:buClr>
                <a:srgbClr val="FF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solidFill>
                  <a:srgbClr val="FF0000"/>
                </a:solidFill>
              </a:rPr>
              <a:t/>
            </a:r>
            <a:br>
              <a:rPr lang="en-GB" smtClean="0">
                <a:solidFill>
                  <a:srgbClr val="FF0000"/>
                </a:solidFill>
              </a:rPr>
            </a:br>
            <a:r>
              <a:rPr lang="en-GB" smtClean="0">
                <a:solidFill>
                  <a:srgbClr val="FF0000"/>
                </a:solidFill>
              </a:rPr>
              <a:t> </a:t>
            </a:r>
            <a:r>
              <a:rPr lang="en-GB" smtClean="0"/>
              <a:t>Method of Analysis</a:t>
            </a:r>
          </a:p>
        </p:txBody>
      </p:sp>
      <p:sp>
        <p:nvSpPr>
          <p:cNvPr id="54277" name="Rectangle 2"/>
          <p:cNvSpPr>
            <a:spLocks noGrp="1" noChangeArrowheads="1"/>
          </p:cNvSpPr>
          <p:nvPr>
            <p:ph type="body" idx="4294967295"/>
          </p:nvPr>
        </p:nvSpPr>
        <p:spPr>
          <a:xfrm>
            <a:off x="457200" y="1600200"/>
            <a:ext cx="746125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Assuming uniform pressure, p, the </a:t>
            </a:r>
            <a:r>
              <a:rPr lang="en-GB" sz="2800" smtClean="0">
                <a:solidFill>
                  <a:srgbClr val="00FFCC"/>
                </a:solidFill>
              </a:rPr>
              <a:t>torque transmission capacity, T</a:t>
            </a:r>
            <a:r>
              <a:rPr lang="en-GB" sz="2800" smtClean="0"/>
              <a:t> is given by, </a:t>
            </a:r>
          </a:p>
        </p:txBody>
      </p:sp>
      <p:pic>
        <p:nvPicPr>
          <p:cNvPr id="54278" name="Picture 3"/>
          <p:cNvPicPr>
            <a:picLocks noChangeAspect="1" noChangeArrowheads="1"/>
          </p:cNvPicPr>
          <p:nvPr/>
        </p:nvPicPr>
        <p:blipFill>
          <a:blip r:embed="rId4" cstate="print"/>
          <a:srcRect/>
          <a:stretch>
            <a:fillRect/>
          </a:stretch>
        </p:blipFill>
        <p:spPr bwMode="auto">
          <a:xfrm>
            <a:off x="7086600" y="457200"/>
            <a:ext cx="1066800" cy="1000125"/>
          </a:xfrm>
          <a:prstGeom prst="rect">
            <a:avLst/>
          </a:prstGeom>
          <a:noFill/>
          <a:ln w="9525">
            <a:noFill/>
            <a:round/>
            <a:headEnd/>
            <a:tailEnd/>
          </a:ln>
        </p:spPr>
      </p:pic>
      <p:pic>
        <p:nvPicPr>
          <p:cNvPr id="54279" name="Picture 4"/>
          <p:cNvPicPr>
            <a:picLocks noChangeAspect="1" noChangeArrowheads="1"/>
          </p:cNvPicPr>
          <p:nvPr/>
        </p:nvPicPr>
        <p:blipFill>
          <a:blip r:embed="rId5" cstate="print"/>
          <a:srcRect/>
          <a:stretch>
            <a:fillRect/>
          </a:stretch>
        </p:blipFill>
        <p:spPr bwMode="auto">
          <a:xfrm>
            <a:off x="658813" y="3225800"/>
            <a:ext cx="6988175" cy="2006600"/>
          </a:xfrm>
          <a:prstGeom prst="rect">
            <a:avLst/>
          </a:prstGeom>
          <a:noFill/>
          <a:ln w="9525">
            <a:noFill/>
            <a:round/>
            <a:headEnd/>
            <a:tailEnd/>
          </a:ln>
        </p:spPr>
      </p:pic>
      <p:sp>
        <p:nvSpPr>
          <p:cNvPr id="54280" name="Text Box 5"/>
          <p:cNvSpPr txBox="1">
            <a:spLocks noChangeArrowheads="1"/>
          </p:cNvSpPr>
          <p:nvPr/>
        </p:nvSpPr>
        <p:spPr bwMode="auto">
          <a:xfrm>
            <a:off x="1730375" y="5384800"/>
            <a:ext cx="2717800" cy="398463"/>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latin typeface="Tahoma" pitchFamily="32" charset="0"/>
              </a:rPr>
              <a:t>f= coefficient of friction</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pPr>
              <a:defRPr/>
            </a:pPr>
            <a:r>
              <a:rPr lang="en-GB"/>
              <a:t>DEPT MECH ENGG                              COLLEGE OF ENGG ADOOR</a:t>
            </a:r>
          </a:p>
        </p:txBody>
      </p:sp>
      <p:sp>
        <p:nvSpPr>
          <p:cNvPr id="23" name="Slide Number Placeholder 5"/>
          <p:cNvSpPr>
            <a:spLocks noGrp="1"/>
          </p:cNvSpPr>
          <p:nvPr>
            <p:ph type="sldNum" sz="quarter" idx="12"/>
          </p:nvPr>
        </p:nvSpPr>
        <p:spPr/>
        <p:txBody>
          <a:bodyPr/>
          <a:lstStyle/>
          <a:p>
            <a:pPr>
              <a:defRPr/>
            </a:pPr>
            <a:fld id="{861ABD1C-E8CD-43C7-9FC2-CFE07C81484E}" type="slidenum">
              <a:rPr lang="en-GB"/>
              <a:pPr>
                <a:defRPr/>
              </a:pPr>
              <a:t>5</a:t>
            </a:fld>
            <a:endParaRPr lang="en-GB"/>
          </a:p>
        </p:txBody>
      </p:sp>
      <p:sp>
        <p:nvSpPr>
          <p:cNvPr id="819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Clutch classification</a:t>
            </a:r>
          </a:p>
        </p:txBody>
      </p:sp>
      <p:grpSp>
        <p:nvGrpSpPr>
          <p:cNvPr id="12293" name="Group 2"/>
          <p:cNvGrpSpPr>
            <a:grpSpLocks/>
          </p:cNvGrpSpPr>
          <p:nvPr/>
        </p:nvGrpSpPr>
        <p:grpSpPr bwMode="auto">
          <a:xfrm>
            <a:off x="225425" y="1903413"/>
            <a:ext cx="8234363" cy="4086225"/>
            <a:chOff x="142" y="1199"/>
            <a:chExt cx="5187" cy="2574"/>
          </a:xfrm>
        </p:grpSpPr>
        <p:sp>
          <p:nvSpPr>
            <p:cNvPr id="12294" name="AutoShape 3"/>
            <p:cNvSpPr>
              <a:spLocks noChangeArrowheads="1"/>
            </p:cNvSpPr>
            <p:nvPr/>
          </p:nvSpPr>
          <p:spPr bwMode="auto">
            <a:xfrm>
              <a:off x="288" y="1199"/>
              <a:ext cx="4897" cy="2575"/>
            </a:xfrm>
            <a:prstGeom prst="roundRect">
              <a:avLst>
                <a:gd name="adj" fmla="val 37"/>
              </a:avLst>
            </a:prstGeom>
            <a:noFill/>
            <a:ln w="9525">
              <a:noFill/>
              <a:round/>
              <a:headEnd/>
              <a:tailEnd/>
            </a:ln>
          </p:spPr>
          <p:txBody>
            <a:bodyPr wrap="none" anchor="ctr"/>
            <a:lstStyle/>
            <a:p>
              <a:endParaRPr lang="en-IN"/>
            </a:p>
          </p:txBody>
        </p:sp>
        <p:cxnSp>
          <p:nvCxnSpPr>
            <p:cNvPr id="12295" name="AutoShape 4"/>
            <p:cNvCxnSpPr>
              <a:cxnSpLocks noChangeShapeType="1"/>
              <a:stCxn id="12311" idx="1"/>
              <a:endCxn id="12307" idx="2"/>
            </p:cNvCxnSpPr>
            <p:nvPr/>
          </p:nvCxnSpPr>
          <p:spPr bwMode="auto">
            <a:xfrm flipH="1" flipV="1">
              <a:off x="1024" y="2772"/>
              <a:ext cx="244" cy="716"/>
            </a:xfrm>
            <a:prstGeom prst="bentConnector3">
              <a:avLst>
                <a:gd name="adj1" fmla="val 50000"/>
              </a:avLst>
            </a:prstGeom>
            <a:noFill/>
            <a:ln w="28440">
              <a:solidFill>
                <a:srgbClr val="FFFFFF"/>
              </a:solidFill>
              <a:miter lim="800000"/>
              <a:headEnd/>
              <a:tailEnd/>
            </a:ln>
          </p:spPr>
        </p:cxnSp>
        <p:cxnSp>
          <p:nvCxnSpPr>
            <p:cNvPr id="12296" name="AutoShape 5"/>
            <p:cNvCxnSpPr>
              <a:cxnSpLocks noChangeShapeType="1"/>
              <a:stCxn id="12310" idx="1"/>
              <a:endCxn id="12307" idx="2"/>
            </p:cNvCxnSpPr>
            <p:nvPr/>
          </p:nvCxnSpPr>
          <p:spPr bwMode="auto">
            <a:xfrm flipH="1" flipV="1">
              <a:off x="1024" y="2772"/>
              <a:ext cx="244" cy="287"/>
            </a:xfrm>
            <a:prstGeom prst="bentConnector3">
              <a:avLst>
                <a:gd name="adj1" fmla="val 50000"/>
              </a:avLst>
            </a:prstGeom>
            <a:noFill/>
            <a:ln w="28440">
              <a:solidFill>
                <a:srgbClr val="FFFFFF"/>
              </a:solidFill>
              <a:miter lim="800000"/>
              <a:headEnd/>
              <a:tailEnd/>
            </a:ln>
          </p:spPr>
        </p:cxnSp>
        <p:cxnSp>
          <p:nvCxnSpPr>
            <p:cNvPr id="12297" name="AutoShape 6"/>
            <p:cNvCxnSpPr>
              <a:cxnSpLocks noChangeShapeType="1"/>
              <a:stCxn id="12309" idx="0"/>
              <a:endCxn id="12305" idx="2"/>
            </p:cNvCxnSpPr>
            <p:nvPr/>
          </p:nvCxnSpPr>
          <p:spPr bwMode="auto">
            <a:xfrm flipH="1" flipV="1">
              <a:off x="2736" y="2343"/>
              <a:ext cx="1713" cy="143"/>
            </a:xfrm>
            <a:prstGeom prst="bentConnector3">
              <a:avLst>
                <a:gd name="adj1" fmla="val 50000"/>
              </a:avLst>
            </a:prstGeom>
            <a:noFill/>
            <a:ln w="28440">
              <a:solidFill>
                <a:srgbClr val="FFFFFF"/>
              </a:solidFill>
              <a:miter lim="800000"/>
              <a:headEnd/>
              <a:tailEnd/>
            </a:ln>
          </p:spPr>
        </p:cxnSp>
        <p:cxnSp>
          <p:nvCxnSpPr>
            <p:cNvPr id="12298" name="AutoShape 7"/>
            <p:cNvCxnSpPr>
              <a:cxnSpLocks noChangeShapeType="1"/>
              <a:stCxn id="12308" idx="0"/>
              <a:endCxn id="12305" idx="2"/>
            </p:cNvCxnSpPr>
            <p:nvPr/>
          </p:nvCxnSpPr>
          <p:spPr bwMode="auto">
            <a:xfrm flipH="1" flipV="1">
              <a:off x="2736" y="2343"/>
              <a:ext cx="1" cy="143"/>
            </a:xfrm>
            <a:prstGeom prst="bentConnector3">
              <a:avLst>
                <a:gd name="adj1" fmla="val 50000"/>
              </a:avLst>
            </a:prstGeom>
            <a:noFill/>
            <a:ln w="28440">
              <a:solidFill>
                <a:srgbClr val="FFFFFF"/>
              </a:solidFill>
              <a:miter lim="800000"/>
              <a:headEnd/>
              <a:tailEnd/>
            </a:ln>
          </p:spPr>
        </p:cxnSp>
        <p:cxnSp>
          <p:nvCxnSpPr>
            <p:cNvPr id="12299" name="AutoShape 8"/>
            <p:cNvCxnSpPr>
              <a:cxnSpLocks noChangeShapeType="1"/>
              <a:stCxn id="12307" idx="0"/>
              <a:endCxn id="12305" idx="2"/>
            </p:cNvCxnSpPr>
            <p:nvPr/>
          </p:nvCxnSpPr>
          <p:spPr bwMode="auto">
            <a:xfrm flipV="1">
              <a:off x="1024" y="2343"/>
              <a:ext cx="1712" cy="143"/>
            </a:xfrm>
            <a:prstGeom prst="bentConnector3">
              <a:avLst>
                <a:gd name="adj1" fmla="val 50000"/>
              </a:avLst>
            </a:prstGeom>
            <a:noFill/>
            <a:ln w="28440">
              <a:solidFill>
                <a:srgbClr val="FFFFFF"/>
              </a:solidFill>
              <a:miter lim="800000"/>
              <a:headEnd/>
              <a:tailEnd/>
            </a:ln>
          </p:spPr>
        </p:cxnSp>
        <p:cxnSp>
          <p:nvCxnSpPr>
            <p:cNvPr id="12300" name="AutoShape 9"/>
            <p:cNvCxnSpPr>
              <a:cxnSpLocks noChangeShapeType="1"/>
              <a:stCxn id="12306" idx="0"/>
              <a:endCxn id="12303" idx="2"/>
            </p:cNvCxnSpPr>
            <p:nvPr/>
          </p:nvCxnSpPr>
          <p:spPr bwMode="auto">
            <a:xfrm flipH="1" flipV="1">
              <a:off x="2736" y="1914"/>
              <a:ext cx="1714" cy="143"/>
            </a:xfrm>
            <a:prstGeom prst="bentConnector3">
              <a:avLst>
                <a:gd name="adj1" fmla="val 50000"/>
              </a:avLst>
            </a:prstGeom>
            <a:noFill/>
            <a:ln w="28440">
              <a:solidFill>
                <a:srgbClr val="FFFFFF"/>
              </a:solidFill>
              <a:miter lim="800000"/>
              <a:headEnd/>
              <a:tailEnd/>
            </a:ln>
          </p:spPr>
        </p:cxnSp>
        <p:cxnSp>
          <p:nvCxnSpPr>
            <p:cNvPr id="12301" name="AutoShape 10"/>
            <p:cNvCxnSpPr>
              <a:cxnSpLocks noChangeShapeType="1"/>
              <a:stCxn id="12305" idx="0"/>
              <a:endCxn id="12303" idx="2"/>
            </p:cNvCxnSpPr>
            <p:nvPr/>
          </p:nvCxnSpPr>
          <p:spPr bwMode="auto">
            <a:xfrm flipV="1">
              <a:off x="2736" y="1914"/>
              <a:ext cx="1" cy="143"/>
            </a:xfrm>
            <a:prstGeom prst="bentConnector3">
              <a:avLst>
                <a:gd name="adj1" fmla="val 50000"/>
              </a:avLst>
            </a:prstGeom>
            <a:noFill/>
            <a:ln w="28440">
              <a:solidFill>
                <a:srgbClr val="FFFFFF"/>
              </a:solidFill>
              <a:miter lim="800000"/>
              <a:headEnd/>
              <a:tailEnd/>
            </a:ln>
          </p:spPr>
        </p:cxnSp>
        <p:cxnSp>
          <p:nvCxnSpPr>
            <p:cNvPr id="12302" name="AutoShape 11"/>
            <p:cNvCxnSpPr>
              <a:cxnSpLocks noChangeShapeType="1"/>
              <a:stCxn id="12304" idx="0"/>
              <a:endCxn id="12303" idx="2"/>
            </p:cNvCxnSpPr>
            <p:nvPr/>
          </p:nvCxnSpPr>
          <p:spPr bwMode="auto">
            <a:xfrm flipV="1">
              <a:off x="1023" y="1914"/>
              <a:ext cx="1714" cy="143"/>
            </a:xfrm>
            <a:prstGeom prst="bentConnector3">
              <a:avLst>
                <a:gd name="adj1" fmla="val 50000"/>
              </a:avLst>
            </a:prstGeom>
            <a:noFill/>
            <a:ln w="28440">
              <a:solidFill>
                <a:srgbClr val="FFFFFF"/>
              </a:solidFill>
              <a:miter lim="800000"/>
              <a:headEnd/>
              <a:tailEnd/>
            </a:ln>
          </p:spPr>
        </p:cxnSp>
        <p:sp>
          <p:nvSpPr>
            <p:cNvPr id="12303" name="AutoShape 12"/>
            <p:cNvSpPr>
              <a:spLocks noChangeArrowheads="1"/>
            </p:cNvSpPr>
            <p:nvPr/>
          </p:nvSpPr>
          <p:spPr bwMode="auto">
            <a:xfrm>
              <a:off x="2002" y="1628"/>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Clutches</a:t>
              </a:r>
            </a:p>
          </p:txBody>
        </p:sp>
        <p:sp>
          <p:nvSpPr>
            <p:cNvPr id="12304" name="AutoShape 13"/>
            <p:cNvSpPr>
              <a:spLocks noChangeArrowheads="1"/>
            </p:cNvSpPr>
            <p:nvPr/>
          </p:nvSpPr>
          <p:spPr bwMode="auto">
            <a:xfrm>
              <a:off x="288" y="2057"/>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Jaw clutches</a:t>
              </a:r>
            </a:p>
          </p:txBody>
        </p:sp>
        <p:sp>
          <p:nvSpPr>
            <p:cNvPr id="12305" name="AutoShape 14"/>
            <p:cNvSpPr>
              <a:spLocks noChangeArrowheads="1"/>
            </p:cNvSpPr>
            <p:nvPr/>
          </p:nvSpPr>
          <p:spPr bwMode="auto">
            <a:xfrm>
              <a:off x="2002" y="2057"/>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Friction clutches</a:t>
              </a:r>
            </a:p>
          </p:txBody>
        </p:sp>
        <p:sp>
          <p:nvSpPr>
            <p:cNvPr id="12306" name="AutoShape 15"/>
            <p:cNvSpPr>
              <a:spLocks noChangeArrowheads="1"/>
            </p:cNvSpPr>
            <p:nvPr/>
          </p:nvSpPr>
          <p:spPr bwMode="auto">
            <a:xfrm>
              <a:off x="3716" y="2057"/>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Hydraulic clutches</a:t>
              </a:r>
            </a:p>
          </p:txBody>
        </p:sp>
        <p:sp>
          <p:nvSpPr>
            <p:cNvPr id="12307" name="AutoShape 16"/>
            <p:cNvSpPr>
              <a:spLocks noChangeArrowheads="1"/>
            </p:cNvSpPr>
            <p:nvPr/>
          </p:nvSpPr>
          <p:spPr bwMode="auto">
            <a:xfrm>
              <a:off x="291" y="2486"/>
              <a:ext cx="1467"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Plate clutches</a:t>
              </a:r>
            </a:p>
          </p:txBody>
        </p:sp>
        <p:sp>
          <p:nvSpPr>
            <p:cNvPr id="12308" name="AutoShape 17"/>
            <p:cNvSpPr>
              <a:spLocks noChangeArrowheads="1"/>
            </p:cNvSpPr>
            <p:nvPr/>
          </p:nvSpPr>
          <p:spPr bwMode="auto">
            <a:xfrm>
              <a:off x="2004" y="2486"/>
              <a:ext cx="1467"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Cone clutches</a:t>
              </a:r>
            </a:p>
          </p:txBody>
        </p:sp>
        <p:sp>
          <p:nvSpPr>
            <p:cNvPr id="12309" name="AutoShape 18"/>
            <p:cNvSpPr>
              <a:spLocks noChangeArrowheads="1"/>
            </p:cNvSpPr>
            <p:nvPr/>
          </p:nvSpPr>
          <p:spPr bwMode="auto">
            <a:xfrm>
              <a:off x="3716" y="2486"/>
              <a:ext cx="1467"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Centrifugal clutches</a:t>
              </a:r>
            </a:p>
          </p:txBody>
        </p:sp>
        <p:sp>
          <p:nvSpPr>
            <p:cNvPr id="12310" name="AutoShape 19"/>
            <p:cNvSpPr>
              <a:spLocks noChangeArrowheads="1"/>
            </p:cNvSpPr>
            <p:nvPr/>
          </p:nvSpPr>
          <p:spPr bwMode="auto">
            <a:xfrm>
              <a:off x="1269" y="2916"/>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Single plate</a:t>
              </a:r>
            </a:p>
          </p:txBody>
        </p:sp>
        <p:sp>
          <p:nvSpPr>
            <p:cNvPr id="12311" name="AutoShape 20"/>
            <p:cNvSpPr>
              <a:spLocks noChangeArrowheads="1"/>
            </p:cNvSpPr>
            <p:nvPr/>
          </p:nvSpPr>
          <p:spPr bwMode="auto">
            <a:xfrm>
              <a:off x="1269" y="3345"/>
              <a:ext cx="1469" cy="286"/>
            </a:xfrm>
            <a:prstGeom prst="roundRect">
              <a:avLst>
                <a:gd name="adj" fmla="val 16667"/>
              </a:avLst>
            </a:prstGeom>
            <a:solidFill>
              <a:srgbClr val="3399FF"/>
            </a:solidFill>
            <a:ln w="9360">
              <a:solidFill>
                <a:srgbClr val="FFFFFF"/>
              </a:solidFill>
              <a:miter lim="800000"/>
              <a:headEnd/>
              <a:tailEnd/>
            </a:ln>
          </p:spPr>
          <p:txBody>
            <a:bodyPr wrap="none" lIns="90000" tIns="46800" rIns="90000" bIns="46800" anchor="ctr"/>
            <a:lstStyle/>
            <a:p>
              <a:pPr algn="ct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FFFFFF"/>
                  </a:solidFill>
                  <a:latin typeface="Tahoma" pitchFamily="32" charset="0"/>
                </a:rPr>
                <a:t>Multi plate</a:t>
              </a:r>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GB"/>
              <a:t>DEPT MECH ENGG                              COLLEGE OF ENGG ADOOR</a:t>
            </a:r>
          </a:p>
        </p:txBody>
      </p:sp>
      <p:sp>
        <p:nvSpPr>
          <p:cNvPr id="7" name="Slide Number Placeholder 6"/>
          <p:cNvSpPr>
            <a:spLocks noGrp="1"/>
          </p:cNvSpPr>
          <p:nvPr>
            <p:ph type="sldNum" sz="quarter" idx="12"/>
          </p:nvPr>
        </p:nvSpPr>
        <p:spPr/>
        <p:txBody>
          <a:bodyPr/>
          <a:lstStyle/>
          <a:p>
            <a:pPr>
              <a:defRPr/>
            </a:pPr>
            <a:fld id="{B5FEE519-1067-4A8C-B79D-CD53A684A2B0}" type="slidenum">
              <a:rPr lang="en-GB"/>
              <a:pPr>
                <a:defRPr/>
              </a:pPr>
              <a:t>50</a:t>
            </a:fld>
            <a:endParaRPr lang="en-GB"/>
          </a:p>
        </p:txBody>
      </p:sp>
      <p:sp>
        <p:nvSpPr>
          <p:cNvPr id="54273"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pressure</a:t>
            </a:r>
            <a:br>
              <a:rPr lang="en-GB" smtClean="0"/>
            </a:br>
            <a:r>
              <a:rPr lang="en-GB" smtClean="0"/>
              <a:t>condition</a:t>
            </a:r>
          </a:p>
        </p:txBody>
      </p:sp>
      <p:sp>
        <p:nvSpPr>
          <p:cNvPr id="55301" name="Rectangle 2"/>
          <p:cNvSpPr>
            <a:spLocks noGrp="1" noChangeArrowheads="1"/>
          </p:cNvSpPr>
          <p:nvPr>
            <p:ph type="body" idx="4294967295"/>
          </p:nvPr>
        </p:nvSpPr>
        <p:spPr>
          <a:xfrm>
            <a:off x="457200" y="1600200"/>
            <a:ext cx="7140575" cy="3540125"/>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a:t>
            </a:r>
            <a:r>
              <a:rPr lang="en-GB" sz="2800" smtClean="0">
                <a:solidFill>
                  <a:srgbClr val="00FFCC"/>
                </a:solidFill>
              </a:rPr>
              <a:t>actuating force,F</a:t>
            </a:r>
            <a:r>
              <a:rPr lang="en-GB" sz="2800" baseline="-25000" smtClean="0">
                <a:solidFill>
                  <a:srgbClr val="00FFCC"/>
                </a:solidFill>
              </a:rPr>
              <a:t>a</a:t>
            </a:r>
            <a:r>
              <a:rPr lang="en-GB" sz="2800" smtClean="0"/>
              <a:t> that need to be applied to transmit this torque is given by,</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55302" name="Picture 3"/>
          <p:cNvPicPr>
            <a:picLocks noChangeAspect="1" noChangeArrowheads="1"/>
          </p:cNvPicPr>
          <p:nvPr/>
        </p:nvPicPr>
        <p:blipFill>
          <a:blip r:embed="rId4" cstate="print"/>
          <a:srcRect/>
          <a:stretch>
            <a:fillRect/>
          </a:stretch>
        </p:blipFill>
        <p:spPr bwMode="auto">
          <a:xfrm>
            <a:off x="7239000" y="533400"/>
            <a:ext cx="1066800" cy="1000125"/>
          </a:xfrm>
          <a:prstGeom prst="rect">
            <a:avLst/>
          </a:prstGeom>
          <a:noFill/>
          <a:ln w="9525">
            <a:noFill/>
            <a:round/>
            <a:headEnd/>
            <a:tailEnd/>
          </a:ln>
        </p:spPr>
      </p:pic>
      <p:pic>
        <p:nvPicPr>
          <p:cNvPr id="55303" name="Picture 4"/>
          <p:cNvPicPr>
            <a:picLocks noChangeAspect="1" noChangeArrowheads="1"/>
          </p:cNvPicPr>
          <p:nvPr/>
        </p:nvPicPr>
        <p:blipFill>
          <a:blip r:embed="rId5" cstate="print"/>
          <a:srcRect/>
          <a:stretch>
            <a:fillRect/>
          </a:stretch>
        </p:blipFill>
        <p:spPr bwMode="auto">
          <a:xfrm>
            <a:off x="2111375" y="2809875"/>
            <a:ext cx="4430713" cy="3094038"/>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GB"/>
              <a:t>DEPT MECH ENGG                              COLLEGE OF ENGG ADOOR</a:t>
            </a:r>
          </a:p>
        </p:txBody>
      </p:sp>
      <p:sp>
        <p:nvSpPr>
          <p:cNvPr id="7" name="Slide Number Placeholder 6"/>
          <p:cNvSpPr>
            <a:spLocks noGrp="1"/>
          </p:cNvSpPr>
          <p:nvPr>
            <p:ph type="sldNum" sz="quarter" idx="12"/>
          </p:nvPr>
        </p:nvSpPr>
        <p:spPr/>
        <p:txBody>
          <a:bodyPr/>
          <a:lstStyle/>
          <a:p>
            <a:pPr>
              <a:defRPr/>
            </a:pPr>
            <a:fld id="{2D451824-484B-45E0-A763-2272255D26A7}" type="slidenum">
              <a:rPr lang="en-GB"/>
              <a:pPr>
                <a:defRPr/>
              </a:pPr>
              <a:t>51</a:t>
            </a:fld>
            <a:endParaRPr lang="en-GB"/>
          </a:p>
        </p:txBody>
      </p:sp>
      <p:sp>
        <p:nvSpPr>
          <p:cNvPr id="55297"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pressure</a:t>
            </a:r>
            <a:br>
              <a:rPr lang="en-GB" smtClean="0"/>
            </a:br>
            <a:r>
              <a:rPr lang="en-GB" smtClean="0"/>
              <a:t>condition</a:t>
            </a:r>
          </a:p>
        </p:txBody>
      </p:sp>
      <p:sp>
        <p:nvSpPr>
          <p:cNvPr id="56325" name="Rectangle 2"/>
          <p:cNvSpPr>
            <a:spLocks noGrp="1" noChangeArrowheads="1"/>
          </p:cNvSpPr>
          <p:nvPr>
            <p:ph type="body" idx="4294967295"/>
          </p:nvPr>
        </p:nvSpPr>
        <p:spPr>
          <a:xfrm>
            <a:off x="457200" y="1600200"/>
            <a:ext cx="7461250" cy="1633538"/>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above equations  can be combined together to give equation for the torque as </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pic>
        <p:nvPicPr>
          <p:cNvPr id="56326" name="Picture 3"/>
          <p:cNvPicPr>
            <a:picLocks noChangeAspect="1" noChangeArrowheads="1"/>
          </p:cNvPicPr>
          <p:nvPr/>
        </p:nvPicPr>
        <p:blipFill>
          <a:blip r:embed="rId4" cstate="print"/>
          <a:srcRect/>
          <a:stretch>
            <a:fillRect/>
          </a:stretch>
        </p:blipFill>
        <p:spPr bwMode="auto">
          <a:xfrm>
            <a:off x="7162800" y="457200"/>
            <a:ext cx="1066800" cy="1000125"/>
          </a:xfrm>
          <a:prstGeom prst="rect">
            <a:avLst/>
          </a:prstGeom>
          <a:noFill/>
          <a:ln w="9525">
            <a:noFill/>
            <a:round/>
            <a:headEnd/>
            <a:tailEnd/>
          </a:ln>
        </p:spPr>
      </p:pic>
      <p:pic>
        <p:nvPicPr>
          <p:cNvPr id="56327" name="Picture 4"/>
          <p:cNvPicPr>
            <a:picLocks noChangeAspect="1" noChangeArrowheads="1"/>
          </p:cNvPicPr>
          <p:nvPr/>
        </p:nvPicPr>
        <p:blipFill>
          <a:blip r:embed="rId5" cstate="print"/>
          <a:srcRect/>
          <a:stretch>
            <a:fillRect/>
          </a:stretch>
        </p:blipFill>
        <p:spPr bwMode="auto">
          <a:xfrm>
            <a:off x="1222375" y="2644775"/>
            <a:ext cx="5683250" cy="20955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C6CB2DBF-7C9B-4775-8D16-F4F43E609CE7}" type="slidenum">
              <a:rPr lang="en-GB"/>
              <a:pPr>
                <a:defRPr/>
              </a:pPr>
              <a:t>52</a:t>
            </a:fld>
            <a:endParaRPr lang="en-GB"/>
          </a:p>
        </p:txBody>
      </p:sp>
      <p:sp>
        <p:nvSpPr>
          <p:cNvPr id="5632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pressure</a:t>
            </a:r>
            <a:br>
              <a:rPr lang="en-GB" smtClean="0"/>
            </a:br>
            <a:r>
              <a:rPr lang="en-GB" smtClean="0"/>
              <a:t>condition</a:t>
            </a:r>
          </a:p>
        </p:txBody>
      </p:sp>
      <p:sp>
        <p:nvSpPr>
          <p:cNvPr id="57349"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Again, the equation of torque can be written as,</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T = ½ f F</a:t>
            </a:r>
            <a:r>
              <a:rPr lang="en-GB" baseline="-25000" smtClean="0"/>
              <a:t>a</a:t>
            </a:r>
            <a:r>
              <a:rPr lang="en-GB" smtClean="0"/>
              <a:t> D</a:t>
            </a:r>
            <a:r>
              <a:rPr lang="en-GB" baseline="-25000" smtClean="0"/>
              <a:t>m</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D</a:t>
            </a:r>
            <a:r>
              <a:rPr lang="en-GB" baseline="-25000" smtClean="0"/>
              <a:t>m</a:t>
            </a:r>
            <a:r>
              <a:rPr lang="en-GB" smtClean="0"/>
              <a:t> = mean diameter</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 2/3 [(D</a:t>
            </a:r>
            <a:r>
              <a:rPr lang="en-GB" baseline="-25000" smtClean="0"/>
              <a:t>o</a:t>
            </a:r>
            <a:r>
              <a:rPr lang="en-GB" baseline="30000" smtClean="0"/>
              <a:t>3</a:t>
            </a:r>
            <a:r>
              <a:rPr lang="en-GB" smtClean="0"/>
              <a:t> - D</a:t>
            </a:r>
            <a:r>
              <a:rPr lang="en-GB" baseline="-25000" smtClean="0"/>
              <a:t>i</a:t>
            </a:r>
            <a:r>
              <a:rPr lang="en-GB" baseline="30000" smtClean="0"/>
              <a:t>3</a:t>
            </a:r>
            <a:r>
              <a:rPr lang="en-GB" smtClean="0"/>
              <a:t>)/ (D</a:t>
            </a:r>
            <a:r>
              <a:rPr lang="en-GB" baseline="-25000" smtClean="0"/>
              <a:t>o</a:t>
            </a:r>
            <a:r>
              <a:rPr lang="en-GB" baseline="30000" smtClean="0"/>
              <a:t>2</a:t>
            </a:r>
            <a:r>
              <a:rPr lang="en-GB" smtClean="0"/>
              <a:t> – D</a:t>
            </a:r>
            <a:r>
              <a:rPr lang="en-GB" baseline="-25000" smtClean="0"/>
              <a:t>i</a:t>
            </a:r>
            <a:r>
              <a:rPr lang="en-GB" baseline="30000" smtClean="0"/>
              <a:t>2</a:t>
            </a:r>
            <a:r>
              <a:rPr lang="en-GB" smtClean="0"/>
              <a:t>)]</a:t>
            </a:r>
          </a:p>
        </p:txBody>
      </p:sp>
      <p:grpSp>
        <p:nvGrpSpPr>
          <p:cNvPr id="57350" name="Group 3"/>
          <p:cNvGrpSpPr>
            <a:grpSpLocks/>
          </p:cNvGrpSpPr>
          <p:nvPr/>
        </p:nvGrpSpPr>
        <p:grpSpPr bwMode="auto">
          <a:xfrm>
            <a:off x="7086600" y="533400"/>
            <a:ext cx="1065213" cy="998538"/>
            <a:chOff x="4464" y="336"/>
            <a:chExt cx="671" cy="629"/>
          </a:xfrm>
        </p:grpSpPr>
        <p:pic>
          <p:nvPicPr>
            <p:cNvPr id="57351" name="Picture 4"/>
            <p:cNvPicPr>
              <a:picLocks noChangeAspect="1" noChangeArrowheads="1"/>
            </p:cNvPicPr>
            <p:nvPr/>
          </p:nvPicPr>
          <p:blipFill>
            <a:blip r:embed="rId4" cstate="print"/>
            <a:srcRect/>
            <a:stretch>
              <a:fillRect/>
            </a:stretch>
          </p:blipFill>
          <p:spPr bwMode="auto">
            <a:xfrm>
              <a:off x="4464" y="336"/>
              <a:ext cx="672" cy="630"/>
            </a:xfrm>
            <a:prstGeom prst="rect">
              <a:avLst/>
            </a:prstGeom>
            <a:noFill/>
            <a:ln w="9525">
              <a:noFill/>
              <a:round/>
              <a:headEnd/>
              <a:tailEnd/>
            </a:ln>
          </p:spPr>
        </p:pic>
        <p:sp>
          <p:nvSpPr>
            <p:cNvPr id="57352" name="Text Box 5"/>
            <p:cNvSpPr txBox="1">
              <a:spLocks noChangeArrowheads="1"/>
            </p:cNvSpPr>
            <p:nvPr/>
          </p:nvSpPr>
          <p:spPr bwMode="auto">
            <a:xfrm>
              <a:off x="4464"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B0341194-C9B8-4ED5-9206-EE409EAAA537}" type="slidenum">
              <a:rPr lang="en-GB"/>
              <a:pPr>
                <a:defRPr/>
              </a:pPr>
              <a:t>53</a:t>
            </a:fld>
            <a:endParaRPr lang="en-GB"/>
          </a:p>
        </p:txBody>
      </p:sp>
      <p:sp>
        <p:nvSpPr>
          <p:cNvPr id="58372" name="Text Box 1"/>
          <p:cNvSpPr txBox="1">
            <a:spLocks noChangeArrowheads="1"/>
          </p:cNvSpPr>
          <p:nvPr/>
        </p:nvSpPr>
        <p:spPr bwMode="auto">
          <a:xfrm>
            <a:off x="457200" y="990600"/>
            <a:ext cx="7766050" cy="1201738"/>
          </a:xfrm>
          <a:prstGeom prst="rect">
            <a:avLst/>
          </a:prstGeom>
          <a:noFill/>
          <a:ln w="9525">
            <a:noFill/>
            <a:round/>
            <a:headEnd/>
            <a:tailEnd/>
          </a:ln>
        </p:spPr>
        <p:txBody>
          <a:bodyPr lIns="90000" tIns="46800" rIns="90000" bIns="46800">
            <a:spAutoFit/>
          </a:bodyPr>
          <a:lstStyle/>
          <a:p>
            <a:pPr>
              <a:spcBef>
                <a:spcPts val="1125"/>
              </a:spcBef>
              <a:buClr>
                <a:srgbClr val="0000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b="1">
              <a:solidFill>
                <a:srgbClr val="0000CC"/>
              </a:solidFill>
              <a:latin typeface="Tahoma" pitchFamily="32" charset="0"/>
            </a:endParaRPr>
          </a:p>
          <a:p>
            <a:pPr>
              <a:spcBef>
                <a:spcPts val="1125"/>
              </a:spcBef>
              <a:buClr>
                <a:srgbClr val="0000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b="1">
              <a:solidFill>
                <a:srgbClr val="0000CC"/>
              </a:solidFill>
              <a:latin typeface="Tahoma" pitchFamily="32" charset="0"/>
            </a:endParaRPr>
          </a:p>
          <a:p>
            <a:pPr>
              <a:spcBef>
                <a:spcPts val="1125"/>
              </a:spcBef>
              <a:buClr>
                <a:srgbClr val="0000CC"/>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b="1">
              <a:solidFill>
                <a:srgbClr val="0000CC"/>
              </a:solidFill>
              <a:latin typeface="Tahoma" pitchFamily="32" charset="0"/>
            </a:endParaRPr>
          </a:p>
        </p:txBody>
      </p:sp>
      <p:pic>
        <p:nvPicPr>
          <p:cNvPr id="58373" name="Picture 2"/>
          <p:cNvPicPr>
            <a:picLocks noChangeAspect="1" noChangeArrowheads="1"/>
          </p:cNvPicPr>
          <p:nvPr/>
        </p:nvPicPr>
        <p:blipFill>
          <a:blip r:embed="rId4" cstate="print"/>
          <a:srcRect/>
          <a:stretch>
            <a:fillRect/>
          </a:stretch>
        </p:blipFill>
        <p:spPr bwMode="auto">
          <a:xfrm>
            <a:off x="7162800" y="228600"/>
            <a:ext cx="1066800" cy="1000125"/>
          </a:xfrm>
          <a:prstGeom prst="rect">
            <a:avLst/>
          </a:prstGeom>
          <a:noFill/>
          <a:ln w="9525">
            <a:noFill/>
            <a:round/>
            <a:headEnd/>
            <a:tailEnd/>
          </a:ln>
        </p:spPr>
      </p:pic>
      <p:sp>
        <p:nvSpPr>
          <p:cNvPr id="57347" name="Rectangle 3"/>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pressure</a:t>
            </a:r>
            <a:br>
              <a:rPr lang="en-GB" smtClean="0"/>
            </a:br>
            <a:r>
              <a:rPr lang="en-GB" smtClean="0"/>
              <a:t>condition</a:t>
            </a:r>
          </a:p>
        </p:txBody>
      </p:sp>
      <p:sp>
        <p:nvSpPr>
          <p:cNvPr id="58375" name="Rectangle 4"/>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0000CC"/>
                </a:solidFill>
              </a:rPr>
              <a:t>In a plate clutch, the torque is transmitted by friction between one (single plate clutch) or more (multiple plate clutch) pairs of co-axial annular driving faces maintained in contact by an axial thrust.</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solidFill>
                  <a:srgbClr val="6600CC"/>
                </a:solidFill>
              </a:rPr>
              <a:t>If both sides of the plate are faced with friction material, so that a single-plate clutch has two pairs of driving faces in contact</a:t>
            </a:r>
            <a:r>
              <a:rPr lang="en-GB" sz="2400" b="1" smtClean="0">
                <a:solidFill>
                  <a:srgbClr val="6600CC"/>
                </a:solidFill>
              </a:rPr>
              <a:t>.</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a:t>
            </a:r>
            <a:r>
              <a:rPr lang="en-GB" sz="2400" smtClean="0"/>
              <a:t>Then, for a plate clutch, the maximum torque transmitted is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a:t>
            </a:r>
            <a:r>
              <a:rPr lang="en-GB" sz="2400" b="1" smtClean="0">
                <a:solidFill>
                  <a:srgbClr val="FF0000"/>
                </a:solidFill>
              </a:rPr>
              <a:t>T = ½ n’ f F</a:t>
            </a:r>
            <a:r>
              <a:rPr lang="en-GB" sz="2400" b="1" baseline="-25000" smtClean="0">
                <a:solidFill>
                  <a:srgbClr val="FF0000"/>
                </a:solidFill>
              </a:rPr>
              <a:t>a</a:t>
            </a:r>
            <a:r>
              <a:rPr lang="en-GB" sz="2400" b="1" smtClean="0">
                <a:solidFill>
                  <a:srgbClr val="FF0000"/>
                </a:solidFill>
              </a:rPr>
              <a:t> D</a:t>
            </a:r>
            <a:r>
              <a:rPr lang="en-GB" sz="2400" b="1" baseline="-25000" smtClean="0">
                <a:solidFill>
                  <a:srgbClr val="FF0000"/>
                </a:solidFill>
              </a:rPr>
              <a:t>m</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i="1" smtClean="0"/>
              <a:t>         </a:t>
            </a:r>
            <a:r>
              <a:rPr lang="en-GB" sz="2400" i="1" smtClean="0"/>
              <a:t>n’ </a:t>
            </a:r>
            <a:r>
              <a:rPr lang="en-GB" sz="2400" smtClean="0"/>
              <a:t>= no. of pairs of driving faces</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C9486C85-4381-4F31-A0F4-EB242EC2C3E7}" type="slidenum">
              <a:rPr lang="en-GB"/>
              <a:pPr>
                <a:defRPr/>
              </a:pPr>
              <a:t>54</a:t>
            </a:fld>
            <a:endParaRPr lang="en-GB"/>
          </a:p>
        </p:txBody>
      </p:sp>
      <p:sp>
        <p:nvSpPr>
          <p:cNvPr id="5836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wear condition</a:t>
            </a:r>
          </a:p>
        </p:txBody>
      </p:sp>
      <p:sp>
        <p:nvSpPr>
          <p:cNvPr id="59397" name="Rectangle 2"/>
          <p:cNvSpPr>
            <a:spLocks noGrp="1" noChangeArrowheads="1"/>
          </p:cNvSpPr>
          <p:nvPr>
            <p:ph type="body" idx="4294967295"/>
          </p:nvPr>
        </p:nvSpPr>
        <p:spPr>
          <a:xfrm>
            <a:off x="457200" y="1600200"/>
            <a:ext cx="7623175" cy="4495800"/>
          </a:xfrm>
        </p:spPr>
        <p:txBody>
          <a:bodyPr/>
          <a:lstStyle/>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According to some established theories the wear in a mechanical system is proportional to the ‘pv’ factor where p refers the contact pressure and v the sliding velocity. Based on this for the case of a plate clutch we can state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solidFill>
                  <a:srgbClr val="FF0000"/>
                </a:solidFill>
              </a:rPr>
              <a:t>constant-wear rate R</a:t>
            </a:r>
            <a:r>
              <a:rPr lang="en-GB" sz="2800" baseline="-25000" smtClean="0">
                <a:solidFill>
                  <a:srgbClr val="FF0000"/>
                </a:solidFill>
              </a:rPr>
              <a:t>w</a:t>
            </a:r>
            <a:r>
              <a:rPr lang="en-GB" sz="2800" smtClean="0">
                <a:solidFill>
                  <a:srgbClr val="FF0000"/>
                </a:solidFill>
              </a:rPr>
              <a:t> =pv =constant</a:t>
            </a:r>
          </a:p>
          <a:p>
            <a:pPr algn="just" eaLnBrk="1" hangingPunct="1">
              <a:lnSpc>
                <a:spcPct val="90000"/>
              </a:lnSpc>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p>
        </p:txBody>
      </p:sp>
      <p:pic>
        <p:nvPicPr>
          <p:cNvPr id="59398" name="Picture 3"/>
          <p:cNvPicPr>
            <a:picLocks noChangeAspect="1" noChangeArrowheads="1"/>
          </p:cNvPicPr>
          <p:nvPr/>
        </p:nvPicPr>
        <p:blipFill>
          <a:blip r:embed="rId4" cstate="print"/>
          <a:srcRect/>
          <a:stretch>
            <a:fillRect/>
          </a:stretch>
        </p:blipFill>
        <p:spPr bwMode="auto">
          <a:xfrm>
            <a:off x="74676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B217CC64-BAD2-4D05-92A2-D904B3E1806F}" type="slidenum">
              <a:rPr lang="en-GB"/>
              <a:pPr>
                <a:defRPr/>
              </a:pPr>
              <a:t>55</a:t>
            </a:fld>
            <a:endParaRPr lang="en-GB"/>
          </a:p>
        </p:txBody>
      </p:sp>
      <p:sp>
        <p:nvSpPr>
          <p:cNvPr id="5939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wear condition</a:t>
            </a:r>
          </a:p>
        </p:txBody>
      </p:sp>
      <p:sp>
        <p:nvSpPr>
          <p:cNvPr id="60421" name="Rectangle 2"/>
          <p:cNvSpPr>
            <a:spLocks noGrp="1" noChangeArrowheads="1"/>
          </p:cNvSpPr>
          <p:nvPr>
            <p:ph type="body" idx="4294967295"/>
          </p:nvPr>
        </p:nvSpPr>
        <p:spPr>
          <a:xfrm>
            <a:off x="1217613" y="1978025"/>
            <a:ext cx="7240587" cy="4087813"/>
          </a:xfrm>
        </p:spPr>
        <p:txBody>
          <a:bodyPr/>
          <a:lstStyle/>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putting, velocity,   v =rω</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R</a:t>
            </a:r>
            <a:r>
              <a:rPr lang="en-GB" sz="2400" baseline="-25000" smtClean="0"/>
              <a:t>w</a:t>
            </a:r>
            <a:r>
              <a:rPr lang="en-GB" sz="2400" smtClean="0"/>
              <a:t> = prω = constant</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Assuming a constant angular velocity</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pr =constant</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largest pressure p</a:t>
            </a:r>
            <a:r>
              <a:rPr lang="en-GB" sz="2400" baseline="-25000" smtClean="0"/>
              <a:t>max</a:t>
            </a:r>
            <a:r>
              <a:rPr lang="en-GB" sz="2400" smtClean="0"/>
              <a:t> must then occur at the smallest radius r</a:t>
            </a:r>
            <a:r>
              <a:rPr lang="en-GB" sz="2400" baseline="-25000" smtClean="0"/>
              <a:t>i</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P</a:t>
            </a:r>
            <a:r>
              <a:rPr lang="en-GB" sz="2400" baseline="-25000" smtClean="0"/>
              <a:t>max</a:t>
            </a:r>
            <a:r>
              <a:rPr lang="en-GB" sz="2400" smtClean="0"/>
              <a:t>r</a:t>
            </a:r>
            <a:r>
              <a:rPr lang="en-GB" sz="2400" baseline="-25000" smtClean="0"/>
              <a:t>i</a:t>
            </a:r>
            <a:r>
              <a:rPr lang="en-GB" sz="2400" smtClean="0"/>
              <a:t> =constant </a:t>
            </a:r>
            <a:r>
              <a:rPr lang="en-GB" sz="2400" baseline="-25000" smtClean="0"/>
              <a:t> </a:t>
            </a:r>
          </a:p>
          <a:p>
            <a:pP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Hence pressure at any point in the contact region </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p:txBody>
      </p:sp>
      <p:pic>
        <p:nvPicPr>
          <p:cNvPr id="60422" name="Picture 3"/>
          <p:cNvPicPr>
            <a:picLocks noChangeAspect="1" noChangeArrowheads="1"/>
          </p:cNvPicPr>
          <p:nvPr/>
        </p:nvPicPr>
        <p:blipFill>
          <a:blip r:embed="rId4" cstate="print"/>
          <a:srcRect/>
          <a:stretch>
            <a:fillRect/>
          </a:stretch>
        </p:blipFill>
        <p:spPr bwMode="auto">
          <a:xfrm>
            <a:off x="2997200" y="5222875"/>
            <a:ext cx="1703388" cy="800100"/>
          </a:xfrm>
          <a:prstGeom prst="rect">
            <a:avLst/>
          </a:prstGeom>
          <a:noFill/>
          <a:ln w="9525">
            <a:noFill/>
            <a:round/>
            <a:headEnd/>
            <a:tailEnd/>
          </a:ln>
        </p:spPr>
      </p:pic>
      <p:pic>
        <p:nvPicPr>
          <p:cNvPr id="60423" name="Picture 4"/>
          <p:cNvPicPr>
            <a:picLocks noChangeAspect="1" noChangeArrowheads="1"/>
          </p:cNvPicPr>
          <p:nvPr/>
        </p:nvPicPr>
        <p:blipFill>
          <a:blip r:embed="rId5" cstate="print"/>
          <a:srcRect/>
          <a:stretch>
            <a:fillRect/>
          </a:stretch>
        </p:blipFill>
        <p:spPr bwMode="auto">
          <a:xfrm>
            <a:off x="7543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GB"/>
              <a:t>DEPT MECH ENGG                              COLLEGE OF ENGG ADOOR</a:t>
            </a:r>
          </a:p>
        </p:txBody>
      </p:sp>
      <p:sp>
        <p:nvSpPr>
          <p:cNvPr id="8" name="Slide Number Placeholder 7"/>
          <p:cNvSpPr>
            <a:spLocks noGrp="1"/>
          </p:cNvSpPr>
          <p:nvPr>
            <p:ph type="sldNum" sz="quarter" idx="12"/>
          </p:nvPr>
        </p:nvSpPr>
        <p:spPr/>
        <p:txBody>
          <a:bodyPr/>
          <a:lstStyle/>
          <a:p>
            <a:pPr>
              <a:defRPr/>
            </a:pPr>
            <a:fld id="{2B6731F6-6CFF-4C25-ACB6-1C82498AC43D}" type="slidenum">
              <a:rPr lang="en-GB"/>
              <a:pPr>
                <a:defRPr/>
              </a:pPr>
              <a:t>56</a:t>
            </a:fld>
            <a:endParaRPr lang="en-GB"/>
          </a:p>
        </p:txBody>
      </p:sp>
      <p:sp>
        <p:nvSpPr>
          <p:cNvPr id="6041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wear condition</a:t>
            </a:r>
          </a:p>
        </p:txBody>
      </p:sp>
      <p:sp>
        <p:nvSpPr>
          <p:cNvPr id="61445" name="Rectangle 2"/>
          <p:cNvSpPr>
            <a:spLocks noGrp="1" noChangeArrowheads="1"/>
          </p:cNvSpPr>
          <p:nvPr>
            <p:ph type="body" idx="4294967295"/>
          </p:nvPr>
        </p:nvSpPr>
        <p:spPr>
          <a:xfrm>
            <a:off x="457200" y="1600200"/>
            <a:ext cx="7705725"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axial force Fa is given by,</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torque transmission capacity is given by,</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61446" name="Picture 3"/>
          <p:cNvPicPr>
            <a:picLocks noChangeAspect="1" noChangeArrowheads="1"/>
          </p:cNvPicPr>
          <p:nvPr/>
        </p:nvPicPr>
        <p:blipFill>
          <a:blip r:embed="rId4" cstate="print"/>
          <a:srcRect/>
          <a:stretch>
            <a:fillRect/>
          </a:stretch>
        </p:blipFill>
        <p:spPr bwMode="auto">
          <a:xfrm>
            <a:off x="576263" y="2225675"/>
            <a:ext cx="7094537" cy="1381125"/>
          </a:xfrm>
          <a:prstGeom prst="rect">
            <a:avLst/>
          </a:prstGeom>
          <a:noFill/>
          <a:ln w="9525">
            <a:noFill/>
            <a:round/>
            <a:headEnd/>
            <a:tailEnd/>
          </a:ln>
        </p:spPr>
      </p:pic>
      <p:pic>
        <p:nvPicPr>
          <p:cNvPr id="61447" name="Picture 4"/>
          <p:cNvPicPr>
            <a:picLocks noChangeAspect="1" noChangeArrowheads="1"/>
          </p:cNvPicPr>
          <p:nvPr/>
        </p:nvPicPr>
        <p:blipFill>
          <a:blip r:embed="rId5" cstate="print"/>
          <a:srcRect/>
          <a:stretch>
            <a:fillRect/>
          </a:stretch>
        </p:blipFill>
        <p:spPr bwMode="auto">
          <a:xfrm>
            <a:off x="2362200" y="4800600"/>
            <a:ext cx="5083175" cy="1425575"/>
          </a:xfrm>
          <a:prstGeom prst="rect">
            <a:avLst/>
          </a:prstGeom>
          <a:noFill/>
          <a:ln w="9525">
            <a:noFill/>
            <a:round/>
            <a:headEnd/>
            <a:tailEnd/>
          </a:ln>
        </p:spPr>
      </p:pic>
      <p:pic>
        <p:nvPicPr>
          <p:cNvPr id="61448" name="Picture 5"/>
          <p:cNvPicPr>
            <a:picLocks noChangeAspect="1" noChangeArrowheads="1"/>
          </p:cNvPicPr>
          <p:nvPr/>
        </p:nvPicPr>
        <p:blipFill>
          <a:blip r:embed="rId6" cstate="print"/>
          <a:srcRect/>
          <a:stretch>
            <a:fillRect/>
          </a:stretch>
        </p:blipFill>
        <p:spPr bwMode="auto">
          <a:xfrm>
            <a:off x="73914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68651AF8-30F8-445E-A10A-C359049472F4}" type="slidenum">
              <a:rPr lang="en-GB"/>
              <a:pPr>
                <a:defRPr/>
              </a:pPr>
              <a:t>57</a:t>
            </a:fld>
            <a:endParaRPr lang="en-GB"/>
          </a:p>
        </p:txBody>
      </p:sp>
      <p:sp>
        <p:nvSpPr>
          <p:cNvPr id="6144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wear condition</a:t>
            </a:r>
          </a:p>
        </p:txBody>
      </p:sp>
      <p:sp>
        <p:nvSpPr>
          <p:cNvPr id="62469" name="Rectangle 2"/>
          <p:cNvSpPr>
            <a:spLocks noGrp="1" noChangeArrowheads="1"/>
          </p:cNvSpPr>
          <p:nvPr>
            <p:ph type="body" idx="4294967295"/>
          </p:nvPr>
        </p:nvSpPr>
        <p:spPr>
          <a:xfrm>
            <a:off x="457200" y="1600200"/>
            <a:ext cx="746125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Combining the two equations, we get</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Torque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62470" name="Picture 3"/>
          <p:cNvPicPr>
            <a:picLocks noChangeAspect="1" noChangeArrowheads="1"/>
          </p:cNvPicPr>
          <p:nvPr/>
        </p:nvPicPr>
        <p:blipFill>
          <a:blip r:embed="rId4" cstate="print"/>
          <a:srcRect/>
          <a:stretch>
            <a:fillRect/>
          </a:stretch>
        </p:blipFill>
        <p:spPr bwMode="auto">
          <a:xfrm>
            <a:off x="2190750" y="2809875"/>
            <a:ext cx="5197475" cy="2073275"/>
          </a:xfrm>
          <a:prstGeom prst="rect">
            <a:avLst/>
          </a:prstGeom>
          <a:noFill/>
          <a:ln w="9525">
            <a:noFill/>
            <a:round/>
            <a:headEnd/>
            <a:tailEnd/>
          </a:ln>
        </p:spPr>
      </p:pic>
      <p:pic>
        <p:nvPicPr>
          <p:cNvPr id="62471" name="Picture 4"/>
          <p:cNvPicPr>
            <a:picLocks noChangeAspect="1" noChangeArrowheads="1"/>
          </p:cNvPicPr>
          <p:nvPr/>
        </p:nvPicPr>
        <p:blipFill>
          <a:blip r:embed="rId5" cstate="print"/>
          <a:srcRect/>
          <a:stretch>
            <a:fillRect/>
          </a:stretch>
        </p:blipFill>
        <p:spPr bwMode="auto">
          <a:xfrm>
            <a:off x="7315200" y="6096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AA976A55-5E1B-4C94-83DD-E8349E9AA59C}" type="slidenum">
              <a:rPr lang="en-GB"/>
              <a:pPr>
                <a:defRPr/>
              </a:pPr>
              <a:t>58</a:t>
            </a:fld>
            <a:endParaRPr lang="en-GB"/>
          </a:p>
        </p:txBody>
      </p:sp>
      <p:sp>
        <p:nvSpPr>
          <p:cNvPr id="6246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Uniform wear condition</a:t>
            </a:r>
          </a:p>
        </p:txBody>
      </p:sp>
      <p:sp>
        <p:nvSpPr>
          <p:cNvPr id="63493" name="Rectangle 2"/>
          <p:cNvSpPr>
            <a:spLocks noGrp="1" noChangeArrowheads="1"/>
          </p:cNvSpPr>
          <p:nvPr>
            <p:ph type="body" idx="4294967295"/>
          </p:nvPr>
        </p:nvSpPr>
        <p:spPr>
          <a:xfrm>
            <a:off x="457200" y="1600200"/>
            <a:ext cx="7623175"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Again, torque equation can be written as </a:t>
            </a:r>
            <a:r>
              <a:rPr lang="en-GB" sz="2800" smtClean="0">
                <a:solidFill>
                  <a:srgbClr val="FF0000"/>
                </a:solidFill>
              </a:rPr>
              <a:t>T =1/2 f F</a:t>
            </a:r>
            <a:r>
              <a:rPr lang="en-GB" sz="2800" baseline="-25000" smtClean="0">
                <a:solidFill>
                  <a:srgbClr val="FF0000"/>
                </a:solidFill>
              </a:rPr>
              <a:t>a </a:t>
            </a:r>
            <a:r>
              <a:rPr lang="en-GB" sz="2800" smtClean="0">
                <a:solidFill>
                  <a:srgbClr val="FF0000"/>
                </a:solidFill>
              </a:rPr>
              <a:t>D</a:t>
            </a:r>
            <a:r>
              <a:rPr lang="en-GB" sz="2800" baseline="-25000" smtClean="0">
                <a:solidFill>
                  <a:srgbClr val="FF0000"/>
                </a:solidFill>
              </a:rPr>
              <a:t>m</a:t>
            </a:r>
            <a:r>
              <a:rPr lang="en-GB" sz="2800" smtClean="0"/>
              <a:t> where,</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mean diameter </a:t>
            </a:r>
            <a:r>
              <a:rPr lang="en-GB" sz="2800" smtClean="0">
                <a:solidFill>
                  <a:srgbClr val="FF0000"/>
                </a:solidFill>
              </a:rPr>
              <a:t>D</a:t>
            </a:r>
            <a:r>
              <a:rPr lang="en-GB" sz="2800" baseline="-25000" smtClean="0">
                <a:solidFill>
                  <a:srgbClr val="FF0000"/>
                </a:solidFill>
              </a:rPr>
              <a:t>m</a:t>
            </a:r>
            <a:r>
              <a:rPr lang="en-GB" sz="2800" smtClean="0">
                <a:solidFill>
                  <a:srgbClr val="FF0000"/>
                </a:solidFill>
              </a:rPr>
              <a:t> = (D</a:t>
            </a:r>
            <a:r>
              <a:rPr lang="en-GB" sz="2800" baseline="-25000" smtClean="0">
                <a:solidFill>
                  <a:srgbClr val="FF0000"/>
                </a:solidFill>
              </a:rPr>
              <a:t>o</a:t>
            </a:r>
            <a:r>
              <a:rPr lang="en-GB" sz="2800" smtClean="0">
                <a:solidFill>
                  <a:srgbClr val="FF0000"/>
                </a:solidFill>
              </a:rPr>
              <a:t> +</a:t>
            </a:r>
            <a:r>
              <a:rPr lang="en-GB" sz="2800" baseline="-25000" smtClean="0">
                <a:solidFill>
                  <a:srgbClr val="FF0000"/>
                </a:solidFill>
              </a:rPr>
              <a:t> </a:t>
            </a:r>
            <a:r>
              <a:rPr lang="en-GB" sz="2800" smtClean="0">
                <a:solidFill>
                  <a:srgbClr val="FF0000"/>
                </a:solidFill>
              </a:rPr>
              <a:t>D</a:t>
            </a:r>
            <a:r>
              <a:rPr lang="en-GB" sz="2800" baseline="-25000" smtClean="0">
                <a:solidFill>
                  <a:srgbClr val="FF0000"/>
                </a:solidFill>
              </a:rPr>
              <a:t>i</a:t>
            </a:r>
            <a:r>
              <a:rPr lang="en-GB" sz="2800" smtClean="0">
                <a:solidFill>
                  <a:srgbClr val="FF0000"/>
                </a:solidFill>
              </a:rPr>
              <a:t>)/2.</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If the clutch system have n’ pairs of friction surfaces, then torque,</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smtClean="0">
                <a:solidFill>
                  <a:srgbClr val="FF0000"/>
                </a:solidFill>
              </a:rPr>
              <a:t>T =1/2 n’ f F</a:t>
            </a:r>
            <a:r>
              <a:rPr lang="en-GB" sz="2800" baseline="-25000" smtClean="0">
                <a:solidFill>
                  <a:srgbClr val="FF0000"/>
                </a:solidFill>
              </a:rPr>
              <a:t>a </a:t>
            </a:r>
            <a:r>
              <a:rPr lang="en-GB" sz="2800" smtClean="0">
                <a:solidFill>
                  <a:srgbClr val="FF0000"/>
                </a:solidFill>
              </a:rPr>
              <a:t>D</a:t>
            </a:r>
            <a:r>
              <a:rPr lang="en-GB" sz="2800" baseline="-25000" smtClean="0">
                <a:solidFill>
                  <a:srgbClr val="FF0000"/>
                </a:solidFill>
              </a:rPr>
              <a:t>m</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baseline="-25000" smtClean="0">
              <a:solidFill>
                <a:srgbClr val="FF0000"/>
              </a:solidFill>
            </a:endParaRPr>
          </a:p>
        </p:txBody>
      </p:sp>
      <p:pic>
        <p:nvPicPr>
          <p:cNvPr id="63494" name="Picture 3"/>
          <p:cNvPicPr>
            <a:picLocks noChangeAspect="1" noChangeArrowheads="1"/>
          </p:cNvPicPr>
          <p:nvPr/>
        </p:nvPicPr>
        <p:blipFill>
          <a:blip r:embed="rId4" cstate="print"/>
          <a:srcRect/>
          <a:stretch>
            <a:fillRect/>
          </a:stretch>
        </p:blipFill>
        <p:spPr bwMode="auto">
          <a:xfrm>
            <a:off x="73152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675C819A-D8BD-4F66-B27E-4BF7E4CDC953}" type="slidenum">
              <a:rPr lang="en-GB"/>
              <a:pPr>
                <a:defRPr/>
              </a:pPr>
              <a:t>59</a:t>
            </a:fld>
            <a:endParaRPr lang="en-GB"/>
          </a:p>
        </p:txBody>
      </p:sp>
      <p:sp>
        <p:nvSpPr>
          <p:cNvPr id="6348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Torque</a:t>
            </a:r>
          </a:p>
        </p:txBody>
      </p:sp>
      <p:sp>
        <p:nvSpPr>
          <p:cNvPr id="64517"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design torque is given by</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mtClean="0">
                <a:solidFill>
                  <a:srgbClr val="FF0000"/>
                </a:solidFill>
              </a:rPr>
              <a:t>T</a:t>
            </a:r>
            <a:r>
              <a:rPr lang="en-GB" baseline="-25000" smtClean="0">
                <a:solidFill>
                  <a:srgbClr val="FF0000"/>
                </a:solidFill>
              </a:rPr>
              <a:t>d</a:t>
            </a:r>
            <a:r>
              <a:rPr lang="en-GB" smtClean="0">
                <a:solidFill>
                  <a:srgbClr val="FF0000"/>
                </a:solidFill>
              </a:rPr>
              <a:t> = </a:t>
            </a:r>
            <a:r>
              <a:rPr lang="en-GB" baseline="-25000" smtClean="0">
                <a:solidFill>
                  <a:srgbClr val="FF0000"/>
                </a:solidFill>
              </a:rPr>
              <a:t> </a:t>
            </a:r>
            <a:r>
              <a:rPr lang="en-GB" smtClean="0">
                <a:solidFill>
                  <a:srgbClr val="FF0000"/>
                </a:solidFill>
              </a:rPr>
              <a:t>β T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where </a:t>
            </a:r>
            <a:r>
              <a:rPr lang="en-GB" smtClean="0">
                <a:solidFill>
                  <a:srgbClr val="FF0000"/>
                </a:solidFill>
              </a:rPr>
              <a:t>β</a:t>
            </a:r>
            <a:r>
              <a:rPr lang="en-GB" smtClean="0"/>
              <a:t> is the engagement factor or the friction margin factor. It accounts for any  slippage during transmission.</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 =Torque to be transmitted</a:t>
            </a:r>
          </a:p>
        </p:txBody>
      </p:sp>
      <p:grpSp>
        <p:nvGrpSpPr>
          <p:cNvPr id="64518" name="Group 3"/>
          <p:cNvGrpSpPr>
            <a:grpSpLocks/>
          </p:cNvGrpSpPr>
          <p:nvPr/>
        </p:nvGrpSpPr>
        <p:grpSpPr bwMode="auto">
          <a:xfrm>
            <a:off x="7239000" y="533400"/>
            <a:ext cx="1065213" cy="998538"/>
            <a:chOff x="4560" y="336"/>
            <a:chExt cx="671" cy="629"/>
          </a:xfrm>
        </p:grpSpPr>
        <p:pic>
          <p:nvPicPr>
            <p:cNvPr id="64519" name="Picture 4"/>
            <p:cNvPicPr>
              <a:picLocks noChangeAspect="1" noChangeArrowheads="1"/>
            </p:cNvPicPr>
            <p:nvPr/>
          </p:nvPicPr>
          <p:blipFill>
            <a:blip r:embed="rId4" cstate="print"/>
            <a:srcRect/>
            <a:stretch>
              <a:fillRect/>
            </a:stretch>
          </p:blipFill>
          <p:spPr bwMode="auto">
            <a:xfrm>
              <a:off x="4560" y="336"/>
              <a:ext cx="672" cy="630"/>
            </a:xfrm>
            <a:prstGeom prst="rect">
              <a:avLst/>
            </a:prstGeom>
            <a:noFill/>
            <a:ln w="9525">
              <a:noFill/>
              <a:round/>
              <a:headEnd/>
              <a:tailEnd/>
            </a:ln>
          </p:spPr>
        </p:pic>
        <p:sp>
          <p:nvSpPr>
            <p:cNvPr id="64520" name="Text Box 5"/>
            <p:cNvSpPr txBox="1">
              <a:spLocks noChangeArrowheads="1"/>
            </p:cNvSpPr>
            <p:nvPr/>
          </p:nvSpPr>
          <p:spPr bwMode="auto">
            <a:xfrm>
              <a:off x="4560"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0AB577FF-3B9D-470A-AB0C-C9F2E9C32181}" type="slidenum">
              <a:rPr lang="en-GB"/>
              <a:pPr>
                <a:defRPr/>
              </a:pPr>
              <a:t>6</a:t>
            </a:fld>
            <a:endParaRPr lang="en-GB"/>
          </a:p>
        </p:txBody>
      </p:sp>
      <p:sp>
        <p:nvSpPr>
          <p:cNvPr id="921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Jaw Clutches</a:t>
            </a:r>
          </a:p>
        </p:txBody>
      </p:sp>
      <p:sp>
        <p:nvSpPr>
          <p:cNvPr id="13317" name="Rectangle 2"/>
          <p:cNvSpPr>
            <a:spLocks noGrp="1" noChangeArrowheads="1"/>
          </p:cNvSpPr>
          <p:nvPr>
            <p:ph type="body" idx="4294967295"/>
          </p:nvPr>
        </p:nvSpPr>
        <p:spPr>
          <a:xfrm>
            <a:off x="457200" y="1600200"/>
            <a:ext cx="8229600" cy="4495800"/>
          </a:xfrm>
        </p:spPr>
        <p:txBody>
          <a:bodyPr/>
          <a:lstStyle/>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A clutch that consists of two mating surfaces with interconnecting elements, such as teeth, that lock together during engagement to prevent slipping. </a:t>
            </a:r>
          </a:p>
          <a:p>
            <a:pPr eaLnBrk="1" hangingPunct="1">
              <a:lnSpc>
                <a:spcPct val="80000"/>
              </a:lnSpc>
              <a:spcBef>
                <a:spcPts val="5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These clutches are used to positively connect and disconnect rotating shafts where engagement and disengagement is not frequent. </a:t>
            </a:r>
            <a:br>
              <a:rPr lang="en-GB" sz="2000" smtClean="0"/>
            </a:b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Square jaws are used where engagement and disengagement under power or in motion is not required.  They transmit power in both directions.</a:t>
            </a:r>
            <a:br>
              <a:rPr lang="en-GB" sz="2000" smtClean="0"/>
            </a:br>
            <a:endParaRPr lang="en-GB" sz="2000" smtClean="0"/>
          </a:p>
          <a:p>
            <a:pPr eaLnBrk="1" hangingPunct="1">
              <a:lnSpc>
                <a:spcPct val="80000"/>
              </a:lnSpc>
              <a:spcBef>
                <a:spcPts val="5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000" smtClean="0"/>
              <a:t>    Spiral jaw are made in right or left hand style and will transmit power in only one direction.  They can be engaged or disengaged at low speeds </a:t>
            </a:r>
          </a:p>
        </p:txBody>
      </p:sp>
      <p:pic>
        <p:nvPicPr>
          <p:cNvPr id="13318" name="Picture 3"/>
          <p:cNvPicPr>
            <a:picLocks noChangeAspect="1" noChangeArrowheads="1"/>
          </p:cNvPicPr>
          <p:nvPr/>
        </p:nvPicPr>
        <p:blipFill>
          <a:blip r:embed="rId4" cstate="print"/>
          <a:srcRect/>
          <a:stretch>
            <a:fillRect/>
          </a:stretch>
        </p:blipFill>
        <p:spPr bwMode="auto">
          <a:xfrm>
            <a:off x="70866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4D5E31AB-E18F-434C-8DD1-E137F0150499}" type="slidenum">
              <a:rPr lang="en-GB"/>
              <a:pPr>
                <a:defRPr/>
              </a:pPr>
              <a:t>60</a:t>
            </a:fld>
            <a:endParaRPr lang="en-GB"/>
          </a:p>
        </p:txBody>
      </p:sp>
      <p:sp>
        <p:nvSpPr>
          <p:cNvPr id="645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Power transmitted</a:t>
            </a:r>
          </a:p>
        </p:txBody>
      </p:sp>
      <p:sp>
        <p:nvSpPr>
          <p:cNvPr id="65541"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power transmitting capacity of the clutch system is given by,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smtClean="0">
                <a:solidFill>
                  <a:srgbClr val="FF0000"/>
                </a:solidFill>
              </a:rPr>
              <a:t>P = 2пNT/60x1000        kW</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N = speed in rpm</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 = Torque transmitted</a:t>
            </a:r>
          </a:p>
        </p:txBody>
      </p:sp>
      <p:grpSp>
        <p:nvGrpSpPr>
          <p:cNvPr id="65542" name="Group 3"/>
          <p:cNvGrpSpPr>
            <a:grpSpLocks/>
          </p:cNvGrpSpPr>
          <p:nvPr/>
        </p:nvGrpSpPr>
        <p:grpSpPr bwMode="auto">
          <a:xfrm>
            <a:off x="7239000" y="457200"/>
            <a:ext cx="1065213" cy="998538"/>
            <a:chOff x="4560" y="288"/>
            <a:chExt cx="671" cy="629"/>
          </a:xfrm>
        </p:grpSpPr>
        <p:pic>
          <p:nvPicPr>
            <p:cNvPr id="65543" name="Picture 4"/>
            <p:cNvPicPr>
              <a:picLocks noChangeAspect="1" noChangeArrowheads="1"/>
            </p:cNvPicPr>
            <p:nvPr/>
          </p:nvPicPr>
          <p:blipFill>
            <a:blip r:embed="rId4" cstate="print"/>
            <a:srcRect/>
            <a:stretch>
              <a:fillRect/>
            </a:stretch>
          </p:blipFill>
          <p:spPr bwMode="auto">
            <a:xfrm>
              <a:off x="4560" y="288"/>
              <a:ext cx="672" cy="630"/>
            </a:xfrm>
            <a:prstGeom prst="rect">
              <a:avLst/>
            </a:prstGeom>
            <a:noFill/>
            <a:ln w="9525">
              <a:noFill/>
              <a:round/>
              <a:headEnd/>
              <a:tailEnd/>
            </a:ln>
          </p:spPr>
        </p:pic>
        <p:sp>
          <p:nvSpPr>
            <p:cNvPr id="65544" name="Text Box 5"/>
            <p:cNvSpPr txBox="1">
              <a:spLocks noChangeArrowheads="1"/>
            </p:cNvSpPr>
            <p:nvPr/>
          </p:nvSpPr>
          <p:spPr bwMode="auto">
            <a:xfrm>
              <a:off x="4560"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E20D4E8C-3A57-4BCD-A303-04ECA1F72E95}" type="slidenum">
              <a:rPr lang="en-GB"/>
              <a:pPr>
                <a:defRPr/>
              </a:pPr>
              <a:t>61</a:t>
            </a:fld>
            <a:endParaRPr lang="en-GB"/>
          </a:p>
        </p:txBody>
      </p:sp>
      <p:sp>
        <p:nvSpPr>
          <p:cNvPr id="65537"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t>Cone clutch</a:t>
            </a:r>
            <a:br>
              <a:rPr lang="en-GB" b="1" smtClean="0"/>
            </a:br>
            <a:endParaRPr lang="en-GB" b="1" smtClean="0"/>
          </a:p>
        </p:txBody>
      </p:sp>
      <p:sp>
        <p:nvSpPr>
          <p:cNvPr id="66565" name="Text Box 2"/>
          <p:cNvSpPr txBox="1">
            <a:spLocks noChangeArrowheads="1"/>
          </p:cNvSpPr>
          <p:nvPr/>
        </p:nvSpPr>
        <p:spPr bwMode="auto">
          <a:xfrm>
            <a:off x="304800" y="1752600"/>
            <a:ext cx="8229600" cy="4598988"/>
          </a:xfrm>
          <a:prstGeom prst="rect">
            <a:avLst/>
          </a:prstGeom>
          <a:noFill/>
          <a:ln w="9525">
            <a:noFill/>
            <a:round/>
            <a:headEnd/>
            <a:tailEnd/>
          </a:ln>
        </p:spPr>
        <p:txBody>
          <a:bodyPr lIns="90000" tIns="46800" rIns="90000" bIns="46800"/>
          <a:lstStyle/>
          <a:p>
            <a:pPr marL="339725" indent="-339725" eaLnBrk="1" hangingPunct="1">
              <a:spcBef>
                <a:spcPts val="8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3200">
                <a:solidFill>
                  <a:srgbClr val="FFFFFF"/>
                </a:solidFill>
              </a:rPr>
              <a:t>     A </a:t>
            </a:r>
            <a:r>
              <a:rPr lang="en-GB" sz="3200" b="1">
                <a:solidFill>
                  <a:srgbClr val="FFFFFF"/>
                </a:solidFill>
              </a:rPr>
              <a:t>cone clutch</a:t>
            </a:r>
            <a:r>
              <a:rPr lang="en-GB" sz="3200">
                <a:solidFill>
                  <a:srgbClr val="FFFFFF"/>
                </a:solidFill>
              </a:rPr>
              <a:t> serves the same purpose as a disk or plate </a:t>
            </a:r>
            <a:r>
              <a:rPr lang="en-GB" sz="3200">
                <a:solidFill>
                  <a:srgbClr val="CCCCFF"/>
                </a:solidFill>
                <a:hlinkClick r:id="rId4"/>
              </a:rPr>
              <a:t>clutch</a:t>
            </a:r>
            <a:r>
              <a:rPr lang="en-GB" sz="3200">
                <a:solidFill>
                  <a:srgbClr val="FFFFFF"/>
                </a:solidFill>
              </a:rPr>
              <a:t>. However, instead of mating two spinning disks, the cone clutch uses two conical surfaces to transmit friction and torque. The cone clutch transfers a higher torque than plate or disk clutches of the same size due to the wedging action and increased surface area. </a:t>
            </a:r>
          </a:p>
        </p:txBody>
      </p:sp>
      <p:pic>
        <p:nvPicPr>
          <p:cNvPr id="66566" name="Picture 3"/>
          <p:cNvPicPr>
            <a:picLocks noChangeAspect="1" noChangeArrowheads="1"/>
          </p:cNvPicPr>
          <p:nvPr/>
        </p:nvPicPr>
        <p:blipFill>
          <a:blip r:embed="rId5" cstate="print"/>
          <a:srcRect/>
          <a:stretch>
            <a:fillRect/>
          </a:stretch>
        </p:blipFill>
        <p:spPr bwMode="auto">
          <a:xfrm>
            <a:off x="70866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BF7D8225-52FB-4ED1-8AE6-A591492ED7AD}" type="slidenum">
              <a:rPr lang="en-GB"/>
              <a:pPr>
                <a:defRPr/>
              </a:pPr>
              <a:t>62</a:t>
            </a:fld>
            <a:endParaRPr lang="en-GB"/>
          </a:p>
        </p:txBody>
      </p:sp>
      <p:sp>
        <p:nvSpPr>
          <p:cNvPr id="66561" name="Rectangle 1"/>
          <p:cNvSpPr>
            <a:spLocks noGrp="1" noChangeArrowheads="1"/>
          </p:cNvSpPr>
          <p:nvPr>
            <p:ph type="title" idx="4294967295"/>
          </p:nvPr>
        </p:nvSpPr>
        <p:spPr>
          <a:xfrm>
            <a:off x="457200" y="82550"/>
            <a:ext cx="8229600" cy="14351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t>Cone clutch</a:t>
            </a:r>
            <a:br>
              <a:rPr lang="en-GB" b="1" smtClean="0"/>
            </a:br>
            <a:endParaRPr lang="en-GB" b="1" smtClean="0"/>
          </a:p>
        </p:txBody>
      </p:sp>
      <p:sp>
        <p:nvSpPr>
          <p:cNvPr id="67589" name="Rectangle 2"/>
          <p:cNvSpPr>
            <a:spLocks noGrp="1" noChangeArrowheads="1"/>
          </p:cNvSpPr>
          <p:nvPr>
            <p:ph type="body" idx="4294967295"/>
          </p:nvPr>
        </p:nvSpPr>
        <p:spPr>
          <a:xfrm>
            <a:off x="457200" y="1600200"/>
            <a:ext cx="822960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Cone clutches are generally now only used in low peripheral speed applications although they were once common in automobiles and other combustion engine transmissions. They are usually now confined to very specialist transmissions in racing, rallying, or in extreme off-road vehicles, although they are common in power boats.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grpSp>
        <p:nvGrpSpPr>
          <p:cNvPr id="67590" name="Group 3"/>
          <p:cNvGrpSpPr>
            <a:grpSpLocks/>
          </p:cNvGrpSpPr>
          <p:nvPr/>
        </p:nvGrpSpPr>
        <p:grpSpPr bwMode="auto">
          <a:xfrm>
            <a:off x="7315200" y="457200"/>
            <a:ext cx="1065213" cy="998538"/>
            <a:chOff x="4608" y="288"/>
            <a:chExt cx="671" cy="629"/>
          </a:xfrm>
        </p:grpSpPr>
        <p:pic>
          <p:nvPicPr>
            <p:cNvPr id="67591" name="Picture 4"/>
            <p:cNvPicPr>
              <a:picLocks noChangeAspect="1" noChangeArrowheads="1"/>
            </p:cNvPicPr>
            <p:nvPr/>
          </p:nvPicPr>
          <p:blipFill>
            <a:blip r:embed="rId4" cstate="print"/>
            <a:srcRect/>
            <a:stretch>
              <a:fillRect/>
            </a:stretch>
          </p:blipFill>
          <p:spPr bwMode="auto">
            <a:xfrm>
              <a:off x="4608" y="288"/>
              <a:ext cx="672" cy="630"/>
            </a:xfrm>
            <a:prstGeom prst="rect">
              <a:avLst/>
            </a:prstGeom>
            <a:noFill/>
            <a:ln w="9525">
              <a:noFill/>
              <a:round/>
              <a:headEnd/>
              <a:tailEnd/>
            </a:ln>
          </p:spPr>
        </p:pic>
        <p:sp>
          <p:nvSpPr>
            <p:cNvPr id="67592" name="Text Box 5"/>
            <p:cNvSpPr txBox="1">
              <a:spLocks noChangeArrowheads="1"/>
            </p:cNvSpPr>
            <p:nvPr/>
          </p:nvSpPr>
          <p:spPr bwMode="auto">
            <a:xfrm>
              <a:off x="4608"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2"/>
          <p:cNvSpPr>
            <a:spLocks noGrp="1"/>
          </p:cNvSpPr>
          <p:nvPr>
            <p:ph type="ftr" sz="quarter" idx="11"/>
          </p:nvPr>
        </p:nvSpPr>
        <p:spPr/>
        <p:txBody>
          <a:bodyPr/>
          <a:lstStyle/>
          <a:p>
            <a:pPr>
              <a:defRPr/>
            </a:pPr>
            <a:r>
              <a:rPr lang="en-GB"/>
              <a:t>DEPT MECH ENGG                              COLLEGE OF ENGG ADOOR</a:t>
            </a:r>
          </a:p>
        </p:txBody>
      </p:sp>
      <p:sp>
        <p:nvSpPr>
          <p:cNvPr id="40" name="Slide Number Placeholder 3"/>
          <p:cNvSpPr>
            <a:spLocks noGrp="1"/>
          </p:cNvSpPr>
          <p:nvPr>
            <p:ph type="sldNum" sz="quarter" idx="12"/>
          </p:nvPr>
        </p:nvSpPr>
        <p:spPr/>
        <p:txBody>
          <a:bodyPr/>
          <a:lstStyle/>
          <a:p>
            <a:pPr>
              <a:defRPr/>
            </a:pPr>
            <a:fld id="{FA43962A-8068-4910-AA67-2A501B07B4D3}" type="slidenum">
              <a:rPr lang="en-GB"/>
              <a:pPr>
                <a:defRPr/>
              </a:pPr>
              <a:t>63</a:t>
            </a:fld>
            <a:endParaRPr lang="en-GB"/>
          </a:p>
        </p:txBody>
      </p:sp>
      <p:grpSp>
        <p:nvGrpSpPr>
          <p:cNvPr id="68612" name="Group 1"/>
          <p:cNvGrpSpPr>
            <a:grpSpLocks/>
          </p:cNvGrpSpPr>
          <p:nvPr/>
        </p:nvGrpSpPr>
        <p:grpSpPr bwMode="auto">
          <a:xfrm>
            <a:off x="914400" y="838200"/>
            <a:ext cx="8507413" cy="5507038"/>
            <a:chOff x="576" y="528"/>
            <a:chExt cx="5359" cy="3469"/>
          </a:xfrm>
        </p:grpSpPr>
        <p:sp>
          <p:nvSpPr>
            <p:cNvPr id="68627" name="Text Box 2"/>
            <p:cNvSpPr txBox="1">
              <a:spLocks noChangeArrowheads="1"/>
            </p:cNvSpPr>
            <p:nvPr/>
          </p:nvSpPr>
          <p:spPr bwMode="auto">
            <a:xfrm>
              <a:off x="743" y="528"/>
              <a:ext cx="4599" cy="481"/>
            </a:xfrm>
            <a:prstGeom prst="rect">
              <a:avLst/>
            </a:prstGeom>
            <a:noFill/>
            <a:ln w="9525">
              <a:noFill/>
              <a:round/>
              <a:headEnd/>
              <a:tailEnd/>
            </a:ln>
          </p:spPr>
          <p:txBody>
            <a:bodyPr lIns="90000" tIns="46800" rIns="90000" bIns="46800">
              <a:spAutoFit/>
            </a:bodyPr>
            <a:lstStyle/>
            <a:p>
              <a:pPr>
                <a:spcBef>
                  <a:spcPts val="2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b="1">
                  <a:solidFill>
                    <a:srgbClr val="FFFFFF"/>
                  </a:solidFill>
                </a:rPr>
                <a:t>Cone-clutch</a:t>
              </a:r>
            </a:p>
          </p:txBody>
        </p:sp>
        <p:sp>
          <p:nvSpPr>
            <p:cNvPr id="68628" name="AutoShape 3"/>
            <p:cNvSpPr>
              <a:spLocks noChangeArrowheads="1"/>
            </p:cNvSpPr>
            <p:nvPr/>
          </p:nvSpPr>
          <p:spPr bwMode="auto">
            <a:xfrm rot="5400000">
              <a:off x="1351" y="2238"/>
              <a:ext cx="1701" cy="219"/>
            </a:xfrm>
            <a:custGeom>
              <a:avLst/>
              <a:gdLst>
                <a:gd name="T0" fmla="*/ 1488 w 21600"/>
                <a:gd name="T1" fmla="*/ 110 h 21600"/>
                <a:gd name="T2" fmla="*/ 851 w 21600"/>
                <a:gd name="T3" fmla="*/ 219 h 21600"/>
                <a:gd name="T4" fmla="*/ 213 w 21600"/>
                <a:gd name="T5" fmla="*/ 110 h 21600"/>
                <a:gd name="T6" fmla="*/ 851 w 21600"/>
                <a:gd name="T7" fmla="*/ 0 h 21600"/>
                <a:gd name="T8" fmla="*/ 0 60000 65536"/>
                <a:gd name="T9" fmla="*/ 0 60000 65536"/>
                <a:gd name="T10" fmla="*/ 0 60000 65536"/>
                <a:gd name="T11" fmla="*/ 0 60000 65536"/>
                <a:gd name="T12" fmla="*/ 4495 w 21600"/>
                <a:gd name="T13" fmla="*/ 4537 h 21600"/>
                <a:gd name="T14" fmla="*/ 17105 w 21600"/>
                <a:gd name="T15" fmla="*/ 1706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003399"/>
                </a:gs>
                <a:gs pos="50000">
                  <a:srgbClr val="808000"/>
                </a:gs>
                <a:gs pos="100000">
                  <a:srgbClr val="003399"/>
                </a:gs>
              </a:gsLst>
              <a:lin ang="10800000" scaled="1"/>
            </a:gradFill>
            <a:ln w="28440">
              <a:solidFill>
                <a:srgbClr val="FFFFFF"/>
              </a:solidFill>
              <a:miter lim="800000"/>
              <a:headEnd/>
              <a:tailEnd/>
            </a:ln>
          </p:spPr>
          <p:txBody>
            <a:bodyPr wrap="none" anchor="ctr"/>
            <a:lstStyle/>
            <a:p>
              <a:endParaRPr lang="en-IN"/>
            </a:p>
          </p:txBody>
        </p:sp>
        <p:sp>
          <p:nvSpPr>
            <p:cNvPr id="68629" name="Rectangle 4"/>
            <p:cNvSpPr>
              <a:spLocks noChangeArrowheads="1"/>
            </p:cNvSpPr>
            <p:nvPr/>
          </p:nvSpPr>
          <p:spPr bwMode="auto">
            <a:xfrm>
              <a:off x="2310" y="2238"/>
              <a:ext cx="1454" cy="256"/>
            </a:xfrm>
            <a:prstGeom prst="rect">
              <a:avLst/>
            </a:prstGeom>
            <a:gradFill rotWithShape="0">
              <a:gsLst>
                <a:gs pos="0">
                  <a:srgbClr val="808000"/>
                </a:gs>
                <a:gs pos="50000">
                  <a:srgbClr val="003399"/>
                </a:gs>
                <a:gs pos="100000">
                  <a:srgbClr val="808000"/>
                </a:gs>
              </a:gsLst>
              <a:lin ang="5400000" scaled="1"/>
            </a:gradFill>
            <a:ln w="28440">
              <a:solidFill>
                <a:srgbClr val="FFFFFF"/>
              </a:solidFill>
              <a:miter lim="800000"/>
              <a:headEnd/>
              <a:tailEnd/>
            </a:ln>
          </p:spPr>
          <p:txBody>
            <a:bodyPr wrap="none" anchor="ctr"/>
            <a:lstStyle/>
            <a:p>
              <a:endParaRPr lang="en-IN"/>
            </a:p>
          </p:txBody>
        </p:sp>
        <p:sp>
          <p:nvSpPr>
            <p:cNvPr id="68630" name="Freeform 5"/>
            <p:cNvSpPr>
              <a:spLocks noChangeArrowheads="1"/>
            </p:cNvSpPr>
            <p:nvPr/>
          </p:nvSpPr>
          <p:spPr bwMode="auto">
            <a:xfrm>
              <a:off x="1665" y="1133"/>
              <a:ext cx="558" cy="2432"/>
            </a:xfrm>
            <a:custGeom>
              <a:avLst/>
              <a:gdLst>
                <a:gd name="T0" fmla="*/ 539 w 558"/>
                <a:gd name="T1" fmla="*/ 210 h 2432"/>
                <a:gd name="T2" fmla="*/ 183 w 558"/>
                <a:gd name="T3" fmla="*/ 868 h 2432"/>
                <a:gd name="T4" fmla="*/ 183 w 558"/>
                <a:gd name="T5" fmla="*/ 1554 h 2432"/>
                <a:gd name="T6" fmla="*/ 558 w 558"/>
                <a:gd name="T7" fmla="*/ 2258 h 2432"/>
                <a:gd name="T8" fmla="*/ 558 w 558"/>
                <a:gd name="T9" fmla="*/ 2432 h 2432"/>
                <a:gd name="T10" fmla="*/ 0 w 558"/>
                <a:gd name="T11" fmla="*/ 2432 h 2432"/>
                <a:gd name="T12" fmla="*/ 0 w 558"/>
                <a:gd name="T13" fmla="*/ 0 h 2432"/>
                <a:gd name="T14" fmla="*/ 549 w 558"/>
                <a:gd name="T15" fmla="*/ 0 h 2432"/>
                <a:gd name="T16" fmla="*/ 539 w 558"/>
                <a:gd name="T17" fmla="*/ 210 h 2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8"/>
                <a:gd name="T28" fmla="*/ 0 h 2432"/>
                <a:gd name="T29" fmla="*/ 558 w 558"/>
                <a:gd name="T30" fmla="*/ 2432 h 2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8" h="2432">
                  <a:moveTo>
                    <a:pt x="539" y="210"/>
                  </a:moveTo>
                  <a:lnTo>
                    <a:pt x="183" y="868"/>
                  </a:lnTo>
                  <a:lnTo>
                    <a:pt x="183" y="1554"/>
                  </a:lnTo>
                  <a:lnTo>
                    <a:pt x="558" y="2258"/>
                  </a:lnTo>
                  <a:lnTo>
                    <a:pt x="558" y="2432"/>
                  </a:lnTo>
                  <a:lnTo>
                    <a:pt x="0" y="2432"/>
                  </a:lnTo>
                  <a:lnTo>
                    <a:pt x="0" y="0"/>
                  </a:lnTo>
                  <a:lnTo>
                    <a:pt x="549" y="0"/>
                  </a:lnTo>
                  <a:lnTo>
                    <a:pt x="539" y="210"/>
                  </a:lnTo>
                  <a:close/>
                </a:path>
              </a:pathLst>
            </a:custGeom>
            <a:gradFill rotWithShape="0">
              <a:gsLst>
                <a:gs pos="0">
                  <a:srgbClr val="C0C0C0"/>
                </a:gs>
                <a:gs pos="50000">
                  <a:srgbClr val="003399"/>
                </a:gs>
                <a:gs pos="100000">
                  <a:srgbClr val="C0C0C0"/>
                </a:gs>
              </a:gsLst>
              <a:lin ang="5400000" scaled="1"/>
            </a:gradFill>
            <a:ln w="28440">
              <a:solidFill>
                <a:srgbClr val="FFFFFF"/>
              </a:solidFill>
              <a:round/>
              <a:headEnd/>
              <a:tailEnd/>
            </a:ln>
          </p:spPr>
          <p:txBody>
            <a:bodyPr wrap="none" anchor="ctr"/>
            <a:lstStyle/>
            <a:p>
              <a:endParaRPr lang="en-IN"/>
            </a:p>
          </p:txBody>
        </p:sp>
        <p:sp>
          <p:nvSpPr>
            <p:cNvPr id="68631" name="Rectangle 6"/>
            <p:cNvSpPr>
              <a:spLocks noChangeArrowheads="1"/>
            </p:cNvSpPr>
            <p:nvPr/>
          </p:nvSpPr>
          <p:spPr bwMode="auto">
            <a:xfrm>
              <a:off x="875" y="2217"/>
              <a:ext cx="786" cy="301"/>
            </a:xfrm>
            <a:prstGeom prst="rect">
              <a:avLst/>
            </a:prstGeom>
            <a:gradFill rotWithShape="0">
              <a:gsLst>
                <a:gs pos="0">
                  <a:srgbClr val="C0C0C0"/>
                </a:gs>
                <a:gs pos="50000">
                  <a:srgbClr val="003399"/>
                </a:gs>
                <a:gs pos="100000">
                  <a:srgbClr val="C0C0C0"/>
                </a:gs>
              </a:gsLst>
              <a:lin ang="5400000" scaled="1"/>
            </a:gradFill>
            <a:ln w="28440">
              <a:solidFill>
                <a:srgbClr val="FFFFFF"/>
              </a:solidFill>
              <a:miter lim="800000"/>
              <a:headEnd/>
              <a:tailEnd/>
            </a:ln>
          </p:spPr>
          <p:txBody>
            <a:bodyPr wrap="none" anchor="ctr"/>
            <a:lstStyle/>
            <a:p>
              <a:endParaRPr lang="en-IN"/>
            </a:p>
          </p:txBody>
        </p:sp>
        <p:sp>
          <p:nvSpPr>
            <p:cNvPr id="68632" name="Line 7"/>
            <p:cNvSpPr>
              <a:spLocks noChangeShapeType="1"/>
            </p:cNvSpPr>
            <p:nvPr/>
          </p:nvSpPr>
          <p:spPr bwMode="auto">
            <a:xfrm>
              <a:off x="743" y="2366"/>
              <a:ext cx="3620" cy="9"/>
            </a:xfrm>
            <a:prstGeom prst="line">
              <a:avLst/>
            </a:prstGeom>
            <a:noFill/>
            <a:ln w="28440">
              <a:solidFill>
                <a:srgbClr val="FFFFFF"/>
              </a:solidFill>
              <a:prstDash val="lgDashDot"/>
              <a:miter lim="800000"/>
              <a:headEnd/>
              <a:tailEnd/>
            </a:ln>
          </p:spPr>
          <p:txBody>
            <a:bodyPr/>
            <a:lstStyle/>
            <a:p>
              <a:endParaRPr lang="en-US"/>
            </a:p>
          </p:txBody>
        </p:sp>
        <p:sp>
          <p:nvSpPr>
            <p:cNvPr id="68633" name="Rectangle 8"/>
            <p:cNvSpPr>
              <a:spLocks noChangeArrowheads="1"/>
            </p:cNvSpPr>
            <p:nvPr/>
          </p:nvSpPr>
          <p:spPr bwMode="auto">
            <a:xfrm rot="3660000">
              <a:off x="1942" y="2989"/>
              <a:ext cx="477" cy="44"/>
            </a:xfrm>
            <a:prstGeom prst="rect">
              <a:avLst/>
            </a:prstGeom>
            <a:blipFill dpi="0" rotWithShape="0">
              <a:blip r:embed="rId4"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68634" name="Rectangle 9"/>
            <p:cNvSpPr>
              <a:spLocks noChangeArrowheads="1"/>
            </p:cNvSpPr>
            <p:nvPr/>
          </p:nvSpPr>
          <p:spPr bwMode="auto">
            <a:xfrm rot="17880000" flipV="1">
              <a:off x="1933" y="1653"/>
              <a:ext cx="491" cy="46"/>
            </a:xfrm>
            <a:prstGeom prst="rect">
              <a:avLst/>
            </a:prstGeom>
            <a:blipFill dpi="0" rotWithShape="0">
              <a:blip r:embed="rId5"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68635" name="AutoShape 10"/>
            <p:cNvSpPr>
              <a:spLocks/>
            </p:cNvSpPr>
            <p:nvPr/>
          </p:nvSpPr>
          <p:spPr bwMode="auto">
            <a:xfrm rot="6060000">
              <a:off x="792" y="2296"/>
              <a:ext cx="784" cy="30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19176 w 21600"/>
                <a:gd name="T21" fmla="*/ 1512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847" y="14993"/>
                  </a:moveTo>
                  <a:cubicBezTo>
                    <a:pt x="288" y="13666"/>
                    <a:pt x="0" y="12240"/>
                    <a:pt x="0" y="10800"/>
                  </a:cubicBezTo>
                  <a:cubicBezTo>
                    <a:pt x="0" y="4835"/>
                    <a:pt x="4835" y="0"/>
                    <a:pt x="10800" y="0"/>
                  </a:cubicBezTo>
                  <a:cubicBezTo>
                    <a:pt x="14033" y="-1"/>
                    <a:pt x="17096" y="1448"/>
                    <a:pt x="19148" y="3947"/>
                  </a:cubicBezTo>
                  <a:lnTo>
                    <a:pt x="10800" y="10800"/>
                  </a:lnTo>
                  <a:close/>
                </a:path>
                <a:path w="21600" h="21600" fill="none">
                  <a:moveTo>
                    <a:pt x="847" y="14993"/>
                  </a:moveTo>
                  <a:cubicBezTo>
                    <a:pt x="288" y="13666"/>
                    <a:pt x="0" y="12240"/>
                    <a:pt x="0" y="10800"/>
                  </a:cubicBezTo>
                  <a:cubicBezTo>
                    <a:pt x="0" y="4835"/>
                    <a:pt x="4835" y="0"/>
                    <a:pt x="10800" y="0"/>
                  </a:cubicBezTo>
                  <a:cubicBezTo>
                    <a:pt x="14033" y="-1"/>
                    <a:pt x="17096" y="1448"/>
                    <a:pt x="19148" y="3947"/>
                  </a:cubicBezTo>
                </a:path>
              </a:pathLst>
            </a:custGeom>
            <a:noFill/>
            <a:ln w="28440">
              <a:solidFill>
                <a:srgbClr val="990033"/>
              </a:solidFill>
              <a:miter lim="800000"/>
              <a:headEnd/>
              <a:tailEnd type="triangle" w="med" len="med"/>
            </a:ln>
          </p:spPr>
          <p:txBody>
            <a:bodyPr wrap="none" anchor="ctr"/>
            <a:lstStyle/>
            <a:p>
              <a:endParaRPr lang="en-IN"/>
            </a:p>
          </p:txBody>
        </p:sp>
        <p:sp>
          <p:nvSpPr>
            <p:cNvPr id="68636" name="Text Box 11"/>
            <p:cNvSpPr txBox="1">
              <a:spLocks noChangeArrowheads="1"/>
            </p:cNvSpPr>
            <p:nvPr/>
          </p:nvSpPr>
          <p:spPr bwMode="auto">
            <a:xfrm>
              <a:off x="576" y="2580"/>
              <a:ext cx="708" cy="443"/>
            </a:xfrm>
            <a:prstGeom prst="rect">
              <a:avLst/>
            </a:prstGeom>
            <a:noFill/>
            <a:ln w="9525">
              <a:noFill/>
              <a:round/>
              <a:headEnd/>
              <a:tailEnd/>
            </a:ln>
          </p:spPr>
          <p:txBody>
            <a:bodyPr lIns="90000" tIns="46800" rIns="90000" bIns="46800">
              <a:spAutoFit/>
            </a:bodyPr>
            <a:lstStyle/>
            <a:p>
              <a:pPr>
                <a:spcBef>
                  <a:spcPts val="1250"/>
                </a:spcBef>
                <a:buClr>
                  <a:srgbClr val="993366"/>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3366"/>
                  </a:solidFill>
                </a:rPr>
                <a:t>Driving shaft</a:t>
              </a:r>
            </a:p>
          </p:txBody>
        </p:sp>
        <p:sp>
          <p:nvSpPr>
            <p:cNvPr id="68637" name="Text Box 12"/>
            <p:cNvSpPr txBox="1">
              <a:spLocks noChangeArrowheads="1"/>
            </p:cNvSpPr>
            <p:nvPr/>
          </p:nvSpPr>
          <p:spPr bwMode="auto">
            <a:xfrm>
              <a:off x="3144" y="1788"/>
              <a:ext cx="708" cy="443"/>
            </a:xfrm>
            <a:prstGeom prst="rect">
              <a:avLst/>
            </a:prstGeom>
            <a:noFill/>
            <a:ln w="9525">
              <a:noFill/>
              <a:round/>
              <a:headEnd/>
              <a:tailEnd/>
            </a:ln>
          </p:spPr>
          <p:txBody>
            <a:bodyPr lIns="90000" tIns="46800" rIns="90000" bIns="46800">
              <a:spAutoFit/>
            </a:bodyPr>
            <a:lstStyle/>
            <a:p>
              <a:pPr>
                <a:spcBef>
                  <a:spcPts val="1250"/>
                </a:spcBef>
                <a:buClr>
                  <a:srgbClr val="33CC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33CCCC"/>
                  </a:solidFill>
                </a:rPr>
                <a:t>Driven shaft</a:t>
              </a:r>
            </a:p>
          </p:txBody>
        </p:sp>
        <p:sp>
          <p:nvSpPr>
            <p:cNvPr id="68638" name="Text Box 13"/>
            <p:cNvSpPr txBox="1">
              <a:spLocks noChangeArrowheads="1"/>
            </p:cNvSpPr>
            <p:nvPr/>
          </p:nvSpPr>
          <p:spPr bwMode="auto">
            <a:xfrm>
              <a:off x="2556" y="3150"/>
              <a:ext cx="1212" cy="251"/>
            </a:xfrm>
            <a:prstGeom prst="rect">
              <a:avLst/>
            </a:prstGeom>
            <a:noFill/>
            <a:ln w="9525">
              <a:noFill/>
              <a:round/>
              <a:headEnd/>
              <a:tailEnd/>
            </a:ln>
          </p:spPr>
          <p:txBody>
            <a:bodyPr lIns="90000" tIns="46800" rIns="90000" bIns="46800">
              <a:spAutoFit/>
            </a:bodyPr>
            <a:lstStyle/>
            <a:p>
              <a:pPr>
                <a:spcBef>
                  <a:spcPts val="1250"/>
                </a:spcBef>
                <a:buClr>
                  <a:srgbClr val="990099"/>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0099"/>
                  </a:solidFill>
                </a:rPr>
                <a:t>Friction lining</a:t>
              </a:r>
            </a:p>
          </p:txBody>
        </p:sp>
        <p:sp>
          <p:nvSpPr>
            <p:cNvPr id="68639" name="Line 14"/>
            <p:cNvSpPr>
              <a:spLocks noChangeShapeType="1"/>
            </p:cNvSpPr>
            <p:nvPr/>
          </p:nvSpPr>
          <p:spPr bwMode="auto">
            <a:xfrm>
              <a:off x="2214" y="3102"/>
              <a:ext cx="360" cy="186"/>
            </a:xfrm>
            <a:prstGeom prst="line">
              <a:avLst/>
            </a:prstGeom>
            <a:noFill/>
            <a:ln w="19080">
              <a:solidFill>
                <a:srgbClr val="FFFFFF"/>
              </a:solidFill>
              <a:miter lim="800000"/>
              <a:headEnd/>
              <a:tailEnd/>
            </a:ln>
          </p:spPr>
          <p:txBody>
            <a:bodyPr/>
            <a:lstStyle/>
            <a:p>
              <a:endParaRPr lang="en-US"/>
            </a:p>
          </p:txBody>
        </p:sp>
        <p:sp>
          <p:nvSpPr>
            <p:cNvPr id="68640" name="Line 15"/>
            <p:cNvSpPr>
              <a:spLocks noChangeShapeType="1"/>
            </p:cNvSpPr>
            <p:nvPr/>
          </p:nvSpPr>
          <p:spPr bwMode="auto">
            <a:xfrm flipV="1">
              <a:off x="2328" y="814"/>
              <a:ext cx="336" cy="634"/>
            </a:xfrm>
            <a:prstGeom prst="line">
              <a:avLst/>
            </a:prstGeom>
            <a:noFill/>
            <a:ln w="12600">
              <a:solidFill>
                <a:srgbClr val="0000CC"/>
              </a:solidFill>
              <a:miter lim="800000"/>
              <a:headEnd/>
              <a:tailEnd/>
            </a:ln>
          </p:spPr>
          <p:txBody>
            <a:bodyPr/>
            <a:lstStyle/>
            <a:p>
              <a:endParaRPr lang="en-US"/>
            </a:p>
          </p:txBody>
        </p:sp>
        <p:sp>
          <p:nvSpPr>
            <p:cNvPr id="68641" name="Line 16"/>
            <p:cNvSpPr>
              <a:spLocks noChangeShapeType="1"/>
            </p:cNvSpPr>
            <p:nvPr/>
          </p:nvSpPr>
          <p:spPr bwMode="auto">
            <a:xfrm>
              <a:off x="2340" y="1488"/>
              <a:ext cx="786" cy="1"/>
            </a:xfrm>
            <a:prstGeom prst="line">
              <a:avLst/>
            </a:prstGeom>
            <a:noFill/>
            <a:ln w="12600">
              <a:solidFill>
                <a:srgbClr val="0000CC"/>
              </a:solidFill>
              <a:miter lim="800000"/>
              <a:headEnd/>
              <a:tailEnd/>
            </a:ln>
          </p:spPr>
          <p:txBody>
            <a:bodyPr/>
            <a:lstStyle/>
            <a:p>
              <a:endParaRPr lang="en-US"/>
            </a:p>
          </p:txBody>
        </p:sp>
        <p:sp>
          <p:nvSpPr>
            <p:cNvPr id="68642" name="Text Box 17"/>
            <p:cNvSpPr txBox="1">
              <a:spLocks noChangeArrowheads="1"/>
            </p:cNvSpPr>
            <p:nvPr/>
          </p:nvSpPr>
          <p:spPr bwMode="auto">
            <a:xfrm>
              <a:off x="2382" y="1224"/>
              <a:ext cx="258" cy="251"/>
            </a:xfrm>
            <a:prstGeom prst="rect">
              <a:avLst/>
            </a:prstGeom>
            <a:noFill/>
            <a:ln w="9525">
              <a:noFill/>
              <a:round/>
              <a:headEnd/>
              <a:tailEnd/>
            </a:ln>
          </p:spPr>
          <p:txBody>
            <a:bodyPr lIns="90000" tIns="46800" rIns="90000" bIns="46800">
              <a:spAutoFit/>
            </a:bodyPr>
            <a:lstStyle/>
            <a:p>
              <a:pPr>
                <a:spcBef>
                  <a:spcPts val="125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i="1">
                  <a:solidFill>
                    <a:srgbClr val="CC0000"/>
                  </a:solidFill>
                  <a:cs typeface="Arial" charset="0"/>
                </a:rPr>
                <a:t>α</a:t>
              </a:r>
            </a:p>
          </p:txBody>
        </p:sp>
        <p:sp>
          <p:nvSpPr>
            <p:cNvPr id="68643" name="AutoShape 18"/>
            <p:cNvSpPr>
              <a:spLocks/>
            </p:cNvSpPr>
            <p:nvPr/>
          </p:nvSpPr>
          <p:spPr bwMode="auto">
            <a:xfrm>
              <a:off x="2202" y="1094"/>
              <a:ext cx="502" cy="7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800 w 21600"/>
                <a:gd name="T19" fmla="*/ 303 h 21600"/>
                <a:gd name="T20" fmla="*/ 21600 w 21600"/>
                <a:gd name="T21" fmla="*/ 12347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3144" y="257"/>
                  </a:moveTo>
                  <a:cubicBezTo>
                    <a:pt x="18085" y="1356"/>
                    <a:pt x="21600" y="5738"/>
                    <a:pt x="21600" y="10800"/>
                  </a:cubicBezTo>
                  <a:cubicBezTo>
                    <a:pt x="21600" y="11322"/>
                    <a:pt x="21562" y="11844"/>
                    <a:pt x="21486" y="12361"/>
                  </a:cubicBezTo>
                  <a:lnTo>
                    <a:pt x="10800" y="10800"/>
                  </a:lnTo>
                  <a:close/>
                </a:path>
                <a:path w="21600" h="21600" fill="none">
                  <a:moveTo>
                    <a:pt x="13144" y="257"/>
                  </a:moveTo>
                  <a:cubicBezTo>
                    <a:pt x="18085" y="1356"/>
                    <a:pt x="21600" y="5738"/>
                    <a:pt x="21600" y="10800"/>
                  </a:cubicBezTo>
                  <a:cubicBezTo>
                    <a:pt x="21600" y="11322"/>
                    <a:pt x="21562" y="11844"/>
                    <a:pt x="21486" y="12361"/>
                  </a:cubicBezTo>
                </a:path>
              </a:pathLst>
            </a:custGeom>
            <a:noFill/>
            <a:ln w="12600">
              <a:solidFill>
                <a:srgbClr val="0000CC"/>
              </a:solidFill>
              <a:miter lim="800000"/>
              <a:headEnd type="triangle" w="med" len="med"/>
              <a:tailEnd type="triangle" w="med" len="med"/>
            </a:ln>
          </p:spPr>
          <p:txBody>
            <a:bodyPr wrap="none" anchor="ctr"/>
            <a:lstStyle/>
            <a:p>
              <a:endParaRPr lang="en-IN"/>
            </a:p>
          </p:txBody>
        </p:sp>
        <p:sp>
          <p:nvSpPr>
            <p:cNvPr id="68644" name="Line 19"/>
            <p:cNvSpPr>
              <a:spLocks noChangeShapeType="1"/>
            </p:cNvSpPr>
            <p:nvPr/>
          </p:nvSpPr>
          <p:spPr bwMode="auto">
            <a:xfrm flipH="1">
              <a:off x="2309" y="2024"/>
              <a:ext cx="580" cy="1"/>
            </a:xfrm>
            <a:prstGeom prst="line">
              <a:avLst/>
            </a:prstGeom>
            <a:noFill/>
            <a:ln w="28440">
              <a:solidFill>
                <a:srgbClr val="006600"/>
              </a:solidFill>
              <a:miter lim="800000"/>
              <a:headEnd/>
              <a:tailEnd type="triangle" w="med" len="med"/>
            </a:ln>
          </p:spPr>
          <p:txBody>
            <a:bodyPr/>
            <a:lstStyle/>
            <a:p>
              <a:endParaRPr lang="en-US"/>
            </a:p>
          </p:txBody>
        </p:sp>
        <p:sp>
          <p:nvSpPr>
            <p:cNvPr id="68645" name="Text Box 20"/>
            <p:cNvSpPr txBox="1">
              <a:spLocks noChangeArrowheads="1"/>
            </p:cNvSpPr>
            <p:nvPr/>
          </p:nvSpPr>
          <p:spPr bwMode="auto">
            <a:xfrm>
              <a:off x="2434" y="1735"/>
              <a:ext cx="493" cy="321"/>
            </a:xfrm>
            <a:prstGeom prst="rect">
              <a:avLst/>
            </a:prstGeom>
            <a:noFill/>
            <a:ln w="9525">
              <a:noFill/>
              <a:round/>
              <a:headEnd/>
              <a:tailEnd/>
            </a:ln>
          </p:spPr>
          <p:txBody>
            <a:bodyPr lIns="90000" tIns="46800" rIns="90000" bIns="46800">
              <a:spAutoFit/>
            </a:bodyPr>
            <a:lstStyle/>
            <a:p>
              <a:pPr>
                <a:spcBef>
                  <a:spcPts val="1500"/>
                </a:spcBef>
                <a:buClr>
                  <a:srgbClr val="0066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006600"/>
                  </a:solidFill>
                </a:rPr>
                <a:t>F</a:t>
              </a:r>
              <a:r>
                <a:rPr lang="en-GB" sz="2400" b="1" baseline="-25000">
                  <a:solidFill>
                    <a:srgbClr val="006600"/>
                  </a:solidFill>
                </a:rPr>
                <a:t>a</a:t>
              </a:r>
            </a:p>
          </p:txBody>
        </p:sp>
        <p:sp>
          <p:nvSpPr>
            <p:cNvPr id="68646" name="Line 21"/>
            <p:cNvSpPr>
              <a:spLocks noChangeShapeType="1"/>
            </p:cNvSpPr>
            <p:nvPr/>
          </p:nvSpPr>
          <p:spPr bwMode="auto">
            <a:xfrm flipH="1">
              <a:off x="2305" y="2751"/>
              <a:ext cx="580" cy="1"/>
            </a:xfrm>
            <a:prstGeom prst="line">
              <a:avLst/>
            </a:prstGeom>
            <a:noFill/>
            <a:ln w="28440">
              <a:solidFill>
                <a:srgbClr val="006600"/>
              </a:solidFill>
              <a:miter lim="800000"/>
              <a:headEnd/>
              <a:tailEnd type="triangle" w="med" len="med"/>
            </a:ln>
          </p:spPr>
          <p:txBody>
            <a:bodyPr/>
            <a:lstStyle/>
            <a:p>
              <a:endParaRPr lang="en-US"/>
            </a:p>
          </p:txBody>
        </p:sp>
        <p:sp>
          <p:nvSpPr>
            <p:cNvPr id="68647" name="Text Box 22"/>
            <p:cNvSpPr txBox="1">
              <a:spLocks noChangeArrowheads="1"/>
            </p:cNvSpPr>
            <p:nvPr/>
          </p:nvSpPr>
          <p:spPr bwMode="auto">
            <a:xfrm>
              <a:off x="606" y="3710"/>
              <a:ext cx="5330" cy="288"/>
            </a:xfrm>
            <a:prstGeom prst="rect">
              <a:avLst/>
            </a:prstGeom>
            <a:noFill/>
            <a:ln w="9525">
              <a:noFill/>
              <a:round/>
              <a:headEnd/>
              <a:tailEnd/>
            </a:ln>
          </p:spPr>
          <p:txBody>
            <a:bodyPr wrap="none" anchor="ctr"/>
            <a:lstStyle/>
            <a:p>
              <a:endParaRPr lang="en-IN"/>
            </a:p>
          </p:txBody>
        </p:sp>
        <p:sp>
          <p:nvSpPr>
            <p:cNvPr id="68648" name="Text Box 23"/>
            <p:cNvSpPr txBox="1">
              <a:spLocks noChangeArrowheads="1"/>
            </p:cNvSpPr>
            <p:nvPr/>
          </p:nvSpPr>
          <p:spPr bwMode="auto">
            <a:xfrm>
              <a:off x="3338" y="875"/>
              <a:ext cx="2360" cy="687"/>
            </a:xfrm>
            <a:prstGeom prst="rect">
              <a:avLst/>
            </a:prstGeom>
            <a:noFill/>
            <a:ln w="9525">
              <a:noFill/>
              <a:round/>
              <a:headEnd/>
              <a:tailEnd/>
            </a:ln>
          </p:spPr>
          <p:txBody>
            <a:bodyPr lIns="90000" tIns="46800" rIns="90000" bIns="46800">
              <a:spAutoFit/>
            </a:bodyPr>
            <a:lstStyle/>
            <a:p>
              <a:pPr>
                <a:spcBef>
                  <a:spcPts val="1125"/>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i="1">
                  <a:solidFill>
                    <a:srgbClr val="CC0000"/>
                  </a:solidFill>
                  <a:cs typeface="Arial" charset="0"/>
                </a:rPr>
                <a:t>α</a:t>
              </a:r>
              <a:r>
                <a:rPr lang="en-GB" b="1">
                  <a:solidFill>
                    <a:srgbClr val="FFFFFF"/>
                  </a:solidFill>
                  <a:cs typeface="Arial" charset="0"/>
                </a:rPr>
                <a:t>  = semi-apex angle of the cone</a:t>
              </a:r>
            </a:p>
            <a:p>
              <a:pPr>
                <a:spcBef>
                  <a:spcPts val="11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cs typeface="Arial" charset="0"/>
                </a:rPr>
                <a:t>Only </a:t>
              </a:r>
              <a:r>
                <a:rPr lang="en-GB" b="1">
                  <a:solidFill>
                    <a:srgbClr val="9900CC"/>
                  </a:solidFill>
                  <a:cs typeface="Arial" charset="0"/>
                </a:rPr>
                <a:t>one pair</a:t>
              </a:r>
              <a:r>
                <a:rPr lang="en-GB" b="1">
                  <a:solidFill>
                    <a:srgbClr val="FFFFFF"/>
                  </a:solidFill>
                  <a:cs typeface="Arial" charset="0"/>
                </a:rPr>
                <a:t> of driving surfaces is possible,</a:t>
              </a:r>
              <a:r>
                <a:rPr lang="en-GB" b="1" i="1">
                  <a:solidFill>
                    <a:srgbClr val="FFFFFF"/>
                  </a:solidFill>
                  <a:cs typeface="Arial" charset="0"/>
                </a:rPr>
                <a:t> </a:t>
              </a:r>
              <a:r>
                <a:rPr lang="en-GB" b="1" i="1">
                  <a:solidFill>
                    <a:srgbClr val="9900CC"/>
                  </a:solidFill>
                  <a:cs typeface="Arial" charset="0"/>
                </a:rPr>
                <a:t>n </a:t>
              </a:r>
              <a:r>
                <a:rPr lang="en-GB" b="1">
                  <a:solidFill>
                    <a:srgbClr val="9900CC"/>
                  </a:solidFill>
                  <a:cs typeface="Arial" charset="0"/>
                </a:rPr>
                <a:t>=1</a:t>
              </a:r>
            </a:p>
          </p:txBody>
        </p:sp>
      </p:grpSp>
      <p:pic>
        <p:nvPicPr>
          <p:cNvPr id="68613" name="Picture 24"/>
          <p:cNvPicPr>
            <a:picLocks noChangeAspect="1" noChangeArrowheads="1"/>
          </p:cNvPicPr>
          <p:nvPr/>
        </p:nvPicPr>
        <p:blipFill>
          <a:blip r:embed="rId6" cstate="print"/>
          <a:srcRect/>
          <a:stretch>
            <a:fillRect/>
          </a:stretch>
        </p:blipFill>
        <p:spPr bwMode="auto">
          <a:xfrm>
            <a:off x="7162800" y="228600"/>
            <a:ext cx="1066800" cy="1000125"/>
          </a:xfrm>
          <a:prstGeom prst="rect">
            <a:avLst/>
          </a:prstGeom>
          <a:noFill/>
          <a:ln w="9525">
            <a:noFill/>
            <a:round/>
            <a:headEnd/>
            <a:tailEnd/>
          </a:ln>
        </p:spPr>
      </p:pic>
      <p:sp>
        <p:nvSpPr>
          <p:cNvPr id="68614" name="Text Box 25"/>
          <p:cNvSpPr txBox="1">
            <a:spLocks noChangeArrowheads="1"/>
          </p:cNvSpPr>
          <p:nvPr/>
        </p:nvSpPr>
        <p:spPr bwMode="auto">
          <a:xfrm>
            <a:off x="3819525" y="3811588"/>
            <a:ext cx="465138" cy="509587"/>
          </a:xfrm>
          <a:prstGeom prst="rect">
            <a:avLst/>
          </a:prstGeom>
          <a:noFill/>
          <a:ln w="9525">
            <a:noFill/>
            <a:round/>
            <a:headEnd/>
            <a:tailEnd/>
          </a:ln>
        </p:spPr>
        <p:txBody>
          <a:bodyPr wrap="none" lIns="90000" tIns="46800" rIns="90000" bIns="46800">
            <a:spAutoFit/>
          </a:bodyPr>
          <a:lstStyle/>
          <a:p>
            <a:pPr>
              <a:buClr>
                <a:srgbClr val="0033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003300"/>
                </a:solidFill>
                <a:latin typeface="Tahoma" pitchFamily="32" charset="0"/>
              </a:rPr>
              <a:t>F</a:t>
            </a:r>
            <a:r>
              <a:rPr lang="en-GB" sz="2400" b="1" baseline="-25000">
                <a:solidFill>
                  <a:srgbClr val="003300"/>
                </a:solidFill>
                <a:latin typeface="Tahoma" pitchFamily="32" charset="0"/>
              </a:rPr>
              <a:t>a</a:t>
            </a:r>
          </a:p>
        </p:txBody>
      </p:sp>
      <p:sp>
        <p:nvSpPr>
          <p:cNvPr id="68615" name="Line 26"/>
          <p:cNvSpPr>
            <a:spLocks noChangeShapeType="1"/>
          </p:cNvSpPr>
          <p:nvPr/>
        </p:nvSpPr>
        <p:spPr bwMode="auto">
          <a:xfrm flipH="1">
            <a:off x="1978025" y="4419600"/>
            <a:ext cx="996950" cy="533400"/>
          </a:xfrm>
          <a:prstGeom prst="line">
            <a:avLst/>
          </a:prstGeom>
          <a:noFill/>
          <a:ln w="9360">
            <a:solidFill>
              <a:srgbClr val="FFFFFF"/>
            </a:solidFill>
            <a:miter lim="800000"/>
            <a:headEnd/>
            <a:tailEnd/>
          </a:ln>
        </p:spPr>
        <p:txBody>
          <a:bodyPr/>
          <a:lstStyle/>
          <a:p>
            <a:endParaRPr lang="en-US"/>
          </a:p>
        </p:txBody>
      </p:sp>
      <p:sp>
        <p:nvSpPr>
          <p:cNvPr id="68616" name="Line 27"/>
          <p:cNvSpPr>
            <a:spLocks noChangeShapeType="1"/>
          </p:cNvSpPr>
          <p:nvPr/>
        </p:nvSpPr>
        <p:spPr bwMode="auto">
          <a:xfrm flipH="1">
            <a:off x="2130425" y="5029200"/>
            <a:ext cx="1149350" cy="609600"/>
          </a:xfrm>
          <a:prstGeom prst="line">
            <a:avLst/>
          </a:prstGeom>
          <a:noFill/>
          <a:ln w="9360">
            <a:solidFill>
              <a:srgbClr val="FFFFFF"/>
            </a:solidFill>
            <a:miter lim="800000"/>
            <a:headEnd/>
            <a:tailEnd/>
          </a:ln>
        </p:spPr>
        <p:txBody>
          <a:bodyPr/>
          <a:lstStyle/>
          <a:p>
            <a:endParaRPr lang="en-US"/>
          </a:p>
        </p:txBody>
      </p:sp>
      <p:sp>
        <p:nvSpPr>
          <p:cNvPr id="68617" name="Line 28"/>
          <p:cNvSpPr>
            <a:spLocks noChangeShapeType="1"/>
          </p:cNvSpPr>
          <p:nvPr/>
        </p:nvSpPr>
        <p:spPr bwMode="auto">
          <a:xfrm>
            <a:off x="2057400" y="4876800"/>
            <a:ext cx="304800" cy="685800"/>
          </a:xfrm>
          <a:prstGeom prst="line">
            <a:avLst/>
          </a:prstGeom>
          <a:noFill/>
          <a:ln w="9360">
            <a:solidFill>
              <a:srgbClr val="FFFFFF"/>
            </a:solidFill>
            <a:miter lim="800000"/>
            <a:headEnd type="triangle" w="med" len="med"/>
            <a:tailEnd type="triangle" w="med" len="med"/>
          </a:ln>
        </p:spPr>
        <p:txBody>
          <a:bodyPr/>
          <a:lstStyle/>
          <a:p>
            <a:endParaRPr lang="en-US"/>
          </a:p>
        </p:txBody>
      </p:sp>
      <p:sp>
        <p:nvSpPr>
          <p:cNvPr id="68618" name="Text Box 29"/>
          <p:cNvSpPr txBox="1">
            <a:spLocks noChangeArrowheads="1"/>
          </p:cNvSpPr>
          <p:nvPr/>
        </p:nvSpPr>
        <p:spPr bwMode="auto">
          <a:xfrm>
            <a:off x="1968500" y="5137150"/>
            <a:ext cx="320675" cy="368300"/>
          </a:xfrm>
          <a:prstGeom prst="rect">
            <a:avLst/>
          </a:prstGeom>
          <a:noFill/>
          <a:ln w="9525">
            <a:noFill/>
            <a:round/>
            <a:headEnd/>
            <a:tailEnd/>
          </a:ln>
        </p:spPr>
        <p:txBody>
          <a:bodyPr wrap="none" lIns="90000" tIns="46800" rIns="90000" bIns="46800">
            <a:spAutoFit/>
          </a:bodyPr>
          <a:lstStyle/>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0000"/>
                </a:solidFill>
                <a:latin typeface="Tahoma" pitchFamily="32" charset="0"/>
              </a:rPr>
              <a:t>b</a:t>
            </a:r>
          </a:p>
        </p:txBody>
      </p:sp>
      <p:sp>
        <p:nvSpPr>
          <p:cNvPr id="68619" name="Text Box 30"/>
          <p:cNvSpPr txBox="1">
            <a:spLocks noChangeArrowheads="1"/>
          </p:cNvSpPr>
          <p:nvPr/>
        </p:nvSpPr>
        <p:spPr bwMode="auto">
          <a:xfrm>
            <a:off x="1552575" y="5943600"/>
            <a:ext cx="1482725" cy="368300"/>
          </a:xfrm>
          <a:prstGeom prst="rect">
            <a:avLst/>
          </a:prstGeom>
          <a:noFill/>
          <a:ln w="9525">
            <a:noFill/>
            <a:round/>
            <a:headEnd/>
            <a:tailEnd/>
          </a:ln>
        </p:spPr>
        <p:txBody>
          <a:bodyPr wrap="none" lIns="90000" tIns="46800" rIns="90000" bIns="46800">
            <a:spAutoFit/>
          </a:bodyPr>
          <a:lstStyle/>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0000"/>
                </a:solidFill>
                <a:latin typeface="Tahoma" pitchFamily="32" charset="0"/>
              </a:rPr>
              <a:t>b</a:t>
            </a:r>
            <a:r>
              <a:rPr lang="en-GB">
                <a:solidFill>
                  <a:srgbClr val="FFFFFF"/>
                </a:solidFill>
                <a:latin typeface="Tahoma" pitchFamily="32" charset="0"/>
              </a:rPr>
              <a:t>=face width</a:t>
            </a:r>
          </a:p>
        </p:txBody>
      </p:sp>
      <p:sp>
        <p:nvSpPr>
          <p:cNvPr id="68620" name="Line 31"/>
          <p:cNvSpPr>
            <a:spLocks noChangeShapeType="1"/>
          </p:cNvSpPr>
          <p:nvPr/>
        </p:nvSpPr>
        <p:spPr bwMode="auto">
          <a:xfrm>
            <a:off x="3429000" y="4953000"/>
            <a:ext cx="1676400" cy="1588"/>
          </a:xfrm>
          <a:prstGeom prst="line">
            <a:avLst/>
          </a:prstGeom>
          <a:noFill/>
          <a:ln w="9360">
            <a:solidFill>
              <a:srgbClr val="FFFFFF"/>
            </a:solidFill>
            <a:miter lim="800000"/>
            <a:headEnd/>
            <a:tailEnd/>
          </a:ln>
        </p:spPr>
        <p:txBody>
          <a:bodyPr/>
          <a:lstStyle/>
          <a:p>
            <a:endParaRPr lang="en-US"/>
          </a:p>
        </p:txBody>
      </p:sp>
      <p:sp>
        <p:nvSpPr>
          <p:cNvPr id="68621" name="Line 32"/>
          <p:cNvSpPr>
            <a:spLocks noChangeShapeType="1"/>
          </p:cNvSpPr>
          <p:nvPr/>
        </p:nvSpPr>
        <p:spPr bwMode="auto">
          <a:xfrm>
            <a:off x="4495800" y="2286000"/>
            <a:ext cx="1588" cy="2667000"/>
          </a:xfrm>
          <a:prstGeom prst="line">
            <a:avLst/>
          </a:prstGeom>
          <a:noFill/>
          <a:ln w="9360">
            <a:solidFill>
              <a:srgbClr val="FFFFFF"/>
            </a:solidFill>
            <a:miter lim="800000"/>
            <a:headEnd type="triangle" w="med" len="med"/>
            <a:tailEnd type="triangle" w="med" len="med"/>
          </a:ln>
        </p:spPr>
        <p:txBody>
          <a:bodyPr/>
          <a:lstStyle/>
          <a:p>
            <a:endParaRPr lang="en-US"/>
          </a:p>
        </p:txBody>
      </p:sp>
      <p:sp>
        <p:nvSpPr>
          <p:cNvPr id="68622" name="Text Box 33"/>
          <p:cNvSpPr txBox="1">
            <a:spLocks noChangeArrowheads="1"/>
          </p:cNvSpPr>
          <p:nvPr/>
        </p:nvSpPr>
        <p:spPr bwMode="auto">
          <a:xfrm>
            <a:off x="4587875" y="3429000"/>
            <a:ext cx="508000" cy="509588"/>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latin typeface="Tahoma" pitchFamily="32" charset="0"/>
              </a:rPr>
              <a:t>D</a:t>
            </a:r>
            <a:r>
              <a:rPr lang="en-GB" sz="2400" b="1" baseline="-25000">
                <a:solidFill>
                  <a:srgbClr val="FFFFFF"/>
                </a:solidFill>
                <a:latin typeface="Tahoma" pitchFamily="32" charset="0"/>
              </a:rPr>
              <a:t>o</a:t>
            </a:r>
          </a:p>
        </p:txBody>
      </p:sp>
      <p:sp>
        <p:nvSpPr>
          <p:cNvPr id="68623" name="Line 34"/>
          <p:cNvSpPr>
            <a:spLocks noChangeShapeType="1"/>
          </p:cNvSpPr>
          <p:nvPr/>
        </p:nvSpPr>
        <p:spPr bwMode="auto">
          <a:xfrm flipH="1">
            <a:off x="1139825" y="2971800"/>
            <a:ext cx="1911350" cy="1588"/>
          </a:xfrm>
          <a:prstGeom prst="line">
            <a:avLst/>
          </a:prstGeom>
          <a:noFill/>
          <a:ln w="9360">
            <a:solidFill>
              <a:srgbClr val="FFFFFF"/>
            </a:solidFill>
            <a:miter lim="800000"/>
            <a:headEnd/>
            <a:tailEnd/>
          </a:ln>
        </p:spPr>
        <p:txBody>
          <a:bodyPr/>
          <a:lstStyle/>
          <a:p>
            <a:endParaRPr lang="en-US"/>
          </a:p>
        </p:txBody>
      </p:sp>
      <p:sp>
        <p:nvSpPr>
          <p:cNvPr id="68624" name="Line 35"/>
          <p:cNvSpPr>
            <a:spLocks noChangeShapeType="1"/>
          </p:cNvSpPr>
          <p:nvPr/>
        </p:nvSpPr>
        <p:spPr bwMode="auto">
          <a:xfrm flipH="1">
            <a:off x="987425" y="4419600"/>
            <a:ext cx="2063750" cy="1588"/>
          </a:xfrm>
          <a:prstGeom prst="line">
            <a:avLst/>
          </a:prstGeom>
          <a:noFill/>
          <a:ln w="9360">
            <a:solidFill>
              <a:srgbClr val="FFFFFF"/>
            </a:solidFill>
            <a:miter lim="800000"/>
            <a:headEnd/>
            <a:tailEnd/>
          </a:ln>
        </p:spPr>
        <p:txBody>
          <a:bodyPr/>
          <a:lstStyle/>
          <a:p>
            <a:endParaRPr lang="en-US"/>
          </a:p>
        </p:txBody>
      </p:sp>
      <p:sp>
        <p:nvSpPr>
          <p:cNvPr id="68625" name="Line 36"/>
          <p:cNvSpPr>
            <a:spLocks noChangeShapeType="1"/>
          </p:cNvSpPr>
          <p:nvPr/>
        </p:nvSpPr>
        <p:spPr bwMode="auto">
          <a:xfrm>
            <a:off x="1447800" y="2971800"/>
            <a:ext cx="1588" cy="1447800"/>
          </a:xfrm>
          <a:prstGeom prst="line">
            <a:avLst/>
          </a:prstGeom>
          <a:noFill/>
          <a:ln w="9360">
            <a:solidFill>
              <a:srgbClr val="FFFFFF"/>
            </a:solidFill>
            <a:miter lim="800000"/>
            <a:headEnd type="triangle" w="med" len="med"/>
            <a:tailEnd type="triangle" w="med" len="med"/>
          </a:ln>
        </p:spPr>
        <p:txBody>
          <a:bodyPr/>
          <a:lstStyle/>
          <a:p>
            <a:endParaRPr lang="en-US"/>
          </a:p>
        </p:txBody>
      </p:sp>
      <p:sp>
        <p:nvSpPr>
          <p:cNvPr id="68626" name="Text Box 37"/>
          <p:cNvSpPr txBox="1">
            <a:spLocks noChangeArrowheads="1"/>
          </p:cNvSpPr>
          <p:nvPr/>
        </p:nvSpPr>
        <p:spPr bwMode="auto">
          <a:xfrm>
            <a:off x="1004888" y="3429000"/>
            <a:ext cx="449262" cy="509588"/>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latin typeface="Tahoma" pitchFamily="32" charset="0"/>
              </a:rPr>
              <a:t>D</a:t>
            </a:r>
            <a:r>
              <a:rPr lang="en-GB" sz="2400" b="1" baseline="-25000">
                <a:solidFill>
                  <a:srgbClr val="FFFFFF"/>
                </a:solidFill>
                <a:latin typeface="Tahoma" pitchFamily="32" charset="0"/>
              </a:rPr>
              <a:t>i</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p:cNvSpPr>
            <a:spLocks noGrp="1"/>
          </p:cNvSpPr>
          <p:nvPr>
            <p:ph type="ftr" sz="quarter" idx="11"/>
          </p:nvPr>
        </p:nvSpPr>
        <p:spPr/>
        <p:txBody>
          <a:bodyPr/>
          <a:lstStyle/>
          <a:p>
            <a:pPr>
              <a:defRPr/>
            </a:pPr>
            <a:r>
              <a:rPr lang="en-GB"/>
              <a:t>DEPT MECH ENGG                              COLLEGE OF ENGG ADOOR</a:t>
            </a:r>
          </a:p>
        </p:txBody>
      </p:sp>
      <p:sp>
        <p:nvSpPr>
          <p:cNvPr id="15" name="Slide Number Placeholder 6"/>
          <p:cNvSpPr>
            <a:spLocks noGrp="1"/>
          </p:cNvSpPr>
          <p:nvPr>
            <p:ph type="sldNum" sz="quarter" idx="12"/>
          </p:nvPr>
        </p:nvSpPr>
        <p:spPr/>
        <p:txBody>
          <a:bodyPr/>
          <a:lstStyle/>
          <a:p>
            <a:pPr>
              <a:defRPr/>
            </a:pPr>
            <a:fld id="{39BC91A1-5FAC-4D8A-9C4E-BFCDE6638C78}" type="slidenum">
              <a:rPr lang="en-GB"/>
              <a:pPr>
                <a:defRPr/>
              </a:pPr>
              <a:t>64</a:t>
            </a:fld>
            <a:endParaRPr lang="en-GB"/>
          </a:p>
        </p:txBody>
      </p:sp>
      <p:sp>
        <p:nvSpPr>
          <p:cNvPr id="68609" name="Rectangle 1"/>
          <p:cNvSpPr>
            <a:spLocks noGrp="1" noChangeArrowheads="1"/>
          </p:cNvSpPr>
          <p:nvPr>
            <p:ph type="title" idx="4294967295"/>
          </p:nvPr>
        </p:nvSpPr>
        <p:spPr>
          <a:xfrm>
            <a:off x="457200" y="82550"/>
            <a:ext cx="8229600" cy="14351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Cone-clutch</a:t>
            </a:r>
            <a:br>
              <a:rPr lang="en-GB" b="1" smtClean="0">
                <a:solidFill>
                  <a:srgbClr val="FFFFFF"/>
                </a:solidFill>
              </a:rPr>
            </a:br>
            <a:endParaRPr lang="en-GB" b="1" smtClean="0">
              <a:solidFill>
                <a:srgbClr val="FFFFFF"/>
              </a:solidFill>
            </a:endParaRPr>
          </a:p>
        </p:txBody>
      </p:sp>
      <p:sp>
        <p:nvSpPr>
          <p:cNvPr id="69637" name="Rectangle 2"/>
          <p:cNvSpPr>
            <a:spLocks noGrp="1" noChangeArrowheads="1"/>
          </p:cNvSpPr>
          <p:nvPr>
            <p:ph type="body" idx="4294967295"/>
          </p:nvPr>
        </p:nvSpPr>
        <p:spPr>
          <a:xfrm>
            <a:off x="457200" y="1600200"/>
            <a:ext cx="4032250" cy="4495800"/>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b="1" smtClean="0">
                <a:solidFill>
                  <a:srgbClr val="FF0000"/>
                </a:solidFill>
              </a:rPr>
              <a:t>F</a:t>
            </a:r>
            <a:r>
              <a:rPr lang="en-GB" sz="2800" b="1" baseline="-25000" smtClean="0">
                <a:solidFill>
                  <a:srgbClr val="FF0000"/>
                </a:solidFill>
              </a:rPr>
              <a:t>a</a:t>
            </a:r>
          </a:p>
        </p:txBody>
      </p:sp>
      <p:sp>
        <p:nvSpPr>
          <p:cNvPr id="69638" name="Line 3"/>
          <p:cNvSpPr>
            <a:spLocks noChangeShapeType="1"/>
          </p:cNvSpPr>
          <p:nvPr/>
        </p:nvSpPr>
        <p:spPr bwMode="auto">
          <a:xfrm>
            <a:off x="3276600" y="2819400"/>
            <a:ext cx="2209800" cy="1588"/>
          </a:xfrm>
          <a:prstGeom prst="line">
            <a:avLst/>
          </a:prstGeom>
          <a:noFill/>
          <a:ln w="9360">
            <a:solidFill>
              <a:srgbClr val="FF0000"/>
            </a:solidFill>
            <a:miter lim="800000"/>
            <a:headEnd type="triangle" w="med" len="med"/>
            <a:tailEnd/>
          </a:ln>
        </p:spPr>
        <p:txBody>
          <a:bodyPr/>
          <a:lstStyle/>
          <a:p>
            <a:endParaRPr lang="en-US"/>
          </a:p>
        </p:txBody>
      </p:sp>
      <p:sp>
        <p:nvSpPr>
          <p:cNvPr id="69639" name="Line 4"/>
          <p:cNvSpPr>
            <a:spLocks noChangeShapeType="1"/>
          </p:cNvSpPr>
          <p:nvPr/>
        </p:nvSpPr>
        <p:spPr bwMode="auto">
          <a:xfrm>
            <a:off x="5486400" y="2819400"/>
            <a:ext cx="1588" cy="2743200"/>
          </a:xfrm>
          <a:prstGeom prst="line">
            <a:avLst/>
          </a:prstGeom>
          <a:noFill/>
          <a:ln w="9360">
            <a:solidFill>
              <a:srgbClr val="FFFFFF"/>
            </a:solidFill>
            <a:miter lim="800000"/>
            <a:headEnd/>
            <a:tailEnd/>
          </a:ln>
        </p:spPr>
        <p:txBody>
          <a:bodyPr/>
          <a:lstStyle/>
          <a:p>
            <a:endParaRPr lang="en-US"/>
          </a:p>
        </p:txBody>
      </p:sp>
      <p:sp>
        <p:nvSpPr>
          <p:cNvPr id="69640" name="Line 5"/>
          <p:cNvSpPr>
            <a:spLocks noChangeShapeType="1"/>
          </p:cNvSpPr>
          <p:nvPr/>
        </p:nvSpPr>
        <p:spPr bwMode="auto">
          <a:xfrm>
            <a:off x="3276600" y="2819400"/>
            <a:ext cx="2209800" cy="2743200"/>
          </a:xfrm>
          <a:prstGeom prst="line">
            <a:avLst/>
          </a:prstGeom>
          <a:noFill/>
          <a:ln w="9360">
            <a:solidFill>
              <a:srgbClr val="FFFFFF"/>
            </a:solidFill>
            <a:miter lim="800000"/>
            <a:headEnd type="triangle" w="med" len="med"/>
            <a:tailEnd/>
          </a:ln>
        </p:spPr>
        <p:txBody>
          <a:bodyPr/>
          <a:lstStyle/>
          <a:p>
            <a:endParaRPr lang="en-US"/>
          </a:p>
        </p:txBody>
      </p:sp>
      <p:sp>
        <p:nvSpPr>
          <p:cNvPr id="69641" name="Text Box 6"/>
          <p:cNvSpPr txBox="1">
            <a:spLocks noChangeArrowheads="1"/>
          </p:cNvSpPr>
          <p:nvPr/>
        </p:nvSpPr>
        <p:spPr bwMode="auto">
          <a:xfrm>
            <a:off x="3733800" y="3886200"/>
            <a:ext cx="184150" cy="366713"/>
          </a:xfrm>
          <a:prstGeom prst="rect">
            <a:avLst/>
          </a:prstGeom>
          <a:noFill/>
          <a:ln w="9525">
            <a:noFill/>
            <a:round/>
            <a:headEnd/>
            <a:tailEnd/>
          </a:ln>
        </p:spPr>
        <p:txBody>
          <a:bodyPr wrap="none" anchor="ctr"/>
          <a:lstStyle/>
          <a:p>
            <a:endParaRPr lang="en-IN"/>
          </a:p>
        </p:txBody>
      </p:sp>
      <p:sp>
        <p:nvSpPr>
          <p:cNvPr id="69642" name="Text Box 7"/>
          <p:cNvSpPr txBox="1">
            <a:spLocks noChangeArrowheads="1"/>
          </p:cNvSpPr>
          <p:nvPr/>
        </p:nvSpPr>
        <p:spPr bwMode="auto">
          <a:xfrm>
            <a:off x="3573463" y="3919538"/>
            <a:ext cx="474662" cy="509587"/>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FFFF"/>
                </a:solidFill>
                <a:latin typeface="Tahoma" pitchFamily="32" charset="0"/>
              </a:rPr>
              <a:t>F</a:t>
            </a:r>
            <a:r>
              <a:rPr lang="en-GB" sz="2400" b="1" baseline="-25000">
                <a:solidFill>
                  <a:srgbClr val="FFFFFF"/>
                </a:solidFill>
                <a:latin typeface="Tahoma" pitchFamily="32" charset="0"/>
              </a:rPr>
              <a:t>n</a:t>
            </a:r>
          </a:p>
        </p:txBody>
      </p:sp>
      <p:sp>
        <p:nvSpPr>
          <p:cNvPr id="69643" name="Text Box 8"/>
          <p:cNvSpPr txBox="1">
            <a:spLocks noChangeArrowheads="1"/>
          </p:cNvSpPr>
          <p:nvPr/>
        </p:nvSpPr>
        <p:spPr bwMode="auto">
          <a:xfrm>
            <a:off x="5083175" y="4452938"/>
            <a:ext cx="388938" cy="460375"/>
          </a:xfrm>
          <a:prstGeom prst="rect">
            <a:avLst/>
          </a:prstGeom>
          <a:noFill/>
          <a:ln w="9525">
            <a:noFill/>
            <a:round/>
            <a:headEnd/>
            <a:tailEnd/>
          </a:ln>
        </p:spPr>
        <p:txBody>
          <a:bodyPr wrap="none" lIns="90000" tIns="46800" rIns="90000" bIns="46800">
            <a:spAutoFit/>
          </a:bodyPr>
          <a:lstStyle/>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0000"/>
                </a:solidFill>
                <a:latin typeface="Tahoma" pitchFamily="32" charset="0"/>
              </a:rPr>
              <a:t>α</a:t>
            </a:r>
          </a:p>
        </p:txBody>
      </p:sp>
      <p:sp>
        <p:nvSpPr>
          <p:cNvPr id="69644" name="Text Box 9"/>
          <p:cNvSpPr txBox="1">
            <a:spLocks noChangeArrowheads="1"/>
          </p:cNvSpPr>
          <p:nvPr/>
        </p:nvSpPr>
        <p:spPr bwMode="auto">
          <a:xfrm>
            <a:off x="762000" y="3124200"/>
            <a:ext cx="2071688" cy="406400"/>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Tahoma" pitchFamily="32" charset="0"/>
              </a:rPr>
              <a:t>F</a:t>
            </a:r>
            <a:r>
              <a:rPr lang="en-GB" b="1" baseline="-25000">
                <a:solidFill>
                  <a:srgbClr val="FFFFFF"/>
                </a:solidFill>
                <a:latin typeface="Tahoma" pitchFamily="32" charset="0"/>
              </a:rPr>
              <a:t>n</a:t>
            </a:r>
            <a:r>
              <a:rPr lang="en-GB" b="1">
                <a:solidFill>
                  <a:srgbClr val="FFFFFF"/>
                </a:solidFill>
                <a:latin typeface="Tahoma" pitchFamily="32" charset="0"/>
              </a:rPr>
              <a:t> = Normal force</a:t>
            </a:r>
          </a:p>
        </p:txBody>
      </p:sp>
      <p:sp>
        <p:nvSpPr>
          <p:cNvPr id="69645" name="Text Box 10"/>
          <p:cNvSpPr txBox="1">
            <a:spLocks noChangeArrowheads="1"/>
          </p:cNvSpPr>
          <p:nvPr/>
        </p:nvSpPr>
        <p:spPr bwMode="auto">
          <a:xfrm>
            <a:off x="755650" y="4572000"/>
            <a:ext cx="2814638" cy="406400"/>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Tahoma" pitchFamily="32" charset="0"/>
              </a:rPr>
              <a:t>Axial force, F</a:t>
            </a:r>
            <a:r>
              <a:rPr lang="en-GB" b="1" baseline="-25000">
                <a:solidFill>
                  <a:srgbClr val="FFFFFF"/>
                </a:solidFill>
                <a:latin typeface="Tahoma" pitchFamily="32" charset="0"/>
              </a:rPr>
              <a:t>a</a:t>
            </a:r>
            <a:r>
              <a:rPr lang="en-GB" b="1">
                <a:solidFill>
                  <a:srgbClr val="FFFFFF"/>
                </a:solidFill>
                <a:latin typeface="Tahoma" pitchFamily="32" charset="0"/>
              </a:rPr>
              <a:t> = F</a:t>
            </a:r>
            <a:r>
              <a:rPr lang="en-GB" b="1" baseline="-25000">
                <a:solidFill>
                  <a:srgbClr val="FFFFFF"/>
                </a:solidFill>
                <a:latin typeface="Tahoma" pitchFamily="32" charset="0"/>
              </a:rPr>
              <a:t>n</a:t>
            </a:r>
            <a:r>
              <a:rPr lang="en-GB" b="1">
                <a:solidFill>
                  <a:srgbClr val="FFFFFF"/>
                </a:solidFill>
                <a:latin typeface="Tahoma" pitchFamily="32" charset="0"/>
              </a:rPr>
              <a:t> Sin α</a:t>
            </a:r>
          </a:p>
        </p:txBody>
      </p:sp>
      <p:sp>
        <p:nvSpPr>
          <p:cNvPr id="69646" name="Text Box 11"/>
          <p:cNvSpPr txBox="1">
            <a:spLocks noChangeArrowheads="1"/>
          </p:cNvSpPr>
          <p:nvPr/>
        </p:nvSpPr>
        <p:spPr bwMode="auto">
          <a:xfrm>
            <a:off x="6178550" y="3886200"/>
            <a:ext cx="2614613" cy="406400"/>
          </a:xfrm>
          <a:prstGeom prst="rect">
            <a:avLst/>
          </a:prstGeom>
          <a:noFill/>
          <a:ln w="9525">
            <a:noFill/>
            <a:round/>
            <a:headEnd/>
            <a:tailEnd/>
          </a:ln>
        </p:spPr>
        <p:txBody>
          <a:bodyPr wrap="none"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FFFFFF"/>
                </a:solidFill>
                <a:latin typeface="Tahoma" pitchFamily="32" charset="0"/>
              </a:rPr>
              <a:t>Friction force, F</a:t>
            </a:r>
            <a:r>
              <a:rPr lang="en-GB" b="1" baseline="-25000">
                <a:solidFill>
                  <a:srgbClr val="FFFFFF"/>
                </a:solidFill>
                <a:latin typeface="Tahoma" pitchFamily="32" charset="0"/>
              </a:rPr>
              <a:t>b</a:t>
            </a:r>
            <a:r>
              <a:rPr lang="en-GB" b="1">
                <a:solidFill>
                  <a:srgbClr val="FFFFFF"/>
                </a:solidFill>
                <a:latin typeface="Tahoma" pitchFamily="32" charset="0"/>
              </a:rPr>
              <a:t> = f F</a:t>
            </a:r>
            <a:r>
              <a:rPr lang="en-GB" b="1" baseline="-25000">
                <a:solidFill>
                  <a:srgbClr val="FFFFFF"/>
                </a:solidFill>
                <a:latin typeface="Tahoma" pitchFamily="32" charset="0"/>
              </a:rPr>
              <a:t>n</a:t>
            </a:r>
          </a:p>
        </p:txBody>
      </p:sp>
      <p:pic>
        <p:nvPicPr>
          <p:cNvPr id="69647" name="Picture 12"/>
          <p:cNvPicPr>
            <a:picLocks noChangeAspect="1" noChangeArrowheads="1"/>
          </p:cNvPicPr>
          <p:nvPr/>
        </p:nvPicPr>
        <p:blipFill>
          <a:blip r:embed="rId4" cstate="print"/>
          <a:srcRect/>
          <a:stretch>
            <a:fillRect/>
          </a:stretch>
        </p:blipFill>
        <p:spPr bwMode="auto">
          <a:xfrm>
            <a:off x="73152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A818949F-C50B-4DB0-8680-A2A547D420FA}" type="slidenum">
              <a:rPr lang="en-GB"/>
              <a:pPr>
                <a:defRPr/>
              </a:pPr>
              <a:t>65</a:t>
            </a:fld>
            <a:endParaRPr lang="en-GB"/>
          </a:p>
        </p:txBody>
      </p:sp>
      <p:sp>
        <p:nvSpPr>
          <p:cNvPr id="69633" name="Rectangle 1"/>
          <p:cNvSpPr>
            <a:spLocks noGrp="1" noChangeArrowheads="1"/>
          </p:cNvSpPr>
          <p:nvPr>
            <p:ph type="title" idx="4294967295"/>
          </p:nvPr>
        </p:nvSpPr>
        <p:spPr>
          <a:xfrm>
            <a:off x="457200" y="82550"/>
            <a:ext cx="8229600" cy="14351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Cone-clutch</a:t>
            </a:r>
            <a:br>
              <a:rPr lang="en-GB" b="1" smtClean="0">
                <a:solidFill>
                  <a:srgbClr val="FFFFFF"/>
                </a:solidFill>
              </a:rPr>
            </a:br>
            <a:endParaRPr lang="en-GB" b="1" smtClean="0">
              <a:solidFill>
                <a:srgbClr val="FFFFFF"/>
              </a:solidFill>
            </a:endParaRPr>
          </a:p>
        </p:txBody>
      </p:sp>
      <p:sp>
        <p:nvSpPr>
          <p:cNvPr id="70661"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If the clutch is engaged when one member is stationary and the other is rotating, there is force resisting engagement, and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t>       F</a:t>
            </a:r>
            <a:r>
              <a:rPr lang="en-GB" b="1" baseline="-25000" smtClean="0"/>
              <a:t>a</a:t>
            </a:r>
            <a:r>
              <a:rPr lang="en-GB" b="1" smtClean="0"/>
              <a:t>= F</a:t>
            </a:r>
            <a:r>
              <a:rPr lang="en-GB" b="1" baseline="-25000" smtClean="0"/>
              <a:t>n </a:t>
            </a:r>
            <a:r>
              <a:rPr lang="en-GB" b="1" smtClean="0"/>
              <a:t>(sin α + f cos α)</a:t>
            </a:r>
            <a:r>
              <a:rPr lang="ar-SA" b="1" smtClean="0">
                <a:cs typeface="Arial" charset="0"/>
              </a:rPr>
              <a:t>‏</a:t>
            </a:r>
            <a:endParaRPr lang="en-GB" b="1" smtClean="0"/>
          </a:p>
        </p:txBody>
      </p:sp>
      <p:grpSp>
        <p:nvGrpSpPr>
          <p:cNvPr id="70662" name="Group 3"/>
          <p:cNvGrpSpPr>
            <a:grpSpLocks/>
          </p:cNvGrpSpPr>
          <p:nvPr/>
        </p:nvGrpSpPr>
        <p:grpSpPr bwMode="auto">
          <a:xfrm>
            <a:off x="7239000" y="457200"/>
            <a:ext cx="1065213" cy="998538"/>
            <a:chOff x="4560" y="288"/>
            <a:chExt cx="671" cy="629"/>
          </a:xfrm>
        </p:grpSpPr>
        <p:pic>
          <p:nvPicPr>
            <p:cNvPr id="70663" name="Picture 4"/>
            <p:cNvPicPr>
              <a:picLocks noChangeAspect="1" noChangeArrowheads="1"/>
            </p:cNvPicPr>
            <p:nvPr/>
          </p:nvPicPr>
          <p:blipFill>
            <a:blip r:embed="rId4" cstate="print"/>
            <a:srcRect/>
            <a:stretch>
              <a:fillRect/>
            </a:stretch>
          </p:blipFill>
          <p:spPr bwMode="auto">
            <a:xfrm>
              <a:off x="4560" y="288"/>
              <a:ext cx="672" cy="630"/>
            </a:xfrm>
            <a:prstGeom prst="rect">
              <a:avLst/>
            </a:prstGeom>
            <a:noFill/>
            <a:ln w="9525">
              <a:noFill/>
              <a:round/>
              <a:headEnd/>
              <a:tailEnd/>
            </a:ln>
          </p:spPr>
        </p:pic>
        <p:sp>
          <p:nvSpPr>
            <p:cNvPr id="70664" name="Text Box 5"/>
            <p:cNvSpPr txBox="1">
              <a:spLocks noChangeArrowheads="1"/>
            </p:cNvSpPr>
            <p:nvPr/>
          </p:nvSpPr>
          <p:spPr bwMode="auto">
            <a:xfrm>
              <a:off x="4560"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D1B357BE-4D0E-4F1B-BC1F-5C9EF9608462}" type="slidenum">
              <a:rPr lang="en-GB"/>
              <a:pPr>
                <a:defRPr/>
              </a:pPr>
              <a:t>66</a:t>
            </a:fld>
            <a:endParaRPr lang="en-GB"/>
          </a:p>
        </p:txBody>
      </p:sp>
      <p:sp>
        <p:nvSpPr>
          <p:cNvPr id="70657" name="Rectangle 1"/>
          <p:cNvSpPr>
            <a:spLocks noGrp="1" noChangeArrowheads="1"/>
          </p:cNvSpPr>
          <p:nvPr>
            <p:ph type="title" idx="4294967295"/>
          </p:nvPr>
        </p:nvSpPr>
        <p:spPr>
          <a:xfrm>
            <a:off x="457200" y="82550"/>
            <a:ext cx="8229600" cy="14351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Cone-clutch</a:t>
            </a:r>
            <a:br>
              <a:rPr lang="en-GB" b="1" smtClean="0">
                <a:solidFill>
                  <a:srgbClr val="FFFFFF"/>
                </a:solidFill>
              </a:rPr>
            </a:br>
            <a:endParaRPr lang="en-GB" b="1" smtClean="0">
              <a:solidFill>
                <a:srgbClr val="FFFFFF"/>
              </a:solidFill>
            </a:endParaRPr>
          </a:p>
        </p:txBody>
      </p:sp>
      <p:sp>
        <p:nvSpPr>
          <p:cNvPr id="71685"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width of a cone face may be determined using the relation</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F</a:t>
            </a:r>
            <a:r>
              <a:rPr lang="en-GB" sz="2400" b="1" baseline="-25000" smtClean="0"/>
              <a:t>n</a:t>
            </a:r>
            <a:r>
              <a:rPr lang="en-GB" sz="2400" b="1" smtClean="0"/>
              <a:t> =  π D</a:t>
            </a:r>
            <a:r>
              <a:rPr lang="en-GB" sz="2400" b="1" baseline="-25000" smtClean="0"/>
              <a:t>m </a:t>
            </a:r>
            <a:r>
              <a:rPr lang="en-GB" sz="2400" b="1" smtClean="0"/>
              <a:t>b</a:t>
            </a:r>
            <a:r>
              <a:rPr lang="en-GB" sz="2400" b="1" baseline="-25000" smtClean="0"/>
              <a:t> </a:t>
            </a:r>
            <a:r>
              <a:rPr lang="en-GB" sz="2400" b="1" smtClean="0"/>
              <a:t>p</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dimensions of a cone clutch can be taken empirically as</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D</a:t>
            </a:r>
            <a:r>
              <a:rPr lang="en-GB" sz="2400" baseline="-25000" smtClean="0"/>
              <a:t>m</a:t>
            </a:r>
            <a:r>
              <a:rPr lang="en-GB" sz="2400" smtClean="0"/>
              <a:t>/b = 4.5 to 8  </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D</a:t>
            </a:r>
            <a:r>
              <a:rPr lang="en-GB" sz="2400" baseline="-25000" smtClean="0"/>
              <a:t>m</a:t>
            </a:r>
            <a:r>
              <a:rPr lang="en-GB" sz="2400" smtClean="0"/>
              <a:t> = 5D to 10D where D =shaft diameter</a:t>
            </a:r>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smtClean="0"/>
          </a:p>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a:t>
            </a:r>
          </a:p>
        </p:txBody>
      </p:sp>
      <p:grpSp>
        <p:nvGrpSpPr>
          <p:cNvPr id="71686" name="Group 3"/>
          <p:cNvGrpSpPr>
            <a:grpSpLocks/>
          </p:cNvGrpSpPr>
          <p:nvPr/>
        </p:nvGrpSpPr>
        <p:grpSpPr bwMode="auto">
          <a:xfrm>
            <a:off x="8077200" y="381000"/>
            <a:ext cx="1065213" cy="998538"/>
            <a:chOff x="5088" y="240"/>
            <a:chExt cx="671" cy="629"/>
          </a:xfrm>
        </p:grpSpPr>
        <p:pic>
          <p:nvPicPr>
            <p:cNvPr id="71687" name="Picture 4"/>
            <p:cNvPicPr>
              <a:picLocks noChangeAspect="1" noChangeArrowheads="1"/>
            </p:cNvPicPr>
            <p:nvPr/>
          </p:nvPicPr>
          <p:blipFill>
            <a:blip r:embed="rId4" cstate="print"/>
            <a:srcRect/>
            <a:stretch>
              <a:fillRect/>
            </a:stretch>
          </p:blipFill>
          <p:spPr bwMode="auto">
            <a:xfrm>
              <a:off x="5088" y="240"/>
              <a:ext cx="672" cy="630"/>
            </a:xfrm>
            <a:prstGeom prst="rect">
              <a:avLst/>
            </a:prstGeom>
            <a:noFill/>
            <a:ln w="9525">
              <a:noFill/>
              <a:round/>
              <a:headEnd/>
              <a:tailEnd/>
            </a:ln>
          </p:spPr>
        </p:pic>
        <p:sp>
          <p:nvSpPr>
            <p:cNvPr id="71688" name="Text Box 5"/>
            <p:cNvSpPr txBox="1">
              <a:spLocks noChangeArrowheads="1"/>
            </p:cNvSpPr>
            <p:nvPr/>
          </p:nvSpPr>
          <p:spPr bwMode="auto">
            <a:xfrm>
              <a:off x="5088" y="240"/>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44AB3410-91FF-4310-A300-835481455161}" type="slidenum">
              <a:rPr lang="en-GB"/>
              <a:pPr>
                <a:defRPr/>
              </a:pPr>
              <a:t>67</a:t>
            </a:fld>
            <a:endParaRPr lang="en-GB"/>
          </a:p>
        </p:txBody>
      </p:sp>
      <p:sp>
        <p:nvSpPr>
          <p:cNvPr id="716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Design of cone clutches</a:t>
            </a:r>
          </a:p>
        </p:txBody>
      </p:sp>
      <p:sp>
        <p:nvSpPr>
          <p:cNvPr id="72709"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torque transmission capacity of the cone clutch is,</a:t>
            </a:r>
          </a:p>
          <a:p>
            <a:pPr>
              <a:spcBef>
                <a:spcPct val="0"/>
              </a:spcBef>
              <a:buClr>
                <a:srgbClr val="FFFFFF"/>
              </a:buClr>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t>                   </a:t>
            </a:r>
            <a:r>
              <a:rPr lang="en-GB" smtClean="0"/>
              <a:t>T = F</a:t>
            </a:r>
            <a:r>
              <a:rPr lang="en-GB" baseline="-25000" smtClean="0"/>
              <a:t>b</a:t>
            </a:r>
            <a:r>
              <a:rPr lang="en-GB" smtClean="0"/>
              <a:t> D</a:t>
            </a:r>
            <a:r>
              <a:rPr lang="en-GB" baseline="-25000" smtClean="0"/>
              <a:t>m </a:t>
            </a:r>
            <a:r>
              <a:rPr lang="en-GB" smtClean="0"/>
              <a:t>/2</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        T = ½ f F</a:t>
            </a:r>
            <a:r>
              <a:rPr lang="en-GB" baseline="-25000" smtClean="0">
                <a:solidFill>
                  <a:srgbClr val="FF0000"/>
                </a:solidFill>
              </a:rPr>
              <a:t>a</a:t>
            </a:r>
            <a:r>
              <a:rPr lang="en-GB" smtClean="0">
                <a:solidFill>
                  <a:srgbClr val="FF0000"/>
                </a:solidFill>
              </a:rPr>
              <a:t> D</a:t>
            </a:r>
            <a:r>
              <a:rPr lang="en-GB" baseline="-25000" smtClean="0">
                <a:solidFill>
                  <a:srgbClr val="FF0000"/>
                </a:solidFill>
              </a:rPr>
              <a:t>m</a:t>
            </a:r>
            <a:r>
              <a:rPr lang="en-GB" smtClean="0">
                <a:solidFill>
                  <a:srgbClr val="FF0000"/>
                </a:solidFill>
              </a:rPr>
              <a:t> /Sin α  </a:t>
            </a:r>
            <a:r>
              <a:rPr lang="en-GB" smtClean="0"/>
              <a:t>where</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D</a:t>
            </a:r>
            <a:r>
              <a:rPr lang="en-GB" baseline="-25000" smtClean="0"/>
              <a:t>m</a:t>
            </a:r>
            <a:r>
              <a:rPr lang="en-GB" smtClean="0"/>
              <a:t> = mean diameter= (D</a:t>
            </a:r>
            <a:r>
              <a:rPr lang="en-GB" baseline="-25000" smtClean="0"/>
              <a:t>o</a:t>
            </a:r>
            <a:r>
              <a:rPr lang="en-GB" smtClean="0"/>
              <a:t> +</a:t>
            </a:r>
            <a:r>
              <a:rPr lang="en-GB" baseline="-25000" smtClean="0"/>
              <a:t> </a:t>
            </a:r>
            <a:r>
              <a:rPr lang="en-GB" smtClean="0"/>
              <a:t>D</a:t>
            </a:r>
            <a:r>
              <a:rPr lang="en-GB" baseline="-25000" smtClean="0"/>
              <a:t>i</a:t>
            </a:r>
            <a:r>
              <a:rPr lang="en-GB" smtClean="0"/>
              <a:t>)/2.</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α = semi apex angle of the cone</a:t>
            </a:r>
          </a:p>
        </p:txBody>
      </p:sp>
      <p:grpSp>
        <p:nvGrpSpPr>
          <p:cNvPr id="72710" name="Group 3"/>
          <p:cNvGrpSpPr>
            <a:grpSpLocks/>
          </p:cNvGrpSpPr>
          <p:nvPr/>
        </p:nvGrpSpPr>
        <p:grpSpPr bwMode="auto">
          <a:xfrm>
            <a:off x="7467600" y="533400"/>
            <a:ext cx="1065213" cy="998538"/>
            <a:chOff x="4704" y="336"/>
            <a:chExt cx="671" cy="629"/>
          </a:xfrm>
        </p:grpSpPr>
        <p:pic>
          <p:nvPicPr>
            <p:cNvPr id="72711" name="Picture 4"/>
            <p:cNvPicPr>
              <a:picLocks noChangeAspect="1" noChangeArrowheads="1"/>
            </p:cNvPicPr>
            <p:nvPr/>
          </p:nvPicPr>
          <p:blipFill>
            <a:blip r:embed="rId4" cstate="print"/>
            <a:srcRect/>
            <a:stretch>
              <a:fillRect/>
            </a:stretch>
          </p:blipFill>
          <p:spPr bwMode="auto">
            <a:xfrm>
              <a:off x="4704" y="336"/>
              <a:ext cx="672" cy="630"/>
            </a:xfrm>
            <a:prstGeom prst="rect">
              <a:avLst/>
            </a:prstGeom>
            <a:noFill/>
            <a:ln w="9525">
              <a:noFill/>
              <a:round/>
              <a:headEnd/>
              <a:tailEnd/>
            </a:ln>
          </p:spPr>
        </p:pic>
        <p:sp>
          <p:nvSpPr>
            <p:cNvPr id="72712" name="Text Box 5"/>
            <p:cNvSpPr txBox="1">
              <a:spLocks noChangeArrowheads="1"/>
            </p:cNvSpPr>
            <p:nvPr/>
          </p:nvSpPr>
          <p:spPr bwMode="auto">
            <a:xfrm>
              <a:off x="4704"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5CEC161-2FA5-4A47-8FEB-FDE3CD74479B}" type="slidenum">
              <a:rPr lang="en-GB"/>
              <a:pPr>
                <a:defRPr/>
              </a:pPr>
              <a:t>68</a:t>
            </a:fld>
            <a:endParaRPr lang="en-GB"/>
          </a:p>
        </p:txBody>
      </p:sp>
      <p:sp>
        <p:nvSpPr>
          <p:cNvPr id="72705"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Centrifugal clutch</a:t>
            </a:r>
          </a:p>
        </p:txBody>
      </p:sp>
      <p:sp>
        <p:nvSpPr>
          <p:cNvPr id="73733" name="Rectangle 2"/>
          <p:cNvSpPr>
            <a:spLocks noGrp="1" noChangeArrowheads="1"/>
          </p:cNvSpPr>
          <p:nvPr>
            <p:ph type="body" idx="4294967295"/>
          </p:nvPr>
        </p:nvSpPr>
        <p:spPr>
          <a:xfrm>
            <a:off x="457200" y="1600200"/>
            <a:ext cx="721995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 centrifugal clutch works on the principle of  centrifugal force.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clutch's purpose is to disengage when the engine is idling so that the chain does not move .</a:t>
            </a:r>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These clutches are particularly useful in internal combustion engines, which can not be started under load.</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73734" name="Picture 3"/>
          <p:cNvPicPr>
            <a:picLocks noChangeAspect="1" noChangeArrowheads="1"/>
          </p:cNvPicPr>
          <p:nvPr/>
        </p:nvPicPr>
        <p:blipFill>
          <a:blip r:embed="rId4" cstate="print"/>
          <a:srcRect/>
          <a:stretch>
            <a:fillRect/>
          </a:stretch>
        </p:blipFill>
        <p:spPr bwMode="auto">
          <a:xfrm>
            <a:off x="7162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27BF0E96-BDBA-4A01-9DAF-CB97AB03BBF4}" type="slidenum">
              <a:rPr lang="en-GB"/>
              <a:pPr>
                <a:defRPr/>
              </a:pPr>
              <a:t>69</a:t>
            </a:fld>
            <a:endParaRPr lang="en-GB"/>
          </a:p>
        </p:txBody>
      </p:sp>
      <p:sp>
        <p:nvSpPr>
          <p:cNvPr id="73729"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Centrifugal clutch</a:t>
            </a:r>
          </a:p>
        </p:txBody>
      </p:sp>
      <p:sp>
        <p:nvSpPr>
          <p:cNvPr id="74757" name="Rectangle 2"/>
          <p:cNvSpPr>
            <a:spLocks noGrp="1" noChangeArrowheads="1"/>
          </p:cNvSpPr>
          <p:nvPr>
            <p:ph type="body" idx="4294967295"/>
          </p:nvPr>
        </p:nvSpPr>
        <p:spPr>
          <a:xfrm>
            <a:off x="457200" y="1600200"/>
            <a:ext cx="7862888" cy="4495800"/>
          </a:xfrm>
        </p:spPr>
        <p:txBody>
          <a:bodyPr/>
          <a:lstStyle/>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clutch consists of three parts: </a:t>
            </a:r>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An outer drum that turns freely - This drum includes a sprocket that engages the chain. When the drum turns, the chain turns. </a:t>
            </a:r>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A center shaft attached directly to the engine's crankshaft - If the engine is turning, so is the shaft. </a:t>
            </a:r>
          </a:p>
          <a:p>
            <a:pPr eaLnBrk="1" hangingPunct="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A pair of cylindrical clutch weights attached to the center shaft, along with a spring that keeps them retracted against the shaft</a:t>
            </a:r>
          </a:p>
        </p:txBody>
      </p:sp>
      <p:pic>
        <p:nvPicPr>
          <p:cNvPr id="74758" name="Picture 3"/>
          <p:cNvPicPr>
            <a:picLocks noChangeAspect="1" noChangeArrowheads="1"/>
          </p:cNvPicPr>
          <p:nvPr/>
        </p:nvPicPr>
        <p:blipFill>
          <a:blip r:embed="rId4" cstate="print"/>
          <a:srcRect/>
          <a:stretch>
            <a:fillRect/>
          </a:stretch>
        </p:blipFill>
        <p:spPr bwMode="auto">
          <a:xfrm>
            <a:off x="7239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4E2677EC-21DF-4FD0-8FA0-2D15DEBC2B06}" type="slidenum">
              <a:rPr lang="en-GB"/>
              <a:pPr>
                <a:defRPr/>
              </a:pPr>
              <a:t>7</a:t>
            </a:fld>
            <a:endParaRPr lang="en-GB"/>
          </a:p>
        </p:txBody>
      </p:sp>
      <p:sp>
        <p:nvSpPr>
          <p:cNvPr id="1024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Jaw Clutches</a:t>
            </a:r>
          </a:p>
        </p:txBody>
      </p:sp>
      <p:pic>
        <p:nvPicPr>
          <p:cNvPr id="14341" name="Picture 2"/>
          <p:cNvPicPr>
            <a:picLocks noChangeAspect="1" noChangeArrowheads="1"/>
          </p:cNvPicPr>
          <p:nvPr/>
        </p:nvPicPr>
        <p:blipFill>
          <a:blip r:embed="rId4" cstate="print"/>
          <a:srcRect/>
          <a:stretch>
            <a:fillRect/>
          </a:stretch>
        </p:blipFill>
        <p:spPr bwMode="auto">
          <a:xfrm>
            <a:off x="2111375" y="2225675"/>
            <a:ext cx="4033838" cy="3348038"/>
          </a:xfrm>
          <a:prstGeom prst="rect">
            <a:avLst/>
          </a:prstGeom>
          <a:noFill/>
          <a:ln w="9525">
            <a:noFill/>
            <a:round/>
            <a:headEnd/>
            <a:tailEnd/>
          </a:ln>
        </p:spPr>
      </p:pic>
      <p:pic>
        <p:nvPicPr>
          <p:cNvPr id="14342" name="Picture 3"/>
          <p:cNvPicPr>
            <a:picLocks noChangeAspect="1" noChangeArrowheads="1"/>
          </p:cNvPicPr>
          <p:nvPr/>
        </p:nvPicPr>
        <p:blipFill>
          <a:blip r:embed="rId5" cstate="print"/>
          <a:srcRect/>
          <a:stretch>
            <a:fillRect/>
          </a:stretch>
        </p:blipFill>
        <p:spPr bwMode="auto">
          <a:xfrm>
            <a:off x="75438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pPr>
              <a:defRPr/>
            </a:pPr>
            <a:r>
              <a:rPr lang="en-GB"/>
              <a:t>DEPT MECH ENGG                              COLLEGE OF ENGG ADOOR</a:t>
            </a:r>
          </a:p>
        </p:txBody>
      </p:sp>
      <p:sp>
        <p:nvSpPr>
          <p:cNvPr id="6" name="Slide Number Placeholder 3"/>
          <p:cNvSpPr>
            <a:spLocks noGrp="1"/>
          </p:cNvSpPr>
          <p:nvPr>
            <p:ph type="sldNum" sz="quarter" idx="12"/>
          </p:nvPr>
        </p:nvSpPr>
        <p:spPr/>
        <p:txBody>
          <a:bodyPr/>
          <a:lstStyle/>
          <a:p>
            <a:pPr>
              <a:defRPr/>
            </a:pPr>
            <a:fld id="{D015257A-BEBD-41EC-9D34-784DFD08BC9D}" type="slidenum">
              <a:rPr lang="en-GB"/>
              <a:pPr>
                <a:defRPr/>
              </a:pPr>
              <a:t>70</a:t>
            </a:fld>
            <a:endParaRPr lang="en-GB"/>
          </a:p>
        </p:txBody>
      </p:sp>
      <p:pic>
        <p:nvPicPr>
          <p:cNvPr id="75780" name="Picture 1"/>
          <p:cNvPicPr>
            <a:picLocks noChangeAspect="1" noChangeArrowheads="1"/>
          </p:cNvPicPr>
          <p:nvPr/>
        </p:nvPicPr>
        <p:blipFill>
          <a:blip r:embed="rId4" cstate="print"/>
          <a:srcRect/>
          <a:stretch>
            <a:fillRect/>
          </a:stretch>
        </p:blipFill>
        <p:spPr bwMode="auto">
          <a:xfrm>
            <a:off x="1752600" y="1752600"/>
            <a:ext cx="5767388" cy="4325938"/>
          </a:xfrm>
          <a:prstGeom prst="rect">
            <a:avLst/>
          </a:prstGeom>
          <a:noFill/>
          <a:ln w="9525">
            <a:noFill/>
            <a:round/>
            <a:headEnd/>
            <a:tailEnd/>
          </a:ln>
        </p:spPr>
      </p:pic>
      <p:sp>
        <p:nvSpPr>
          <p:cNvPr id="75781" name="Rectangle 2"/>
          <p:cNvSpPr>
            <a:spLocks noChangeArrowheads="1"/>
          </p:cNvSpPr>
          <p:nvPr/>
        </p:nvSpPr>
        <p:spPr bwMode="auto">
          <a:xfrm>
            <a:off x="854075" y="509588"/>
            <a:ext cx="3635375" cy="581025"/>
          </a:xfrm>
          <a:prstGeom prst="rect">
            <a:avLst/>
          </a:prstGeom>
          <a:noFill/>
          <a:ln w="9525">
            <a:noFill/>
            <a:round/>
            <a:headEnd/>
            <a:tailEnd/>
          </a:ln>
        </p:spPr>
        <p:txBody>
          <a:bodyPr wrap="none" lIns="90000" tIns="46800" rIns="90000" bIns="46800">
            <a:spAutoFit/>
          </a:bodyPr>
          <a:lstStyle/>
          <a:p>
            <a:pPr>
              <a:spcBef>
                <a:spcPts val="2000"/>
              </a:spcBef>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latin typeface="Tahoma" pitchFamily="32" charset="0"/>
              </a:rPr>
              <a:t>Centrifugal clutch</a:t>
            </a:r>
          </a:p>
        </p:txBody>
      </p:sp>
      <p:pic>
        <p:nvPicPr>
          <p:cNvPr id="75782" name="Picture 3"/>
          <p:cNvPicPr>
            <a:picLocks noChangeAspect="1" noChangeArrowheads="1"/>
          </p:cNvPicPr>
          <p:nvPr/>
        </p:nvPicPr>
        <p:blipFill>
          <a:blip r:embed="rId5" cstate="print"/>
          <a:srcRect/>
          <a:stretch>
            <a:fillRect/>
          </a:stretch>
        </p:blipFill>
        <p:spPr bwMode="auto">
          <a:xfrm>
            <a:off x="72390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ooter Placeholder 2"/>
          <p:cNvSpPr>
            <a:spLocks noGrp="1"/>
          </p:cNvSpPr>
          <p:nvPr>
            <p:ph type="ftr" sz="quarter" idx="11"/>
          </p:nvPr>
        </p:nvSpPr>
        <p:spPr/>
        <p:txBody>
          <a:bodyPr/>
          <a:lstStyle/>
          <a:p>
            <a:pPr>
              <a:defRPr/>
            </a:pPr>
            <a:r>
              <a:rPr lang="en-GB"/>
              <a:t>DEPT MECH ENGG                              COLLEGE OF ENGG ADOOR</a:t>
            </a:r>
          </a:p>
        </p:txBody>
      </p:sp>
      <p:sp>
        <p:nvSpPr>
          <p:cNvPr id="50" name="Slide Number Placeholder 3"/>
          <p:cNvSpPr>
            <a:spLocks noGrp="1"/>
          </p:cNvSpPr>
          <p:nvPr>
            <p:ph type="sldNum" sz="quarter" idx="12"/>
          </p:nvPr>
        </p:nvSpPr>
        <p:spPr/>
        <p:txBody>
          <a:bodyPr/>
          <a:lstStyle/>
          <a:p>
            <a:pPr>
              <a:defRPr/>
            </a:pPr>
            <a:fld id="{5E1E0627-0CF0-48B9-95BF-D41EA4C168CD}" type="slidenum">
              <a:rPr lang="en-GB"/>
              <a:pPr>
                <a:defRPr/>
              </a:pPr>
              <a:t>71</a:t>
            </a:fld>
            <a:endParaRPr lang="en-GB"/>
          </a:p>
        </p:txBody>
      </p:sp>
      <p:grpSp>
        <p:nvGrpSpPr>
          <p:cNvPr id="76804" name="Group 1"/>
          <p:cNvGrpSpPr>
            <a:grpSpLocks/>
          </p:cNvGrpSpPr>
          <p:nvPr/>
        </p:nvGrpSpPr>
        <p:grpSpPr bwMode="auto">
          <a:xfrm>
            <a:off x="338138" y="1350963"/>
            <a:ext cx="8804275" cy="5508625"/>
            <a:chOff x="213" y="851"/>
            <a:chExt cx="5546" cy="3470"/>
          </a:xfrm>
        </p:grpSpPr>
        <p:grpSp>
          <p:nvGrpSpPr>
            <p:cNvPr id="76807" name="Group 2"/>
            <p:cNvGrpSpPr>
              <a:grpSpLocks/>
            </p:cNvGrpSpPr>
            <p:nvPr/>
          </p:nvGrpSpPr>
          <p:grpSpPr bwMode="auto">
            <a:xfrm>
              <a:off x="213" y="851"/>
              <a:ext cx="5431" cy="3470"/>
              <a:chOff x="213" y="851"/>
              <a:chExt cx="5431" cy="3470"/>
            </a:xfrm>
          </p:grpSpPr>
          <p:sp>
            <p:nvSpPr>
              <p:cNvPr id="76809" name="Oval 3"/>
              <p:cNvSpPr>
                <a:spLocks noChangeArrowheads="1"/>
              </p:cNvSpPr>
              <p:nvPr/>
            </p:nvSpPr>
            <p:spPr bwMode="auto">
              <a:xfrm>
                <a:off x="3190" y="1463"/>
                <a:ext cx="2455" cy="2546"/>
              </a:xfrm>
              <a:prstGeom prst="ellipse">
                <a:avLst/>
              </a:prstGeom>
              <a:solidFill>
                <a:srgbClr val="DDDDDD"/>
              </a:solidFill>
              <a:ln w="28440">
                <a:solidFill>
                  <a:srgbClr val="FFFFFF"/>
                </a:solidFill>
                <a:miter lim="800000"/>
                <a:headEnd/>
                <a:tailEnd/>
              </a:ln>
            </p:spPr>
            <p:txBody>
              <a:bodyPr wrap="none" anchor="ctr"/>
              <a:lstStyle/>
              <a:p>
                <a:endParaRPr lang="en-IN"/>
              </a:p>
            </p:txBody>
          </p:sp>
          <p:sp>
            <p:nvSpPr>
              <p:cNvPr id="76810" name="Oval 4"/>
              <p:cNvSpPr>
                <a:spLocks noChangeArrowheads="1"/>
              </p:cNvSpPr>
              <p:nvPr/>
            </p:nvSpPr>
            <p:spPr bwMode="auto">
              <a:xfrm>
                <a:off x="3312" y="1588"/>
                <a:ext cx="2219" cy="2291"/>
              </a:xfrm>
              <a:prstGeom prst="ellipse">
                <a:avLst/>
              </a:prstGeom>
              <a:solidFill>
                <a:srgbClr val="003399"/>
              </a:solidFill>
              <a:ln w="28440">
                <a:solidFill>
                  <a:srgbClr val="FFFFFF"/>
                </a:solidFill>
                <a:miter lim="800000"/>
                <a:headEnd/>
                <a:tailEnd/>
              </a:ln>
            </p:spPr>
            <p:txBody>
              <a:bodyPr wrap="none" anchor="ctr"/>
              <a:lstStyle/>
              <a:p>
                <a:endParaRPr lang="en-IN"/>
              </a:p>
            </p:txBody>
          </p:sp>
          <p:sp>
            <p:nvSpPr>
              <p:cNvPr id="76811" name="Rectangle 5"/>
              <p:cNvSpPr>
                <a:spLocks noChangeArrowheads="1"/>
              </p:cNvSpPr>
              <p:nvPr/>
            </p:nvSpPr>
            <p:spPr bwMode="auto">
              <a:xfrm>
                <a:off x="1149" y="1502"/>
                <a:ext cx="728" cy="2432"/>
              </a:xfrm>
              <a:prstGeom prst="rect">
                <a:avLst/>
              </a:prstGeom>
              <a:solidFill>
                <a:srgbClr val="DDDDDD"/>
              </a:solidFill>
              <a:ln w="28440">
                <a:solidFill>
                  <a:srgbClr val="FFFFFF"/>
                </a:solidFill>
                <a:miter lim="800000"/>
                <a:headEnd/>
                <a:tailEnd/>
              </a:ln>
            </p:spPr>
            <p:txBody>
              <a:bodyPr wrap="none" anchor="ctr"/>
              <a:lstStyle/>
              <a:p>
                <a:endParaRPr lang="en-IN"/>
              </a:p>
            </p:txBody>
          </p:sp>
          <p:sp>
            <p:nvSpPr>
              <p:cNvPr id="76812" name="Text Box 6"/>
              <p:cNvSpPr txBox="1">
                <a:spLocks noChangeArrowheads="1"/>
              </p:cNvSpPr>
              <p:nvPr/>
            </p:nvSpPr>
            <p:spPr bwMode="auto">
              <a:xfrm>
                <a:off x="380" y="888"/>
                <a:ext cx="4599" cy="328"/>
              </a:xfrm>
              <a:prstGeom prst="rect">
                <a:avLst/>
              </a:prstGeom>
              <a:noFill/>
              <a:ln w="9525">
                <a:noFill/>
                <a:round/>
                <a:headEnd/>
                <a:tailEnd/>
              </a:ln>
            </p:spPr>
            <p:txBody>
              <a:bodyPr lIns="90000" tIns="46800" rIns="90000" bIns="46800">
                <a:spAutoFit/>
              </a:bodyPr>
              <a:lstStyle/>
              <a:p>
                <a:pPr>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b="1">
                    <a:solidFill>
                      <a:srgbClr val="FFFFFF"/>
                    </a:solidFill>
                  </a:rPr>
                  <a:t>Centrifugal clutch</a:t>
                </a:r>
              </a:p>
            </p:txBody>
          </p:sp>
          <p:sp>
            <p:nvSpPr>
              <p:cNvPr id="76813" name="Rectangle 7"/>
              <p:cNvSpPr>
                <a:spLocks noChangeArrowheads="1"/>
              </p:cNvSpPr>
              <p:nvPr/>
            </p:nvSpPr>
            <p:spPr bwMode="auto">
              <a:xfrm>
                <a:off x="1877" y="2581"/>
                <a:ext cx="786" cy="301"/>
              </a:xfrm>
              <a:prstGeom prst="rect">
                <a:avLst/>
              </a:prstGeom>
              <a:gradFill rotWithShape="0">
                <a:gsLst>
                  <a:gs pos="0">
                    <a:srgbClr val="C0C0C0"/>
                  </a:gs>
                  <a:gs pos="50000">
                    <a:srgbClr val="003399"/>
                  </a:gs>
                  <a:gs pos="100000">
                    <a:srgbClr val="C0C0C0"/>
                  </a:gs>
                </a:gsLst>
                <a:lin ang="5400000" scaled="1"/>
              </a:gradFill>
              <a:ln w="28440">
                <a:solidFill>
                  <a:srgbClr val="FFFFFF"/>
                </a:solidFill>
                <a:miter lim="800000"/>
                <a:headEnd/>
                <a:tailEnd/>
              </a:ln>
            </p:spPr>
            <p:txBody>
              <a:bodyPr wrap="none" anchor="ctr"/>
              <a:lstStyle/>
              <a:p>
                <a:endParaRPr lang="en-IN"/>
              </a:p>
            </p:txBody>
          </p:sp>
          <p:sp>
            <p:nvSpPr>
              <p:cNvPr id="76814" name="Text Box 8"/>
              <p:cNvSpPr txBox="1">
                <a:spLocks noChangeArrowheads="1"/>
              </p:cNvSpPr>
              <p:nvPr/>
            </p:nvSpPr>
            <p:spPr bwMode="auto">
              <a:xfrm>
                <a:off x="213" y="2940"/>
                <a:ext cx="708" cy="443"/>
              </a:xfrm>
              <a:prstGeom prst="rect">
                <a:avLst/>
              </a:prstGeom>
              <a:noFill/>
              <a:ln w="9525">
                <a:noFill/>
                <a:round/>
                <a:headEnd/>
                <a:tailEnd/>
              </a:ln>
            </p:spPr>
            <p:txBody>
              <a:bodyPr lIns="90000" tIns="46800" rIns="90000" bIns="46800">
                <a:spAutoFit/>
              </a:bodyPr>
              <a:lstStyle/>
              <a:p>
                <a:pPr>
                  <a:spcBef>
                    <a:spcPts val="1250"/>
                  </a:spcBef>
                  <a:buClr>
                    <a:srgbClr val="993366"/>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3366"/>
                    </a:solidFill>
                  </a:rPr>
                  <a:t>Driving shaft</a:t>
                </a:r>
              </a:p>
            </p:txBody>
          </p:sp>
          <p:sp>
            <p:nvSpPr>
              <p:cNvPr id="76815" name="Text Box 9"/>
              <p:cNvSpPr txBox="1">
                <a:spLocks noChangeArrowheads="1"/>
              </p:cNvSpPr>
              <p:nvPr/>
            </p:nvSpPr>
            <p:spPr bwMode="auto">
              <a:xfrm>
                <a:off x="2077" y="2124"/>
                <a:ext cx="708" cy="443"/>
              </a:xfrm>
              <a:prstGeom prst="rect">
                <a:avLst/>
              </a:prstGeom>
              <a:noFill/>
              <a:ln w="9525">
                <a:noFill/>
                <a:round/>
                <a:headEnd/>
                <a:tailEnd/>
              </a:ln>
            </p:spPr>
            <p:txBody>
              <a:bodyPr lIns="90000" tIns="46800" rIns="90000" bIns="46800">
                <a:spAutoFit/>
              </a:bodyPr>
              <a:lstStyle/>
              <a:p>
                <a:pPr>
                  <a:spcBef>
                    <a:spcPts val="1250"/>
                  </a:spcBef>
                  <a:buClr>
                    <a:srgbClr val="33CC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33CCCC"/>
                    </a:solidFill>
                  </a:rPr>
                  <a:t>Driven shaft</a:t>
                </a:r>
              </a:p>
            </p:txBody>
          </p:sp>
          <p:sp>
            <p:nvSpPr>
              <p:cNvPr id="76816" name="Text Box 10"/>
              <p:cNvSpPr txBox="1">
                <a:spLocks noChangeArrowheads="1"/>
              </p:cNvSpPr>
              <p:nvPr/>
            </p:nvSpPr>
            <p:spPr bwMode="auto">
              <a:xfrm>
                <a:off x="1953" y="3354"/>
                <a:ext cx="1212" cy="251"/>
              </a:xfrm>
              <a:prstGeom prst="rect">
                <a:avLst/>
              </a:prstGeom>
              <a:noFill/>
              <a:ln w="9525">
                <a:noFill/>
                <a:round/>
                <a:headEnd/>
                <a:tailEnd/>
              </a:ln>
            </p:spPr>
            <p:txBody>
              <a:bodyPr lIns="90000" tIns="46800" rIns="90000" bIns="46800">
                <a:spAutoFit/>
              </a:bodyPr>
              <a:lstStyle/>
              <a:p>
                <a:pPr>
                  <a:spcBef>
                    <a:spcPts val="1250"/>
                  </a:spcBef>
                  <a:buClr>
                    <a:srgbClr val="990099"/>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0099"/>
                    </a:solidFill>
                  </a:rPr>
                  <a:t>Friction lining</a:t>
                </a:r>
              </a:p>
            </p:txBody>
          </p:sp>
          <p:sp>
            <p:nvSpPr>
              <p:cNvPr id="76817" name="Text Box 11"/>
              <p:cNvSpPr txBox="1">
                <a:spLocks noChangeArrowheads="1"/>
              </p:cNvSpPr>
              <p:nvPr/>
            </p:nvSpPr>
            <p:spPr bwMode="auto">
              <a:xfrm>
                <a:off x="243" y="4070"/>
                <a:ext cx="5330" cy="251"/>
              </a:xfrm>
              <a:prstGeom prst="rect">
                <a:avLst/>
              </a:prstGeom>
              <a:noFill/>
              <a:ln w="9525">
                <a:noFill/>
                <a:round/>
                <a:headEnd/>
                <a:tailEnd/>
              </a:ln>
            </p:spPr>
            <p:txBody>
              <a:bodyPr lIns="90000" tIns="46800" rIns="90000" bIns="46800">
                <a:spAutoFit/>
              </a:bodyPr>
              <a:lstStyle/>
              <a:p>
                <a:pPr>
                  <a:spcBef>
                    <a:spcPts val="1250"/>
                  </a:spcBef>
                  <a:buClr>
                    <a:srgbClr val="0000CC"/>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cs typeface="Arial" charset="0"/>
                  </a:rPr>
                  <a:t>.</a:t>
                </a:r>
              </a:p>
            </p:txBody>
          </p:sp>
          <p:sp>
            <p:nvSpPr>
              <p:cNvPr id="76818" name="Rectangle 12"/>
              <p:cNvSpPr>
                <a:spLocks noChangeArrowheads="1"/>
              </p:cNvSpPr>
              <p:nvPr/>
            </p:nvSpPr>
            <p:spPr bwMode="auto">
              <a:xfrm>
                <a:off x="1149" y="1654"/>
                <a:ext cx="584" cy="2144"/>
              </a:xfrm>
              <a:prstGeom prst="rect">
                <a:avLst/>
              </a:prstGeom>
              <a:solidFill>
                <a:srgbClr val="003399"/>
              </a:solidFill>
              <a:ln w="28440">
                <a:solidFill>
                  <a:srgbClr val="FFFFFF"/>
                </a:solidFill>
                <a:miter lim="800000"/>
                <a:headEnd/>
                <a:tailEnd/>
              </a:ln>
            </p:spPr>
            <p:txBody>
              <a:bodyPr wrap="none" anchor="ctr"/>
              <a:lstStyle/>
              <a:p>
                <a:endParaRPr lang="en-IN"/>
              </a:p>
            </p:txBody>
          </p:sp>
          <p:sp>
            <p:nvSpPr>
              <p:cNvPr id="76819" name="Rectangle 13"/>
              <p:cNvSpPr>
                <a:spLocks noChangeArrowheads="1"/>
              </p:cNvSpPr>
              <p:nvPr/>
            </p:nvSpPr>
            <p:spPr bwMode="auto">
              <a:xfrm rot="60000" flipV="1">
                <a:off x="1229" y="3627"/>
                <a:ext cx="398" cy="72"/>
              </a:xfrm>
              <a:prstGeom prst="rect">
                <a:avLst/>
              </a:prstGeom>
              <a:blipFill dpi="0" rotWithShape="0">
                <a:blip r:embed="rId4" cstate="print"/>
                <a:srcRect/>
                <a:tile tx="0" ty="0" sx="100000" sy="100000" flip="none" algn="tl"/>
              </a:blipFill>
              <a:ln w="28440">
                <a:solidFill>
                  <a:srgbClr val="FFFFFF"/>
                </a:solidFill>
                <a:miter lim="800000"/>
                <a:headEnd/>
                <a:tailEnd/>
              </a:ln>
            </p:spPr>
            <p:txBody>
              <a:bodyPr wrap="none" anchor="ctr"/>
              <a:lstStyle/>
              <a:p>
                <a:endParaRPr lang="en-IN"/>
              </a:p>
            </p:txBody>
          </p:sp>
          <p:sp>
            <p:nvSpPr>
              <p:cNvPr id="76820" name="Rectangle 14"/>
              <p:cNvSpPr>
                <a:spLocks noChangeArrowheads="1"/>
              </p:cNvSpPr>
              <p:nvPr/>
            </p:nvSpPr>
            <p:spPr bwMode="auto">
              <a:xfrm>
                <a:off x="1367" y="2510"/>
                <a:ext cx="147" cy="448"/>
              </a:xfrm>
              <a:prstGeom prst="rect">
                <a:avLst/>
              </a:prstGeom>
              <a:gradFill rotWithShape="0">
                <a:gsLst>
                  <a:gs pos="0">
                    <a:srgbClr val="808000"/>
                  </a:gs>
                  <a:gs pos="50000">
                    <a:srgbClr val="003399"/>
                  </a:gs>
                  <a:gs pos="100000">
                    <a:srgbClr val="808000"/>
                  </a:gs>
                </a:gsLst>
                <a:lin ang="5400000" scaled="1"/>
              </a:gradFill>
              <a:ln w="28440">
                <a:solidFill>
                  <a:srgbClr val="FFFFFF"/>
                </a:solidFill>
                <a:miter lim="800000"/>
                <a:headEnd/>
                <a:tailEnd/>
              </a:ln>
            </p:spPr>
            <p:txBody>
              <a:bodyPr wrap="none" anchor="ctr"/>
              <a:lstStyle/>
              <a:p>
                <a:endParaRPr lang="en-IN"/>
              </a:p>
            </p:txBody>
          </p:sp>
          <p:sp>
            <p:nvSpPr>
              <p:cNvPr id="76821" name="Freeform 15"/>
              <p:cNvSpPr>
                <a:spLocks noChangeArrowheads="1"/>
              </p:cNvSpPr>
              <p:nvPr/>
            </p:nvSpPr>
            <p:spPr bwMode="auto">
              <a:xfrm rot="10800000">
                <a:off x="1371" y="2045"/>
                <a:ext cx="134"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grpSp>
            <p:nvGrpSpPr>
              <p:cNvPr id="76822" name="Group 16"/>
              <p:cNvGrpSpPr>
                <a:grpSpLocks/>
              </p:cNvGrpSpPr>
              <p:nvPr/>
            </p:nvGrpSpPr>
            <p:grpSpPr bwMode="auto">
              <a:xfrm>
                <a:off x="1244" y="1763"/>
                <a:ext cx="398" cy="290"/>
                <a:chOff x="1244" y="1763"/>
                <a:chExt cx="398" cy="290"/>
              </a:xfrm>
            </p:grpSpPr>
            <p:sp>
              <p:nvSpPr>
                <p:cNvPr id="76849" name="Rectangle 17"/>
                <p:cNvSpPr>
                  <a:spLocks noChangeArrowheads="1"/>
                </p:cNvSpPr>
                <p:nvPr/>
              </p:nvSpPr>
              <p:spPr bwMode="auto">
                <a:xfrm rot="60000" flipV="1">
                  <a:off x="1244" y="1767"/>
                  <a:ext cx="398" cy="72"/>
                </a:xfrm>
                <a:prstGeom prst="rect">
                  <a:avLst/>
                </a:prstGeom>
                <a:blipFill dpi="0" rotWithShape="0">
                  <a:blip r:embed="rId4" cstate="print"/>
                  <a:srcRect/>
                  <a:tile tx="0" ty="0" sx="100000" sy="100000" flip="none" algn="tl"/>
                </a:blipFill>
                <a:ln w="28440">
                  <a:solidFill>
                    <a:srgbClr val="FFFFFF"/>
                  </a:solidFill>
                  <a:miter lim="800000"/>
                  <a:headEnd/>
                  <a:tailEnd/>
                </a:ln>
              </p:spPr>
              <p:txBody>
                <a:bodyPr wrap="none" anchor="ctr"/>
                <a:lstStyle/>
                <a:p>
                  <a:endParaRPr lang="en-IN"/>
                </a:p>
              </p:txBody>
            </p:sp>
            <p:sp>
              <p:nvSpPr>
                <p:cNvPr id="76850" name="AutoShape 18"/>
                <p:cNvSpPr>
                  <a:spLocks noChangeArrowheads="1"/>
                </p:cNvSpPr>
                <p:nvPr/>
              </p:nvSpPr>
              <p:spPr bwMode="auto">
                <a:xfrm>
                  <a:off x="1246" y="1818"/>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grpSp>
          <p:sp>
            <p:nvSpPr>
              <p:cNvPr id="76823" name="AutoShape 19"/>
              <p:cNvSpPr>
                <a:spLocks noChangeArrowheads="1"/>
              </p:cNvSpPr>
              <p:nvPr/>
            </p:nvSpPr>
            <p:spPr bwMode="auto">
              <a:xfrm>
                <a:off x="1234" y="3409"/>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sp>
            <p:nvSpPr>
              <p:cNvPr id="76824" name="Freeform 20"/>
              <p:cNvSpPr>
                <a:spLocks noChangeArrowheads="1"/>
              </p:cNvSpPr>
              <p:nvPr/>
            </p:nvSpPr>
            <p:spPr bwMode="auto">
              <a:xfrm rot="10800000">
                <a:off x="1376" y="2960"/>
                <a:ext cx="134"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76825" name="Rectangle 21"/>
              <p:cNvSpPr>
                <a:spLocks noChangeArrowheads="1"/>
              </p:cNvSpPr>
              <p:nvPr/>
            </p:nvSpPr>
            <p:spPr bwMode="auto">
              <a:xfrm>
                <a:off x="384" y="2598"/>
                <a:ext cx="988" cy="256"/>
              </a:xfrm>
              <a:prstGeom prst="rect">
                <a:avLst/>
              </a:prstGeom>
              <a:gradFill rotWithShape="0">
                <a:gsLst>
                  <a:gs pos="0">
                    <a:srgbClr val="808000"/>
                  </a:gs>
                  <a:gs pos="50000">
                    <a:srgbClr val="003399"/>
                  </a:gs>
                  <a:gs pos="100000">
                    <a:srgbClr val="808000"/>
                  </a:gs>
                </a:gsLst>
                <a:lin ang="5400000" scaled="1"/>
              </a:gradFill>
              <a:ln w="28440">
                <a:solidFill>
                  <a:srgbClr val="FFFFFF"/>
                </a:solidFill>
                <a:miter lim="800000"/>
                <a:headEnd/>
                <a:tailEnd/>
              </a:ln>
            </p:spPr>
            <p:txBody>
              <a:bodyPr wrap="none" anchor="ctr"/>
              <a:lstStyle/>
              <a:p>
                <a:endParaRPr lang="en-IN"/>
              </a:p>
            </p:txBody>
          </p:sp>
          <p:sp>
            <p:nvSpPr>
              <p:cNvPr id="76826" name="AutoShape 22"/>
              <p:cNvSpPr>
                <a:spLocks/>
              </p:cNvSpPr>
              <p:nvPr/>
            </p:nvSpPr>
            <p:spPr bwMode="auto">
              <a:xfrm rot="6060000">
                <a:off x="429" y="2656"/>
                <a:ext cx="784" cy="30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19176 w 21600"/>
                  <a:gd name="T21" fmla="*/ 1512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847" y="14993"/>
                    </a:moveTo>
                    <a:cubicBezTo>
                      <a:pt x="288" y="13666"/>
                      <a:pt x="0" y="12240"/>
                      <a:pt x="0" y="10800"/>
                    </a:cubicBezTo>
                    <a:cubicBezTo>
                      <a:pt x="0" y="4835"/>
                      <a:pt x="4835" y="0"/>
                      <a:pt x="10800" y="0"/>
                    </a:cubicBezTo>
                    <a:cubicBezTo>
                      <a:pt x="14033" y="-1"/>
                      <a:pt x="17096" y="1448"/>
                      <a:pt x="19148" y="3947"/>
                    </a:cubicBezTo>
                    <a:lnTo>
                      <a:pt x="10800" y="10800"/>
                    </a:lnTo>
                    <a:close/>
                  </a:path>
                  <a:path w="21600" h="21600" fill="none">
                    <a:moveTo>
                      <a:pt x="847" y="14993"/>
                    </a:moveTo>
                    <a:cubicBezTo>
                      <a:pt x="288" y="13666"/>
                      <a:pt x="0" y="12240"/>
                      <a:pt x="0" y="10800"/>
                    </a:cubicBezTo>
                    <a:cubicBezTo>
                      <a:pt x="0" y="4835"/>
                      <a:pt x="4835" y="0"/>
                      <a:pt x="10800" y="0"/>
                    </a:cubicBezTo>
                    <a:cubicBezTo>
                      <a:pt x="14033" y="-1"/>
                      <a:pt x="17096" y="1448"/>
                      <a:pt x="19148" y="3947"/>
                    </a:cubicBezTo>
                  </a:path>
                </a:pathLst>
              </a:custGeom>
              <a:noFill/>
              <a:ln w="28440">
                <a:solidFill>
                  <a:srgbClr val="990033"/>
                </a:solidFill>
                <a:miter lim="800000"/>
                <a:headEnd/>
                <a:tailEnd type="triangle" w="med" len="med"/>
              </a:ln>
            </p:spPr>
            <p:txBody>
              <a:bodyPr wrap="none" anchor="ctr"/>
              <a:lstStyle/>
              <a:p>
                <a:endParaRPr lang="en-IN"/>
              </a:p>
            </p:txBody>
          </p:sp>
          <p:sp>
            <p:nvSpPr>
              <p:cNvPr id="76827" name="Line 23"/>
              <p:cNvSpPr>
                <a:spLocks noChangeShapeType="1"/>
              </p:cNvSpPr>
              <p:nvPr/>
            </p:nvSpPr>
            <p:spPr bwMode="auto">
              <a:xfrm flipV="1">
                <a:off x="1539" y="3562"/>
                <a:ext cx="504" cy="130"/>
              </a:xfrm>
              <a:prstGeom prst="line">
                <a:avLst/>
              </a:prstGeom>
              <a:noFill/>
              <a:ln w="19080">
                <a:solidFill>
                  <a:srgbClr val="FFFFFF"/>
                </a:solidFill>
                <a:miter lim="800000"/>
                <a:headEnd/>
                <a:tailEnd/>
              </a:ln>
            </p:spPr>
            <p:txBody>
              <a:bodyPr/>
              <a:lstStyle/>
              <a:p>
                <a:endParaRPr lang="en-US"/>
              </a:p>
            </p:txBody>
          </p:sp>
          <p:sp>
            <p:nvSpPr>
              <p:cNvPr id="76828" name="Freeform 24"/>
              <p:cNvSpPr>
                <a:spLocks noChangeArrowheads="1"/>
              </p:cNvSpPr>
              <p:nvPr/>
            </p:nvSpPr>
            <p:spPr bwMode="auto">
              <a:xfrm rot="5400000">
                <a:off x="3824" y="2505"/>
                <a:ext cx="171"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76829" name="Freeform 25"/>
              <p:cNvSpPr>
                <a:spLocks noChangeArrowheads="1"/>
              </p:cNvSpPr>
              <p:nvPr/>
            </p:nvSpPr>
            <p:spPr bwMode="auto">
              <a:xfrm rot="5400000">
                <a:off x="4803" y="2500"/>
                <a:ext cx="159"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76830" name="Oval 26"/>
              <p:cNvSpPr>
                <a:spLocks noChangeArrowheads="1"/>
              </p:cNvSpPr>
              <p:nvPr/>
            </p:nvSpPr>
            <p:spPr bwMode="auto">
              <a:xfrm>
                <a:off x="4165" y="2501"/>
                <a:ext cx="444" cy="456"/>
              </a:xfrm>
              <a:prstGeom prst="ellipse">
                <a:avLst/>
              </a:prstGeom>
              <a:gradFill rotWithShape="0">
                <a:gsLst>
                  <a:gs pos="0">
                    <a:srgbClr val="003399"/>
                  </a:gs>
                  <a:gs pos="50000">
                    <a:srgbClr val="808000"/>
                  </a:gs>
                  <a:gs pos="100000">
                    <a:srgbClr val="003399"/>
                  </a:gs>
                </a:gsLst>
                <a:lin ang="13500000" scaled="1"/>
              </a:gradFill>
              <a:ln w="9360">
                <a:solidFill>
                  <a:srgbClr val="FFFFFF"/>
                </a:solidFill>
                <a:miter lim="800000"/>
                <a:headEnd/>
                <a:tailEnd/>
              </a:ln>
            </p:spPr>
            <p:txBody>
              <a:bodyPr wrap="none" anchor="ctr"/>
              <a:lstStyle/>
              <a:p>
                <a:endParaRPr lang="en-IN"/>
              </a:p>
            </p:txBody>
          </p:sp>
          <p:sp>
            <p:nvSpPr>
              <p:cNvPr id="76831" name="Freeform 27"/>
              <p:cNvSpPr>
                <a:spLocks noChangeArrowheads="1"/>
              </p:cNvSpPr>
              <p:nvPr/>
            </p:nvSpPr>
            <p:spPr bwMode="auto">
              <a:xfrm rot="10800000">
                <a:off x="4317" y="2967"/>
                <a:ext cx="159"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76832" name="Freeform 28"/>
              <p:cNvSpPr>
                <a:spLocks noChangeArrowheads="1"/>
              </p:cNvSpPr>
              <p:nvPr/>
            </p:nvSpPr>
            <p:spPr bwMode="auto">
              <a:xfrm rot="10800000">
                <a:off x="4308" y="2037"/>
                <a:ext cx="159" cy="456"/>
              </a:xfrm>
              <a:custGeom>
                <a:avLst/>
                <a:gdLst>
                  <a:gd name="T0" fmla="*/ 150 w 300"/>
                  <a:gd name="T1" fmla="*/ 0 h 2257"/>
                  <a:gd name="T2" fmla="*/ 157 w 300"/>
                  <a:gd name="T3" fmla="*/ 397 h 2257"/>
                  <a:gd name="T4" fmla="*/ 22 w 300"/>
                  <a:gd name="T5" fmla="*/ 480 h 2257"/>
                  <a:gd name="T6" fmla="*/ 292 w 300"/>
                  <a:gd name="T7" fmla="*/ 585 h 2257"/>
                  <a:gd name="T8" fmla="*/ 15 w 300"/>
                  <a:gd name="T9" fmla="*/ 660 h 2257"/>
                  <a:gd name="T10" fmla="*/ 292 w 300"/>
                  <a:gd name="T11" fmla="*/ 757 h 2257"/>
                  <a:gd name="T12" fmla="*/ 7 w 300"/>
                  <a:gd name="T13" fmla="*/ 862 h 2257"/>
                  <a:gd name="T14" fmla="*/ 300 w 300"/>
                  <a:gd name="T15" fmla="*/ 945 h 2257"/>
                  <a:gd name="T16" fmla="*/ 7 w 300"/>
                  <a:gd name="T17" fmla="*/ 1050 h 2257"/>
                  <a:gd name="T18" fmla="*/ 292 w 300"/>
                  <a:gd name="T19" fmla="*/ 1132 h 2257"/>
                  <a:gd name="T20" fmla="*/ 15 w 300"/>
                  <a:gd name="T21" fmla="*/ 1230 h 2257"/>
                  <a:gd name="T22" fmla="*/ 300 w 300"/>
                  <a:gd name="T23" fmla="*/ 1320 h 2257"/>
                  <a:gd name="T24" fmla="*/ 0 w 300"/>
                  <a:gd name="T25" fmla="*/ 1410 h 2257"/>
                  <a:gd name="T26" fmla="*/ 292 w 300"/>
                  <a:gd name="T27" fmla="*/ 1507 h 2257"/>
                  <a:gd name="T28" fmla="*/ 15 w 300"/>
                  <a:gd name="T29" fmla="*/ 1612 h 2257"/>
                  <a:gd name="T30" fmla="*/ 300 w 300"/>
                  <a:gd name="T31" fmla="*/ 1695 h 2257"/>
                  <a:gd name="T32" fmla="*/ 157 w 300"/>
                  <a:gd name="T33" fmla="*/ 1785 h 2257"/>
                  <a:gd name="T34" fmla="*/ 157 w 300"/>
                  <a:gd name="T35" fmla="*/ 2257 h 2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2257"/>
                  <a:gd name="T56" fmla="*/ 300 w 300"/>
                  <a:gd name="T57" fmla="*/ 2257 h 2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2257">
                    <a:moveTo>
                      <a:pt x="150" y="0"/>
                    </a:moveTo>
                    <a:lnTo>
                      <a:pt x="157" y="397"/>
                    </a:lnTo>
                    <a:lnTo>
                      <a:pt x="22" y="480"/>
                    </a:lnTo>
                    <a:lnTo>
                      <a:pt x="292" y="585"/>
                    </a:lnTo>
                    <a:lnTo>
                      <a:pt x="15" y="660"/>
                    </a:lnTo>
                    <a:lnTo>
                      <a:pt x="292" y="757"/>
                    </a:lnTo>
                    <a:lnTo>
                      <a:pt x="7" y="862"/>
                    </a:lnTo>
                    <a:lnTo>
                      <a:pt x="300" y="945"/>
                    </a:lnTo>
                    <a:lnTo>
                      <a:pt x="7" y="1050"/>
                    </a:lnTo>
                    <a:lnTo>
                      <a:pt x="292" y="1132"/>
                    </a:lnTo>
                    <a:lnTo>
                      <a:pt x="15" y="1230"/>
                    </a:lnTo>
                    <a:lnTo>
                      <a:pt x="300" y="1320"/>
                    </a:lnTo>
                    <a:lnTo>
                      <a:pt x="0" y="1410"/>
                    </a:lnTo>
                    <a:lnTo>
                      <a:pt x="292" y="1507"/>
                    </a:lnTo>
                    <a:lnTo>
                      <a:pt x="15" y="1612"/>
                    </a:lnTo>
                    <a:lnTo>
                      <a:pt x="300" y="1695"/>
                    </a:lnTo>
                    <a:lnTo>
                      <a:pt x="157" y="1785"/>
                    </a:lnTo>
                    <a:lnTo>
                      <a:pt x="157" y="2257"/>
                    </a:lnTo>
                  </a:path>
                </a:pathLst>
              </a:custGeom>
              <a:noFill/>
              <a:ln w="28440">
                <a:solidFill>
                  <a:srgbClr val="000000"/>
                </a:solidFill>
                <a:round/>
                <a:headEnd/>
                <a:tailEnd/>
              </a:ln>
            </p:spPr>
            <p:txBody>
              <a:bodyPr wrap="none" anchor="ctr"/>
              <a:lstStyle/>
              <a:p>
                <a:endParaRPr lang="en-IN"/>
              </a:p>
            </p:txBody>
          </p:sp>
          <p:sp>
            <p:nvSpPr>
              <p:cNvPr id="76833" name="AutoShape 29"/>
              <p:cNvSpPr>
                <a:spLocks noChangeArrowheads="1"/>
              </p:cNvSpPr>
              <p:nvPr/>
            </p:nvSpPr>
            <p:spPr bwMode="auto">
              <a:xfrm>
                <a:off x="4197" y="1781"/>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sp>
            <p:nvSpPr>
              <p:cNvPr id="76834" name="AutoShape 30"/>
              <p:cNvSpPr>
                <a:spLocks noChangeArrowheads="1"/>
              </p:cNvSpPr>
              <p:nvPr/>
            </p:nvSpPr>
            <p:spPr bwMode="auto">
              <a:xfrm flipV="1">
                <a:off x="4190" y="3446"/>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sp>
            <p:nvSpPr>
              <p:cNvPr id="76835" name="AutoShape 31"/>
              <p:cNvSpPr>
                <a:spLocks noChangeArrowheads="1"/>
              </p:cNvSpPr>
              <p:nvPr/>
            </p:nvSpPr>
            <p:spPr bwMode="auto">
              <a:xfrm rot="-5400000">
                <a:off x="3377" y="2628"/>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sp>
            <p:nvSpPr>
              <p:cNvPr id="76836" name="AutoShape 32"/>
              <p:cNvSpPr>
                <a:spLocks noChangeArrowheads="1"/>
              </p:cNvSpPr>
              <p:nvPr/>
            </p:nvSpPr>
            <p:spPr bwMode="auto">
              <a:xfrm rot="5400000">
                <a:off x="5023" y="2619"/>
                <a:ext cx="392" cy="236"/>
              </a:xfrm>
              <a:prstGeom prst="roundRect">
                <a:avLst>
                  <a:gd name="adj" fmla="val 16546"/>
                </a:avLst>
              </a:prstGeom>
              <a:gradFill rotWithShape="0">
                <a:gsLst>
                  <a:gs pos="0">
                    <a:srgbClr val="003399"/>
                  </a:gs>
                  <a:gs pos="100000">
                    <a:srgbClr val="003366"/>
                  </a:gs>
                </a:gsLst>
                <a:path path="shape">
                  <a:fillToRect l="50000" t="50000" r="50000" b="50000"/>
                </a:path>
              </a:gradFill>
              <a:ln w="28440">
                <a:solidFill>
                  <a:srgbClr val="FFFFFF"/>
                </a:solidFill>
                <a:miter lim="800000"/>
                <a:headEnd/>
                <a:tailEnd/>
              </a:ln>
            </p:spPr>
            <p:txBody>
              <a:bodyPr wrap="none" anchor="ctr"/>
              <a:lstStyle/>
              <a:p>
                <a:endParaRPr lang="en-IN"/>
              </a:p>
            </p:txBody>
          </p:sp>
          <p:sp>
            <p:nvSpPr>
              <p:cNvPr id="76837" name="AutoShape 33"/>
              <p:cNvSpPr>
                <a:spLocks noChangeArrowheads="1"/>
              </p:cNvSpPr>
              <p:nvPr/>
            </p:nvSpPr>
            <p:spPr bwMode="auto">
              <a:xfrm>
                <a:off x="3999" y="1715"/>
                <a:ext cx="786" cy="336"/>
              </a:xfrm>
              <a:custGeom>
                <a:avLst/>
                <a:gdLst>
                  <a:gd name="T0" fmla="*/ 393 w 21600"/>
                  <a:gd name="T1" fmla="*/ 0 h 21600"/>
                  <a:gd name="T2" fmla="*/ 164 w 21600"/>
                  <a:gd name="T3" fmla="*/ 67 h 21600"/>
                  <a:gd name="T4" fmla="*/ 393 w 21600"/>
                  <a:gd name="T5" fmla="*/ 55 h 21600"/>
                  <a:gd name="T6" fmla="*/ 622 w 21600"/>
                  <a:gd name="T7" fmla="*/ 67 h 21600"/>
                  <a:gd name="T8" fmla="*/ 0 60000 65536"/>
                  <a:gd name="T9" fmla="*/ 0 60000 65536"/>
                  <a:gd name="T10" fmla="*/ 0 60000 65536"/>
                  <a:gd name="T11" fmla="*/ 0 60000 65536"/>
                  <a:gd name="T12" fmla="*/ 1786 w 21600"/>
                  <a:gd name="T13" fmla="*/ 0 h 21600"/>
                  <a:gd name="T14" fmla="*/ 19814 w 21600"/>
                  <a:gd name="T15" fmla="*/ 6814 h 21600"/>
                </a:gdLst>
                <a:ahLst/>
                <a:cxnLst>
                  <a:cxn ang="T8">
                    <a:pos x="T0" y="T1"/>
                  </a:cxn>
                  <a:cxn ang="T9">
                    <a:pos x="T2" y="T3"/>
                  </a:cxn>
                  <a:cxn ang="T10">
                    <a:pos x="T4" y="T5"/>
                  </a:cxn>
                  <a:cxn ang="T11">
                    <a:pos x="T6" y="T7"/>
                  </a:cxn>
                </a:cxnLst>
                <a:rect l="T12" t="T13" r="T14" b="T15"/>
                <a:pathLst>
                  <a:path w="21600" h="21600">
                    <a:moveTo>
                      <a:pt x="5744" y="5593"/>
                    </a:moveTo>
                    <a:cubicBezTo>
                      <a:pt x="7098" y="4278"/>
                      <a:pt x="8912" y="3542"/>
                      <a:pt x="10800" y="3543"/>
                    </a:cubicBezTo>
                    <a:cubicBezTo>
                      <a:pt x="12687" y="3543"/>
                      <a:pt x="14501" y="4278"/>
                      <a:pt x="15855" y="5593"/>
                    </a:cubicBezTo>
                    <a:lnTo>
                      <a:pt x="18323" y="3051"/>
                    </a:lnTo>
                    <a:cubicBezTo>
                      <a:pt x="16308" y="1094"/>
                      <a:pt x="13609" y="-1"/>
                      <a:pt x="10799" y="0"/>
                    </a:cubicBezTo>
                    <a:cubicBezTo>
                      <a:pt x="7990" y="0"/>
                      <a:pt x="5291" y="1094"/>
                      <a:pt x="3276" y="3051"/>
                    </a:cubicBezTo>
                    <a:close/>
                  </a:path>
                </a:pathLst>
              </a:custGeom>
              <a:blipFill dpi="0" rotWithShape="0">
                <a:blip r:embed="rId5"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76838" name="AutoShape 34"/>
              <p:cNvSpPr>
                <a:spLocks noChangeArrowheads="1"/>
              </p:cNvSpPr>
              <p:nvPr/>
            </p:nvSpPr>
            <p:spPr bwMode="auto">
              <a:xfrm rot="5400000">
                <a:off x="4831" y="2565"/>
                <a:ext cx="786" cy="336"/>
              </a:xfrm>
              <a:custGeom>
                <a:avLst/>
                <a:gdLst>
                  <a:gd name="T0" fmla="*/ 393 w 21600"/>
                  <a:gd name="T1" fmla="*/ 0 h 21600"/>
                  <a:gd name="T2" fmla="*/ 168 w 21600"/>
                  <a:gd name="T3" fmla="*/ 66 h 21600"/>
                  <a:gd name="T4" fmla="*/ 393 w 21600"/>
                  <a:gd name="T5" fmla="*/ 55 h 21600"/>
                  <a:gd name="T6" fmla="*/ 618 w 21600"/>
                  <a:gd name="T7" fmla="*/ 66 h 21600"/>
                  <a:gd name="T8" fmla="*/ 0 60000 65536"/>
                  <a:gd name="T9" fmla="*/ 0 60000 65536"/>
                  <a:gd name="T10" fmla="*/ 0 60000 65536"/>
                  <a:gd name="T11" fmla="*/ 0 60000 65536"/>
                  <a:gd name="T12" fmla="*/ 1896 w 21600"/>
                  <a:gd name="T13" fmla="*/ 0 h 21600"/>
                  <a:gd name="T14" fmla="*/ 19704 w 21600"/>
                  <a:gd name="T15" fmla="*/ 6686 h 21600"/>
                </a:gdLst>
                <a:ahLst/>
                <a:cxnLst>
                  <a:cxn ang="T8">
                    <a:pos x="T0" y="T1"/>
                  </a:cxn>
                  <a:cxn ang="T9">
                    <a:pos x="T2" y="T3"/>
                  </a:cxn>
                  <a:cxn ang="T10">
                    <a:pos x="T4" y="T5"/>
                  </a:cxn>
                  <a:cxn ang="T11">
                    <a:pos x="T6" y="T7"/>
                  </a:cxn>
                </a:cxnLst>
                <a:rect l="T12" t="T13" r="T14" b="T15"/>
                <a:pathLst>
                  <a:path w="21600" h="21600">
                    <a:moveTo>
                      <a:pt x="5825" y="5528"/>
                    </a:moveTo>
                    <a:cubicBezTo>
                      <a:pt x="7170" y="4259"/>
                      <a:pt x="8950" y="3551"/>
                      <a:pt x="10800" y="3552"/>
                    </a:cubicBezTo>
                    <a:cubicBezTo>
                      <a:pt x="12649" y="3552"/>
                      <a:pt x="14429" y="4259"/>
                      <a:pt x="15774" y="5528"/>
                    </a:cubicBezTo>
                    <a:lnTo>
                      <a:pt x="18212" y="2945"/>
                    </a:lnTo>
                    <a:cubicBezTo>
                      <a:pt x="16207" y="1053"/>
                      <a:pt x="13556" y="-1"/>
                      <a:pt x="10799" y="0"/>
                    </a:cubicBezTo>
                    <a:cubicBezTo>
                      <a:pt x="8043" y="0"/>
                      <a:pt x="5392" y="1053"/>
                      <a:pt x="3387" y="2945"/>
                    </a:cubicBezTo>
                    <a:close/>
                  </a:path>
                </a:pathLst>
              </a:custGeom>
              <a:blipFill dpi="0" rotWithShape="0">
                <a:blip r:embed="rId5"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76839" name="AutoShape 35"/>
              <p:cNvSpPr>
                <a:spLocks noChangeArrowheads="1"/>
              </p:cNvSpPr>
              <p:nvPr/>
            </p:nvSpPr>
            <p:spPr bwMode="auto">
              <a:xfrm flipV="1">
                <a:off x="3987" y="3415"/>
                <a:ext cx="786" cy="336"/>
              </a:xfrm>
              <a:custGeom>
                <a:avLst/>
                <a:gdLst>
                  <a:gd name="T0" fmla="*/ 393 w 21600"/>
                  <a:gd name="T1" fmla="*/ 0 h 21600"/>
                  <a:gd name="T2" fmla="*/ 126 w 21600"/>
                  <a:gd name="T3" fmla="*/ 88 h 21600"/>
                  <a:gd name="T4" fmla="*/ 393 w 21600"/>
                  <a:gd name="T5" fmla="*/ 57 h 21600"/>
                  <a:gd name="T6" fmla="*/ 660 w 21600"/>
                  <a:gd name="T7" fmla="*/ 88 h 21600"/>
                  <a:gd name="T8" fmla="*/ 0 60000 65536"/>
                  <a:gd name="T9" fmla="*/ 0 60000 65536"/>
                  <a:gd name="T10" fmla="*/ 0 60000 65536"/>
                  <a:gd name="T11" fmla="*/ 0 60000 65536"/>
                  <a:gd name="T12" fmla="*/ 769 w 21600"/>
                  <a:gd name="T13" fmla="*/ 0 h 21600"/>
                  <a:gd name="T14" fmla="*/ 20831 w 21600"/>
                  <a:gd name="T15" fmla="*/ 8164 h 21600"/>
                </a:gdLst>
                <a:ahLst/>
                <a:cxnLst>
                  <a:cxn ang="T8">
                    <a:pos x="T0" y="T1"/>
                  </a:cxn>
                  <a:cxn ang="T9">
                    <a:pos x="T2" y="T3"/>
                  </a:cxn>
                  <a:cxn ang="T10">
                    <a:pos x="T4" y="T5"/>
                  </a:cxn>
                  <a:cxn ang="T11">
                    <a:pos x="T6" y="T7"/>
                  </a:cxn>
                </a:cxnLst>
                <a:rect l="T12" t="T13" r="T14" b="T15"/>
                <a:pathLst>
                  <a:path w="21600" h="21600">
                    <a:moveTo>
                      <a:pt x="4974" y="6685"/>
                    </a:moveTo>
                    <a:cubicBezTo>
                      <a:pt x="6311" y="4793"/>
                      <a:pt x="8483" y="3667"/>
                      <a:pt x="10800" y="3668"/>
                    </a:cubicBezTo>
                    <a:cubicBezTo>
                      <a:pt x="13116" y="3668"/>
                      <a:pt x="15288" y="4793"/>
                      <a:pt x="16625" y="6685"/>
                    </a:cubicBezTo>
                    <a:lnTo>
                      <a:pt x="19621" y="4569"/>
                    </a:lnTo>
                    <a:cubicBezTo>
                      <a:pt x="17597" y="1703"/>
                      <a:pt x="14308" y="-1"/>
                      <a:pt x="10799" y="0"/>
                    </a:cubicBezTo>
                    <a:cubicBezTo>
                      <a:pt x="7291" y="0"/>
                      <a:pt x="4002" y="1703"/>
                      <a:pt x="1978" y="4569"/>
                    </a:cubicBezTo>
                    <a:close/>
                  </a:path>
                </a:pathLst>
              </a:custGeom>
              <a:blipFill dpi="0" rotWithShape="0">
                <a:blip r:embed="rId5"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76840" name="AutoShape 36"/>
              <p:cNvSpPr>
                <a:spLocks noChangeArrowheads="1"/>
              </p:cNvSpPr>
              <p:nvPr/>
            </p:nvSpPr>
            <p:spPr bwMode="auto">
              <a:xfrm rot="16200000" flipH="1">
                <a:off x="3169" y="2575"/>
                <a:ext cx="786" cy="336"/>
              </a:xfrm>
              <a:custGeom>
                <a:avLst/>
                <a:gdLst>
                  <a:gd name="T0" fmla="*/ 393 w 21600"/>
                  <a:gd name="T1" fmla="*/ 0 h 21600"/>
                  <a:gd name="T2" fmla="*/ 161 w 21600"/>
                  <a:gd name="T3" fmla="*/ 67 h 21600"/>
                  <a:gd name="T4" fmla="*/ 393 w 21600"/>
                  <a:gd name="T5" fmla="*/ 53 h 21600"/>
                  <a:gd name="T6" fmla="*/ 625 w 21600"/>
                  <a:gd name="T7" fmla="*/ 67 h 21600"/>
                  <a:gd name="T8" fmla="*/ 0 60000 65536"/>
                  <a:gd name="T9" fmla="*/ 0 60000 65536"/>
                  <a:gd name="T10" fmla="*/ 0 60000 65536"/>
                  <a:gd name="T11" fmla="*/ 0 60000 65536"/>
                  <a:gd name="T12" fmla="*/ 1759 w 21600"/>
                  <a:gd name="T13" fmla="*/ 0 h 21600"/>
                  <a:gd name="T14" fmla="*/ 19841 w 21600"/>
                  <a:gd name="T15" fmla="*/ 6750 h 21600"/>
                </a:gdLst>
                <a:ahLst/>
                <a:cxnLst>
                  <a:cxn ang="T8">
                    <a:pos x="T0" y="T1"/>
                  </a:cxn>
                  <a:cxn ang="T9">
                    <a:pos x="T2" y="T3"/>
                  </a:cxn>
                  <a:cxn ang="T10">
                    <a:pos x="T4" y="T5"/>
                  </a:cxn>
                  <a:cxn ang="T11">
                    <a:pos x="T6" y="T7"/>
                  </a:cxn>
                </a:cxnLst>
                <a:rect l="T12" t="T13" r="T14" b="T15"/>
                <a:pathLst>
                  <a:path w="21600" h="21600">
                    <a:moveTo>
                      <a:pt x="5633" y="5528"/>
                    </a:moveTo>
                    <a:cubicBezTo>
                      <a:pt x="7013" y="4176"/>
                      <a:pt x="8868" y="3418"/>
                      <a:pt x="10800" y="3419"/>
                    </a:cubicBezTo>
                    <a:cubicBezTo>
                      <a:pt x="12731" y="3419"/>
                      <a:pt x="14586" y="4176"/>
                      <a:pt x="15966" y="5528"/>
                    </a:cubicBezTo>
                    <a:lnTo>
                      <a:pt x="18359" y="3086"/>
                    </a:lnTo>
                    <a:cubicBezTo>
                      <a:pt x="16340" y="1108"/>
                      <a:pt x="13626" y="-1"/>
                      <a:pt x="10799" y="0"/>
                    </a:cubicBezTo>
                    <a:cubicBezTo>
                      <a:pt x="7973" y="0"/>
                      <a:pt x="5259" y="1108"/>
                      <a:pt x="3240" y="3086"/>
                    </a:cubicBezTo>
                    <a:close/>
                  </a:path>
                </a:pathLst>
              </a:custGeom>
              <a:blipFill dpi="0" rotWithShape="0">
                <a:blip r:embed="rId5" cstate="print"/>
                <a:srcRect/>
                <a:tile tx="0" ty="0" sx="100000" sy="100000" flip="none" algn="tl"/>
              </a:blipFill>
              <a:ln w="19080">
                <a:solidFill>
                  <a:srgbClr val="FFFFFF"/>
                </a:solidFill>
                <a:miter lim="800000"/>
                <a:headEnd/>
                <a:tailEnd/>
              </a:ln>
            </p:spPr>
            <p:txBody>
              <a:bodyPr wrap="none" anchor="ctr"/>
              <a:lstStyle/>
              <a:p>
                <a:endParaRPr lang="en-IN"/>
              </a:p>
            </p:txBody>
          </p:sp>
          <p:sp>
            <p:nvSpPr>
              <p:cNvPr id="76841" name="Line 37"/>
              <p:cNvSpPr>
                <a:spLocks noChangeShapeType="1"/>
              </p:cNvSpPr>
              <p:nvPr/>
            </p:nvSpPr>
            <p:spPr bwMode="auto">
              <a:xfrm flipH="1">
                <a:off x="4386" y="1374"/>
                <a:ext cx="16" cy="2789"/>
              </a:xfrm>
              <a:prstGeom prst="line">
                <a:avLst/>
              </a:prstGeom>
              <a:noFill/>
              <a:ln w="28440">
                <a:solidFill>
                  <a:srgbClr val="FFFFFF"/>
                </a:solidFill>
                <a:prstDash val="dashDot"/>
                <a:miter lim="800000"/>
                <a:headEnd/>
                <a:tailEnd/>
              </a:ln>
            </p:spPr>
            <p:txBody>
              <a:bodyPr/>
              <a:lstStyle/>
              <a:p>
                <a:endParaRPr lang="en-US"/>
              </a:p>
            </p:txBody>
          </p:sp>
          <p:sp>
            <p:nvSpPr>
              <p:cNvPr id="76842" name="Text Box 38"/>
              <p:cNvSpPr txBox="1">
                <a:spLocks noChangeArrowheads="1"/>
              </p:cNvSpPr>
              <p:nvPr/>
            </p:nvSpPr>
            <p:spPr bwMode="auto">
              <a:xfrm>
                <a:off x="4503" y="870"/>
                <a:ext cx="1033" cy="288"/>
              </a:xfrm>
              <a:prstGeom prst="rect">
                <a:avLst/>
              </a:prstGeom>
              <a:noFill/>
              <a:ln w="9525">
                <a:noFill/>
                <a:round/>
                <a:headEnd/>
                <a:tailEnd/>
              </a:ln>
            </p:spPr>
            <p:txBody>
              <a:bodyPr wrap="none" anchor="ctr"/>
              <a:lstStyle/>
              <a:p>
                <a:endParaRPr lang="en-IN"/>
              </a:p>
            </p:txBody>
          </p:sp>
          <p:sp>
            <p:nvSpPr>
              <p:cNvPr id="76843" name="Line 39"/>
              <p:cNvSpPr>
                <a:spLocks noChangeShapeType="1"/>
              </p:cNvSpPr>
              <p:nvPr/>
            </p:nvSpPr>
            <p:spPr bwMode="auto">
              <a:xfrm flipH="1">
                <a:off x="4282" y="1894"/>
                <a:ext cx="232" cy="1"/>
              </a:xfrm>
              <a:prstGeom prst="line">
                <a:avLst/>
              </a:prstGeom>
              <a:noFill/>
              <a:ln w="19080">
                <a:solidFill>
                  <a:srgbClr val="FFFFFF"/>
                </a:solidFill>
                <a:miter lim="800000"/>
                <a:headEnd/>
                <a:tailEnd/>
              </a:ln>
            </p:spPr>
            <p:txBody>
              <a:bodyPr/>
              <a:lstStyle/>
              <a:p>
                <a:endParaRPr lang="en-US"/>
              </a:p>
            </p:txBody>
          </p:sp>
          <p:sp>
            <p:nvSpPr>
              <p:cNvPr id="76844" name="Text Box 40"/>
              <p:cNvSpPr txBox="1">
                <a:spLocks noChangeArrowheads="1"/>
              </p:cNvSpPr>
              <p:nvPr/>
            </p:nvSpPr>
            <p:spPr bwMode="auto">
              <a:xfrm>
                <a:off x="384" y="2301"/>
                <a:ext cx="393"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CC0000"/>
                    </a:solidFill>
                    <a:cs typeface="Arial" charset="0"/>
                  </a:rPr>
                  <a:t>ω</a:t>
                </a:r>
              </a:p>
            </p:txBody>
          </p:sp>
          <p:sp>
            <p:nvSpPr>
              <p:cNvPr id="76845" name="AutoShape 41"/>
              <p:cNvSpPr>
                <a:spLocks/>
              </p:cNvSpPr>
              <p:nvPr/>
            </p:nvSpPr>
            <p:spPr bwMode="auto">
              <a:xfrm rot="1800000">
                <a:off x="4057" y="2419"/>
                <a:ext cx="617" cy="6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295 w 21600"/>
                  <a:gd name="T19" fmla="*/ 0 h 21600"/>
                  <a:gd name="T20" fmla="*/ 21600 w 21600"/>
                  <a:gd name="T21" fmla="*/ 15765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194" y="5862"/>
                    </a:moveTo>
                    <a:cubicBezTo>
                      <a:pt x="3045" y="2262"/>
                      <a:pt x="6752" y="-1"/>
                      <a:pt x="10800" y="0"/>
                    </a:cubicBezTo>
                    <a:cubicBezTo>
                      <a:pt x="16764" y="0"/>
                      <a:pt x="21600" y="4835"/>
                      <a:pt x="21600" y="10800"/>
                    </a:cubicBezTo>
                    <a:cubicBezTo>
                      <a:pt x="21600" y="12527"/>
                      <a:pt x="21185" y="14229"/>
                      <a:pt x="20391" y="15764"/>
                    </a:cubicBezTo>
                    <a:lnTo>
                      <a:pt x="10800" y="10800"/>
                    </a:lnTo>
                    <a:close/>
                  </a:path>
                  <a:path w="21600" h="21600" fill="none">
                    <a:moveTo>
                      <a:pt x="1194" y="5862"/>
                    </a:moveTo>
                    <a:cubicBezTo>
                      <a:pt x="3045" y="2262"/>
                      <a:pt x="6752" y="-1"/>
                      <a:pt x="10800" y="0"/>
                    </a:cubicBezTo>
                    <a:cubicBezTo>
                      <a:pt x="16764" y="0"/>
                      <a:pt x="21600" y="4835"/>
                      <a:pt x="21600" y="10800"/>
                    </a:cubicBezTo>
                    <a:cubicBezTo>
                      <a:pt x="21600" y="12527"/>
                      <a:pt x="21185" y="14229"/>
                      <a:pt x="20391" y="15764"/>
                    </a:cubicBezTo>
                  </a:path>
                </a:pathLst>
              </a:custGeom>
              <a:noFill/>
              <a:ln w="28440">
                <a:solidFill>
                  <a:srgbClr val="CC0000"/>
                </a:solidFill>
                <a:miter lim="800000"/>
                <a:headEnd/>
                <a:tailEnd type="triangle" w="med" len="med"/>
              </a:ln>
            </p:spPr>
            <p:txBody>
              <a:bodyPr wrap="none" anchor="ctr"/>
              <a:lstStyle/>
              <a:p>
                <a:endParaRPr lang="en-IN"/>
              </a:p>
            </p:txBody>
          </p:sp>
          <p:sp>
            <p:nvSpPr>
              <p:cNvPr id="76846" name="Text Box 42"/>
              <p:cNvSpPr txBox="1">
                <a:spLocks noChangeArrowheads="1"/>
              </p:cNvSpPr>
              <p:nvPr/>
            </p:nvSpPr>
            <p:spPr bwMode="auto">
              <a:xfrm>
                <a:off x="4576" y="2891"/>
                <a:ext cx="393" cy="290"/>
              </a:xfrm>
              <a:prstGeom prst="rect">
                <a:avLst/>
              </a:prstGeom>
              <a:noFill/>
              <a:ln w="9525">
                <a:noFill/>
                <a:round/>
                <a:headEnd/>
                <a:tailEnd/>
              </a:ln>
            </p:spPr>
            <p:txBody>
              <a:bodyPr lIns="90000" tIns="46800" rIns="90000" bIns="46800">
                <a:spAutoFit/>
              </a:bodyPr>
              <a:lstStyle/>
              <a:p>
                <a:pPr>
                  <a:spcBef>
                    <a:spcPts val="1500"/>
                  </a:spcBef>
                  <a:buClr>
                    <a:srgbClr val="CC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i="1">
                    <a:solidFill>
                      <a:srgbClr val="CC0000"/>
                    </a:solidFill>
                    <a:cs typeface="Arial" charset="0"/>
                  </a:rPr>
                  <a:t>ω</a:t>
                </a:r>
              </a:p>
            </p:txBody>
          </p:sp>
          <p:sp>
            <p:nvSpPr>
              <p:cNvPr id="76847" name="Line 43"/>
              <p:cNvSpPr>
                <a:spLocks noChangeShapeType="1"/>
              </p:cNvSpPr>
              <p:nvPr/>
            </p:nvSpPr>
            <p:spPr bwMode="auto">
              <a:xfrm flipH="1" flipV="1">
                <a:off x="4392" y="850"/>
                <a:ext cx="5" cy="1119"/>
              </a:xfrm>
              <a:prstGeom prst="line">
                <a:avLst/>
              </a:prstGeom>
              <a:noFill/>
              <a:ln w="28440">
                <a:solidFill>
                  <a:srgbClr val="CC0000"/>
                </a:solidFill>
                <a:miter lim="800000"/>
                <a:headEnd/>
                <a:tailEnd type="triangle" w="med" len="med"/>
              </a:ln>
            </p:spPr>
            <p:txBody>
              <a:bodyPr/>
              <a:lstStyle/>
              <a:p>
                <a:endParaRPr lang="en-US"/>
              </a:p>
            </p:txBody>
          </p:sp>
          <p:sp>
            <p:nvSpPr>
              <p:cNvPr id="76848" name="Line 44"/>
              <p:cNvSpPr>
                <a:spLocks noChangeShapeType="1"/>
              </p:cNvSpPr>
              <p:nvPr/>
            </p:nvSpPr>
            <p:spPr bwMode="auto">
              <a:xfrm flipH="1" flipV="1">
                <a:off x="3084" y="3510"/>
                <a:ext cx="1083" cy="187"/>
              </a:xfrm>
              <a:prstGeom prst="line">
                <a:avLst/>
              </a:prstGeom>
              <a:noFill/>
              <a:ln w="9360">
                <a:solidFill>
                  <a:srgbClr val="FFFFFF"/>
                </a:solidFill>
                <a:miter lim="800000"/>
                <a:headEnd/>
                <a:tailEnd/>
              </a:ln>
            </p:spPr>
            <p:txBody>
              <a:bodyPr/>
              <a:lstStyle/>
              <a:p>
                <a:endParaRPr lang="en-US"/>
              </a:p>
            </p:txBody>
          </p:sp>
        </p:grpSp>
        <p:sp>
          <p:nvSpPr>
            <p:cNvPr id="76808" name="Line 45"/>
            <p:cNvSpPr>
              <a:spLocks noChangeShapeType="1"/>
            </p:cNvSpPr>
            <p:nvPr/>
          </p:nvSpPr>
          <p:spPr bwMode="auto">
            <a:xfrm>
              <a:off x="316" y="2726"/>
              <a:ext cx="5444" cy="9"/>
            </a:xfrm>
            <a:prstGeom prst="line">
              <a:avLst/>
            </a:prstGeom>
            <a:noFill/>
            <a:ln w="28440">
              <a:solidFill>
                <a:srgbClr val="FFFFFF"/>
              </a:solidFill>
              <a:prstDash val="lgDashDot"/>
              <a:miter lim="800000"/>
              <a:headEnd/>
              <a:tailEnd/>
            </a:ln>
          </p:spPr>
          <p:txBody>
            <a:bodyPr/>
            <a:lstStyle/>
            <a:p>
              <a:endParaRPr lang="en-US"/>
            </a:p>
          </p:txBody>
        </p:sp>
      </p:grpSp>
      <p:pic>
        <p:nvPicPr>
          <p:cNvPr id="76805" name="Picture 46"/>
          <p:cNvPicPr>
            <a:picLocks noChangeAspect="1" noChangeArrowheads="1"/>
          </p:cNvPicPr>
          <p:nvPr/>
        </p:nvPicPr>
        <p:blipFill>
          <a:blip r:embed="rId6" cstate="print"/>
          <a:srcRect/>
          <a:stretch>
            <a:fillRect/>
          </a:stretch>
        </p:blipFill>
        <p:spPr bwMode="auto">
          <a:xfrm>
            <a:off x="7391400" y="304800"/>
            <a:ext cx="1066800" cy="1000125"/>
          </a:xfrm>
          <a:prstGeom prst="rect">
            <a:avLst/>
          </a:prstGeom>
          <a:noFill/>
          <a:ln w="9525">
            <a:noFill/>
            <a:round/>
            <a:headEnd/>
            <a:tailEnd/>
          </a:ln>
        </p:spPr>
      </p:pic>
      <p:sp>
        <p:nvSpPr>
          <p:cNvPr id="76806" name="Text Box 47"/>
          <p:cNvSpPr txBox="1">
            <a:spLocks noChangeArrowheads="1"/>
          </p:cNvSpPr>
          <p:nvPr/>
        </p:nvSpPr>
        <p:spPr bwMode="auto">
          <a:xfrm>
            <a:off x="5638800" y="304800"/>
            <a:ext cx="1695450" cy="1241425"/>
          </a:xfrm>
          <a:prstGeom prst="rect">
            <a:avLst/>
          </a:prstGeom>
          <a:noFill/>
          <a:ln w="9525">
            <a:noFill/>
            <a:round/>
            <a:headEnd/>
            <a:tailEnd/>
          </a:ln>
        </p:spPr>
        <p:txBody>
          <a:bodyPr lIns="90000" tIns="46800" rIns="90000" bIns="46800">
            <a:spAutoFit/>
          </a:bodyPr>
          <a:lstStyle/>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400" b="1">
              <a:solidFill>
                <a:srgbClr val="FF0000"/>
              </a:solidFill>
              <a:latin typeface="Tahoma" pitchFamily="32" charset="0"/>
            </a:endParaRPr>
          </a:p>
          <a:p>
            <a:pPr>
              <a:buClr>
                <a:srgbClr val="FF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a:solidFill>
                  <a:srgbClr val="FF0000"/>
                </a:solidFill>
                <a:latin typeface="Tahoma" pitchFamily="32" charset="0"/>
              </a:rPr>
              <a:t>F</a:t>
            </a:r>
            <a:r>
              <a:rPr lang="en-GB" sz="2400" b="1" baseline="-25000">
                <a:solidFill>
                  <a:srgbClr val="FF0000"/>
                </a:solidFill>
                <a:latin typeface="Tahoma" pitchFamily="32" charset="0"/>
              </a:rPr>
              <a:t>c</a:t>
            </a:r>
            <a:r>
              <a:rPr lang="en-GB" sz="2400" b="1">
                <a:solidFill>
                  <a:srgbClr val="FF0000"/>
                </a:solidFill>
                <a:latin typeface="Tahoma" pitchFamily="32" charset="0"/>
              </a:rPr>
              <a:t> = </a:t>
            </a:r>
            <a:r>
              <a:rPr lang="en-GB" sz="2400" b="1">
                <a:solidFill>
                  <a:srgbClr val="CC0000"/>
                </a:solidFill>
                <a:latin typeface="Tahoma" pitchFamily="32" charset="0"/>
              </a:rPr>
              <a:t>mrω</a:t>
            </a:r>
            <a:r>
              <a:rPr lang="en-GB" sz="2400" b="1" baseline="30000">
                <a:solidFill>
                  <a:srgbClr val="CC0000"/>
                </a:solidFill>
                <a:latin typeface="Tahoma" pitchFamily="32" charset="0"/>
              </a:rPr>
              <a:t>2</a:t>
            </a:r>
          </a:p>
          <a:p>
            <a:pPr>
              <a:buClr>
                <a:srgbClr val="CC0000"/>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400" b="1" baseline="30000">
              <a:solidFill>
                <a:srgbClr val="CC0000"/>
              </a:solidFill>
              <a:latin typeface="Tahoma" pitchFamily="32" charset="0"/>
            </a:endParaRP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6B6D38D9-7510-436B-9CDD-ADA98251B6BA}" type="slidenum">
              <a:rPr lang="en-GB"/>
              <a:pPr>
                <a:defRPr/>
              </a:pPr>
              <a:t>72</a:t>
            </a:fld>
            <a:endParaRPr lang="en-GB"/>
          </a:p>
        </p:txBody>
      </p:sp>
      <p:sp>
        <p:nvSpPr>
          <p:cNvPr id="76801"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Centrifugal clutch</a:t>
            </a:r>
          </a:p>
        </p:txBody>
      </p:sp>
      <p:sp>
        <p:nvSpPr>
          <p:cNvPr id="77829" name="Rectangle 2"/>
          <p:cNvSpPr>
            <a:spLocks noGrp="1" noChangeArrowheads="1"/>
          </p:cNvSpPr>
          <p:nvPr>
            <p:ph type="body" idx="4294967295"/>
          </p:nvPr>
        </p:nvSpPr>
        <p:spPr>
          <a:xfrm>
            <a:off x="457200" y="1600200"/>
            <a:ext cx="7380288" cy="4495800"/>
          </a:xfrm>
        </p:spPr>
        <p:txBody>
          <a:bodyPr/>
          <a:lstStyle/>
          <a:p>
            <a:pPr eaLnBrk="1" hangingPunct="1">
              <a:lnSpc>
                <a:spcPct val="90000"/>
              </a:lnSpc>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There are several </a:t>
            </a:r>
            <a:r>
              <a:rPr lang="en-GB" sz="2400" smtClean="0">
                <a:solidFill>
                  <a:srgbClr val="FF0000"/>
                </a:solidFill>
              </a:rPr>
              <a:t>advantages</a:t>
            </a:r>
            <a:r>
              <a:rPr lang="en-GB" sz="2400" smtClean="0"/>
              <a:t> to a centrifugal clutch</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It is automatic. (In a car with a manual transmission, you need a clutch pedal. A centrifugal clutch doesn't.) </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It slips automatically to avoid stalling the engine. (In a car, the driver must slip the clutch.) </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Once the engine is spinning fast enough, there is no slip in the clutch. </a:t>
            </a:r>
          </a:p>
          <a:p>
            <a:pPr eaLnBrk="1" hangingPunct="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It lasts forever. </a:t>
            </a:r>
          </a:p>
        </p:txBody>
      </p:sp>
      <p:pic>
        <p:nvPicPr>
          <p:cNvPr id="77830" name="Picture 3"/>
          <p:cNvPicPr>
            <a:picLocks noChangeAspect="1" noChangeArrowheads="1"/>
          </p:cNvPicPr>
          <p:nvPr/>
        </p:nvPicPr>
        <p:blipFill>
          <a:blip r:embed="rId4" cstate="print"/>
          <a:srcRect/>
          <a:stretch>
            <a:fillRect/>
          </a:stretch>
        </p:blipFill>
        <p:spPr bwMode="auto">
          <a:xfrm>
            <a:off x="67818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4278072A-2EA6-4510-8422-6F719A133C9E}" type="slidenum">
              <a:rPr lang="en-GB"/>
              <a:pPr>
                <a:defRPr/>
              </a:pPr>
              <a:t>73</a:t>
            </a:fld>
            <a:endParaRPr lang="en-GB"/>
          </a:p>
        </p:txBody>
      </p:sp>
      <p:sp>
        <p:nvSpPr>
          <p:cNvPr id="77825"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Centrifugal clutch</a:t>
            </a:r>
          </a:p>
        </p:txBody>
      </p:sp>
      <p:sp>
        <p:nvSpPr>
          <p:cNvPr id="78853"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solidFill>
                  <a:srgbClr val="FF0000"/>
                </a:solidFill>
              </a:rPr>
              <a:t>Forces on the clutch shoe</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   </a:t>
            </a:r>
            <a:r>
              <a:rPr lang="en-GB" sz="2800" smtClean="0"/>
              <a:t>In the running condition, the </a:t>
            </a:r>
            <a:r>
              <a:rPr lang="en-GB" sz="2800" smtClean="0">
                <a:solidFill>
                  <a:srgbClr val="FF0000"/>
                </a:solidFill>
              </a:rPr>
              <a:t>net radial force</a:t>
            </a:r>
            <a:r>
              <a:rPr lang="en-GB" sz="2800" smtClean="0"/>
              <a:t> on the shoe is given as</a:t>
            </a:r>
          </a:p>
          <a:p>
            <a:pPr algn="ct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b="1" smtClean="0">
                <a:solidFill>
                  <a:srgbClr val="FF0000"/>
                </a:solidFill>
              </a:rPr>
              <a:t>F=F</a:t>
            </a:r>
            <a:r>
              <a:rPr lang="en-GB" sz="2800" b="1" baseline="-25000" smtClean="0">
                <a:solidFill>
                  <a:srgbClr val="FF0000"/>
                </a:solidFill>
              </a:rPr>
              <a:t>c</a:t>
            </a:r>
            <a:r>
              <a:rPr lang="en-GB" sz="2800" b="1" smtClean="0">
                <a:solidFill>
                  <a:srgbClr val="FF0000"/>
                </a:solidFill>
              </a:rPr>
              <a:t>-F</a:t>
            </a:r>
            <a:r>
              <a:rPr lang="en-GB" sz="2800" b="1" baseline="-25000" smtClean="0">
                <a:solidFill>
                  <a:srgbClr val="FF0000"/>
                </a:solidFill>
              </a:rPr>
              <a:t>s</a:t>
            </a:r>
            <a:r>
              <a:rPr lang="en-GB" sz="2800" b="1" smtClean="0">
                <a:solidFill>
                  <a:srgbClr val="FF0000"/>
                </a:solidFill>
              </a:rPr>
              <a:t>   </a:t>
            </a:r>
            <a:r>
              <a:rPr lang="en-GB" sz="2800" b="1" smtClean="0"/>
              <a:t>    </a:t>
            </a:r>
            <a:r>
              <a:rPr lang="en-GB" sz="2800" smtClean="0"/>
              <a:t>where,</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a:t>
            </a:r>
            <a:r>
              <a:rPr lang="en-GB" sz="2800" baseline="-25000" smtClean="0"/>
              <a:t>c</a:t>
            </a:r>
            <a:r>
              <a:rPr lang="en-GB" sz="2800" smtClean="0"/>
              <a:t> = </a:t>
            </a:r>
            <a:r>
              <a:rPr lang="en-GB" sz="2800" smtClean="0">
                <a:solidFill>
                  <a:srgbClr val="FF0000"/>
                </a:solidFill>
              </a:rPr>
              <a:t>centrifugal force</a:t>
            </a:r>
            <a:r>
              <a:rPr lang="en-GB" sz="2800" smtClean="0"/>
              <a:t> = m r ω</a:t>
            </a:r>
            <a:r>
              <a:rPr lang="en-GB" sz="2800" baseline="30000" smtClean="0"/>
              <a:t>2</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m = mass of each shoe, r = radius of gyration of the mass, ω = running speed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a:t>
            </a:r>
            <a:r>
              <a:rPr lang="en-GB" sz="2800" baseline="-25000" smtClean="0"/>
              <a:t>s</a:t>
            </a:r>
            <a:r>
              <a:rPr lang="en-GB" sz="2800" smtClean="0">
                <a:solidFill>
                  <a:srgbClr val="FF0000"/>
                </a:solidFill>
              </a:rPr>
              <a:t> </a:t>
            </a:r>
            <a:r>
              <a:rPr lang="en-GB" sz="2800" smtClean="0"/>
              <a:t>= </a:t>
            </a:r>
            <a:r>
              <a:rPr lang="en-GB" sz="2800" smtClean="0">
                <a:solidFill>
                  <a:srgbClr val="FF0000"/>
                </a:solidFill>
              </a:rPr>
              <a:t>Spring force</a:t>
            </a:r>
          </a:p>
        </p:txBody>
      </p:sp>
      <p:grpSp>
        <p:nvGrpSpPr>
          <p:cNvPr id="78854" name="Group 3"/>
          <p:cNvGrpSpPr>
            <a:grpSpLocks/>
          </p:cNvGrpSpPr>
          <p:nvPr/>
        </p:nvGrpSpPr>
        <p:grpSpPr bwMode="auto">
          <a:xfrm>
            <a:off x="7467600" y="533400"/>
            <a:ext cx="1065213" cy="998538"/>
            <a:chOff x="4704" y="336"/>
            <a:chExt cx="671" cy="629"/>
          </a:xfrm>
        </p:grpSpPr>
        <p:pic>
          <p:nvPicPr>
            <p:cNvPr id="78855" name="Picture 4"/>
            <p:cNvPicPr>
              <a:picLocks noChangeAspect="1" noChangeArrowheads="1"/>
            </p:cNvPicPr>
            <p:nvPr/>
          </p:nvPicPr>
          <p:blipFill>
            <a:blip r:embed="rId4" cstate="print"/>
            <a:srcRect/>
            <a:stretch>
              <a:fillRect/>
            </a:stretch>
          </p:blipFill>
          <p:spPr bwMode="auto">
            <a:xfrm>
              <a:off x="4704" y="336"/>
              <a:ext cx="672" cy="630"/>
            </a:xfrm>
            <a:prstGeom prst="rect">
              <a:avLst/>
            </a:prstGeom>
            <a:noFill/>
            <a:ln w="9525">
              <a:noFill/>
              <a:round/>
              <a:headEnd/>
              <a:tailEnd/>
            </a:ln>
          </p:spPr>
        </p:pic>
        <p:sp>
          <p:nvSpPr>
            <p:cNvPr id="78856" name="Text Box 5"/>
            <p:cNvSpPr txBox="1">
              <a:spLocks noChangeArrowheads="1"/>
            </p:cNvSpPr>
            <p:nvPr/>
          </p:nvSpPr>
          <p:spPr bwMode="auto">
            <a:xfrm>
              <a:off x="4704"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803072F5-CE08-4B88-9434-22EB5630B808}" type="slidenum">
              <a:rPr lang="en-GB"/>
              <a:pPr>
                <a:defRPr/>
              </a:pPr>
              <a:t>74</a:t>
            </a:fld>
            <a:endParaRPr lang="en-GB"/>
          </a:p>
        </p:txBody>
      </p:sp>
      <p:sp>
        <p:nvSpPr>
          <p:cNvPr id="78849"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Centrifugal clutch</a:t>
            </a:r>
          </a:p>
        </p:txBody>
      </p:sp>
      <p:sp>
        <p:nvSpPr>
          <p:cNvPr id="79877" name="Rectangle 2"/>
          <p:cNvSpPr>
            <a:spLocks noGrp="1" noChangeArrowheads="1"/>
          </p:cNvSpPr>
          <p:nvPr>
            <p:ph type="body" idx="4294967295"/>
          </p:nvPr>
        </p:nvSpPr>
        <p:spPr>
          <a:xfrm>
            <a:off x="762000" y="1978025"/>
            <a:ext cx="7850188" cy="4087813"/>
          </a:xfrm>
        </p:spPr>
        <p:txBody>
          <a:bodyPr/>
          <a:lstStyle/>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Spring force may be evaluated by putting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 = 0 , when ω is the angular speed at which the  engagement   starts.</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The force of</a:t>
            </a:r>
            <a:r>
              <a:rPr lang="en-GB" sz="2800" smtClean="0">
                <a:solidFill>
                  <a:srgbClr val="FF0000"/>
                </a:solidFill>
              </a:rPr>
              <a:t> friction </a:t>
            </a:r>
            <a:r>
              <a:rPr lang="en-GB" sz="2800" smtClean="0"/>
              <a:t>on a single shoe,</a:t>
            </a:r>
          </a:p>
          <a:p>
            <a:pPr algn="ct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a:t>
            </a:r>
            <a:r>
              <a:rPr lang="en-GB" sz="2800" b="1" smtClean="0">
                <a:solidFill>
                  <a:srgbClr val="FF0000"/>
                </a:solidFill>
              </a:rPr>
              <a:t>F</a:t>
            </a:r>
            <a:r>
              <a:rPr lang="en-GB" sz="2800" b="1" baseline="-25000" smtClean="0">
                <a:solidFill>
                  <a:srgbClr val="FF0000"/>
                </a:solidFill>
              </a:rPr>
              <a:t>f</a:t>
            </a:r>
            <a:r>
              <a:rPr lang="en-GB" sz="2800" b="1" smtClean="0">
                <a:solidFill>
                  <a:srgbClr val="FF0000"/>
                </a:solidFill>
              </a:rPr>
              <a:t> =f F </a:t>
            </a:r>
          </a:p>
          <a:p>
            <a:pPr algn="ct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f = coefficient of friction</a:t>
            </a:r>
          </a:p>
          <a:p>
            <a:pPr algn="ct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79878" name="Picture 3"/>
          <p:cNvPicPr>
            <a:picLocks noChangeAspect="1" noChangeArrowheads="1"/>
          </p:cNvPicPr>
          <p:nvPr/>
        </p:nvPicPr>
        <p:blipFill>
          <a:blip r:embed="rId4" cstate="print"/>
          <a:srcRect/>
          <a:stretch>
            <a:fillRect/>
          </a:stretch>
        </p:blipFill>
        <p:spPr bwMode="auto">
          <a:xfrm>
            <a:off x="7620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5B28AE3C-F681-4E0C-96B2-6D2491DD3A17}" type="slidenum">
              <a:rPr lang="en-GB"/>
              <a:pPr>
                <a:defRPr/>
              </a:pPr>
              <a:t>75</a:t>
            </a:fld>
            <a:endParaRPr lang="en-GB"/>
          </a:p>
        </p:txBody>
      </p:sp>
      <p:sp>
        <p:nvSpPr>
          <p:cNvPr id="7987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Centrifugal clutch </a:t>
            </a:r>
          </a:p>
        </p:txBody>
      </p:sp>
      <p:sp>
        <p:nvSpPr>
          <p:cNvPr id="80901" name="Rectangle 2"/>
          <p:cNvSpPr>
            <a:spLocks noGrp="1" noChangeArrowheads="1"/>
          </p:cNvSpPr>
          <p:nvPr>
            <p:ph type="body" idx="4294967295"/>
          </p:nvPr>
        </p:nvSpPr>
        <p:spPr>
          <a:xfrm>
            <a:off x="457200" y="1600200"/>
            <a:ext cx="7461250" cy="4495800"/>
          </a:xfrm>
        </p:spPr>
        <p:txBody>
          <a:bodyPr/>
          <a:lstStyle/>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a:t>
            </a:r>
            <a:r>
              <a:rPr lang="en-GB" sz="2400" smtClean="0">
                <a:solidFill>
                  <a:srgbClr val="FF0000"/>
                </a:solidFill>
              </a:rPr>
              <a:t>torque</a:t>
            </a:r>
            <a:r>
              <a:rPr lang="en-GB" sz="2400" smtClean="0"/>
              <a:t> transmitting capacity of the clutch is given by </a:t>
            </a:r>
          </a:p>
          <a:p>
            <a:pPr algn="ct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solidFill>
                  <a:srgbClr val="FF0000"/>
                </a:solidFill>
              </a:rPr>
              <a:t>T = n F</a:t>
            </a:r>
            <a:r>
              <a:rPr lang="en-GB" sz="2400" b="1" baseline="-25000" smtClean="0">
                <a:solidFill>
                  <a:srgbClr val="FF0000"/>
                </a:solidFill>
              </a:rPr>
              <a:t>f</a:t>
            </a:r>
            <a:r>
              <a:rPr lang="en-GB" sz="2400" b="1" smtClean="0">
                <a:solidFill>
                  <a:srgbClr val="FF0000"/>
                </a:solidFill>
              </a:rPr>
              <a:t> R</a:t>
            </a:r>
            <a:r>
              <a:rPr lang="en-GB" sz="2400" b="1" smtClean="0"/>
              <a:t>       </a:t>
            </a:r>
          </a:p>
          <a:p>
            <a:pPr algn="ct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1" smtClean="0"/>
              <a:t> </a:t>
            </a:r>
            <a:r>
              <a:rPr lang="en-GB" sz="2400" smtClean="0"/>
              <a:t>where R =radius of the drum,</a:t>
            </a:r>
          </a:p>
          <a:p>
            <a:pPr algn="ct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n= number of shoes</a:t>
            </a:r>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p>
          <a:p>
            <a:pPr eaLnBrk="1" hangingPunct="1">
              <a:spcBef>
                <a:spcPts val="6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1" smtClean="0"/>
          </a:p>
        </p:txBody>
      </p:sp>
      <p:pic>
        <p:nvPicPr>
          <p:cNvPr id="80902" name="Picture 3"/>
          <p:cNvPicPr>
            <a:picLocks noChangeAspect="1" noChangeArrowheads="1"/>
          </p:cNvPicPr>
          <p:nvPr/>
        </p:nvPicPr>
        <p:blipFill>
          <a:blip r:embed="rId4" cstate="print"/>
          <a:srcRect/>
          <a:stretch>
            <a:fillRect/>
          </a:stretch>
        </p:blipFill>
        <p:spPr bwMode="auto">
          <a:xfrm>
            <a:off x="6781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96A10599-D580-402D-84FD-D3C80034299A}" type="slidenum">
              <a:rPr lang="en-GB"/>
              <a:pPr>
                <a:defRPr/>
              </a:pPr>
              <a:t>76</a:t>
            </a:fld>
            <a:endParaRPr lang="en-GB"/>
          </a:p>
        </p:txBody>
      </p:sp>
      <p:sp>
        <p:nvSpPr>
          <p:cNvPr id="8089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Hydraulic clutches</a:t>
            </a:r>
          </a:p>
        </p:txBody>
      </p:sp>
      <p:sp>
        <p:nvSpPr>
          <p:cNvPr id="81925" name="Rectangle 2"/>
          <p:cNvSpPr>
            <a:spLocks noGrp="1" noChangeArrowheads="1"/>
          </p:cNvSpPr>
          <p:nvPr>
            <p:ph type="body" idx="4294967295"/>
          </p:nvPr>
        </p:nvSpPr>
        <p:spPr>
          <a:xfrm>
            <a:off x="838200" y="2286000"/>
            <a:ext cx="7351713" cy="4114800"/>
          </a:xfrm>
        </p:spPr>
        <p:txBody>
          <a:bodyPr/>
          <a:lstStyle/>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The term 'hydraulic clutch' denotes a clutch which utilizes the forces of gravity of a liquid for the transmission of power. </a:t>
            </a:r>
          </a:p>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Depressing  the  clutch  pedal  creates  pressure in the clutch master cylinder, actuating the slave cylinder which, in turn, moves the release arm and disengages the clutch</a:t>
            </a:r>
          </a:p>
          <a:p>
            <a:pPr eaLnBrk="1" hangingPunct="1">
              <a:lnSpc>
                <a:spcPct val="8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smtClean="0"/>
              <a:t>Hydraulic types of clutch operating systems are found in heavy construction equipments where extreme pressures are required for clutch operation. </a:t>
            </a:r>
          </a:p>
        </p:txBody>
      </p:sp>
      <p:pic>
        <p:nvPicPr>
          <p:cNvPr id="81926" name="Picture 3"/>
          <p:cNvPicPr>
            <a:picLocks noChangeAspect="1" noChangeArrowheads="1"/>
          </p:cNvPicPr>
          <p:nvPr/>
        </p:nvPicPr>
        <p:blipFill>
          <a:blip r:embed="rId4" cstate="print"/>
          <a:srcRect/>
          <a:stretch>
            <a:fillRect/>
          </a:stretch>
        </p:blipFill>
        <p:spPr bwMode="auto">
          <a:xfrm>
            <a:off x="71628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C96E4185-6F52-44AB-8F4E-B1A908A19C17}" type="slidenum">
              <a:rPr lang="en-GB"/>
              <a:pPr>
                <a:defRPr/>
              </a:pPr>
              <a:t>77</a:t>
            </a:fld>
            <a:endParaRPr lang="en-GB"/>
          </a:p>
        </p:txBody>
      </p:sp>
      <p:sp>
        <p:nvSpPr>
          <p:cNvPr id="8192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Hydraulic clutches</a:t>
            </a:r>
          </a:p>
        </p:txBody>
      </p:sp>
      <p:pic>
        <p:nvPicPr>
          <p:cNvPr id="82949" name="Picture 2"/>
          <p:cNvPicPr>
            <a:picLocks noChangeAspect="1" noChangeArrowheads="1"/>
          </p:cNvPicPr>
          <p:nvPr/>
        </p:nvPicPr>
        <p:blipFill>
          <a:blip r:embed="rId4" cstate="print"/>
          <a:srcRect/>
          <a:stretch>
            <a:fillRect/>
          </a:stretch>
        </p:blipFill>
        <p:spPr bwMode="auto">
          <a:xfrm>
            <a:off x="139700" y="1600200"/>
            <a:ext cx="9004300" cy="4591050"/>
          </a:xfrm>
          <a:prstGeom prst="rect">
            <a:avLst/>
          </a:prstGeom>
          <a:noFill/>
          <a:ln w="9525">
            <a:noFill/>
            <a:round/>
            <a:headEnd/>
            <a:tailEnd/>
          </a:ln>
        </p:spPr>
      </p:pic>
      <p:pic>
        <p:nvPicPr>
          <p:cNvPr id="82950" name="Picture 3"/>
          <p:cNvPicPr>
            <a:picLocks noChangeAspect="1" noChangeArrowheads="1"/>
          </p:cNvPicPr>
          <p:nvPr/>
        </p:nvPicPr>
        <p:blipFill>
          <a:blip r:embed="rId5" cstate="print"/>
          <a:srcRect/>
          <a:stretch>
            <a:fillRect/>
          </a:stretch>
        </p:blipFill>
        <p:spPr bwMode="auto">
          <a:xfrm>
            <a:off x="70104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p:txBody>
          <a:bodyPr/>
          <a:lstStyle/>
          <a:p>
            <a:pPr>
              <a:defRPr/>
            </a:pPr>
            <a:r>
              <a:rPr lang="en-GB"/>
              <a:t>DEPT MECH ENGG                              COLLEGE OF ENGG ADOOR</a:t>
            </a:r>
          </a:p>
        </p:txBody>
      </p:sp>
      <p:sp>
        <p:nvSpPr>
          <p:cNvPr id="11" name="Slide Number Placeholder 5"/>
          <p:cNvSpPr>
            <a:spLocks noGrp="1"/>
          </p:cNvSpPr>
          <p:nvPr>
            <p:ph type="sldNum" sz="quarter" idx="12"/>
          </p:nvPr>
        </p:nvSpPr>
        <p:spPr/>
        <p:txBody>
          <a:bodyPr/>
          <a:lstStyle/>
          <a:p>
            <a:pPr>
              <a:defRPr/>
            </a:pPr>
            <a:fld id="{CCCCC37D-C108-4AF3-A63B-081EA6B28582}" type="slidenum">
              <a:rPr lang="en-GB"/>
              <a:pPr>
                <a:defRPr/>
              </a:pPr>
              <a:t>78</a:t>
            </a:fld>
            <a:endParaRPr lang="en-GB"/>
          </a:p>
        </p:txBody>
      </p:sp>
      <p:pic>
        <p:nvPicPr>
          <p:cNvPr id="82945" name="Picture 1"/>
          <p:cNvPicPr>
            <a:picLocks noChangeAspect="1" noChangeArrowheads="1"/>
          </p:cNvPicPr>
          <p:nvPr/>
        </p:nvPicPr>
        <p:blipFill>
          <a:blip r:embed="rId4" cstate="print"/>
          <a:srcRect/>
          <a:stretch>
            <a:fillRect/>
          </a:stretch>
        </p:blipFill>
        <p:spPr bwMode="auto">
          <a:xfrm>
            <a:off x="6629400" y="1676400"/>
            <a:ext cx="2057400" cy="1455738"/>
          </a:xfrm>
          <a:prstGeom prst="rect">
            <a:avLst/>
          </a:prstGeom>
          <a:noFill/>
          <a:ln w="9525">
            <a:noFill/>
            <a:round/>
            <a:headEnd/>
            <a:tailEnd/>
          </a:ln>
        </p:spPr>
      </p:pic>
      <p:sp>
        <p:nvSpPr>
          <p:cNvPr id="82946" name="Rectangle 2"/>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Brakes</a:t>
            </a:r>
          </a:p>
        </p:txBody>
      </p:sp>
      <p:pic>
        <p:nvPicPr>
          <p:cNvPr id="82947" name="Picture 3"/>
          <p:cNvPicPr>
            <a:picLocks noChangeAspect="1" noChangeArrowheads="1"/>
          </p:cNvPicPr>
          <p:nvPr/>
        </p:nvPicPr>
        <p:blipFill>
          <a:blip r:embed="rId5" cstate="print"/>
          <a:srcRect/>
          <a:stretch>
            <a:fillRect/>
          </a:stretch>
        </p:blipFill>
        <p:spPr bwMode="auto">
          <a:xfrm>
            <a:off x="5578475" y="152400"/>
            <a:ext cx="1012825" cy="2797175"/>
          </a:xfrm>
          <a:prstGeom prst="rect">
            <a:avLst/>
          </a:prstGeom>
          <a:noFill/>
          <a:ln w="9525">
            <a:noFill/>
            <a:round/>
            <a:headEnd/>
            <a:tailEnd/>
          </a:ln>
        </p:spPr>
      </p:pic>
      <p:pic>
        <p:nvPicPr>
          <p:cNvPr id="82948" name="Picture 4"/>
          <p:cNvPicPr>
            <a:picLocks noChangeAspect="1" noChangeArrowheads="1"/>
          </p:cNvPicPr>
          <p:nvPr/>
        </p:nvPicPr>
        <p:blipFill>
          <a:blip r:embed="rId4" cstate="print"/>
          <a:srcRect/>
          <a:stretch>
            <a:fillRect/>
          </a:stretch>
        </p:blipFill>
        <p:spPr bwMode="auto">
          <a:xfrm>
            <a:off x="3581400" y="1676400"/>
            <a:ext cx="2057400" cy="1455738"/>
          </a:xfrm>
          <a:prstGeom prst="rect">
            <a:avLst/>
          </a:prstGeom>
          <a:noFill/>
          <a:ln w="9525">
            <a:noFill/>
            <a:round/>
            <a:headEnd/>
            <a:tailEnd/>
          </a:ln>
        </p:spPr>
      </p:pic>
      <p:sp>
        <p:nvSpPr>
          <p:cNvPr id="82949" name="Text Box 5"/>
          <p:cNvSpPr txBox="1">
            <a:spLocks noChangeArrowheads="1"/>
          </p:cNvSpPr>
          <p:nvPr/>
        </p:nvSpPr>
        <p:spPr bwMode="auto">
          <a:xfrm>
            <a:off x="5486400" y="1905000"/>
            <a:ext cx="1143000" cy="763588"/>
          </a:xfrm>
          <a:prstGeom prst="rect">
            <a:avLst/>
          </a:prstGeom>
          <a:solidFill>
            <a:srgbClr val="3399FF"/>
          </a:solidFill>
          <a:ln w="25560">
            <a:solidFill>
              <a:srgbClr val="FFFFFF"/>
            </a:solidFill>
            <a:miter lim="800000"/>
            <a:headEnd/>
            <a:tailEnd/>
          </a:ln>
        </p:spPr>
        <p:txBody>
          <a:bodyPr lIns="90000" tIns="46800" rIns="90000" bIns="46800">
            <a:spAutoFit/>
          </a:bodyPr>
          <a:lstStyle/>
          <a:p>
            <a:pP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b="1">
                <a:solidFill>
                  <a:srgbClr val="FFFFFF"/>
                </a:solidFill>
                <a:latin typeface="Tahoma" pitchFamily="32" charset="0"/>
              </a:rPr>
              <a:t>GO</a:t>
            </a:r>
          </a:p>
        </p:txBody>
      </p:sp>
      <p:pic>
        <p:nvPicPr>
          <p:cNvPr id="83977" name="Picture 6"/>
          <p:cNvPicPr>
            <a:picLocks noChangeAspect="1" noChangeArrowheads="1"/>
          </p:cNvPicPr>
          <p:nvPr/>
        </p:nvPicPr>
        <p:blipFill>
          <a:blip r:embed="rId6" cstate="print"/>
          <a:srcRect/>
          <a:stretch>
            <a:fillRect/>
          </a:stretch>
        </p:blipFill>
        <p:spPr bwMode="auto">
          <a:xfrm>
            <a:off x="7543800" y="152400"/>
            <a:ext cx="1066800" cy="1000125"/>
          </a:xfrm>
          <a:prstGeom prst="rect">
            <a:avLst/>
          </a:prstGeom>
          <a:noFill/>
          <a:ln w="9525">
            <a:noFill/>
            <a:round/>
            <a:headEnd/>
            <a:tailEnd/>
          </a:ln>
        </p:spPr>
      </p:pic>
      <p:pic>
        <p:nvPicPr>
          <p:cNvPr id="83978" name="Picture 7"/>
          <p:cNvPicPr>
            <a:picLocks noChangeAspect="1" noChangeArrowheads="1"/>
          </p:cNvPicPr>
          <p:nvPr/>
        </p:nvPicPr>
        <p:blipFill>
          <a:blip r:embed="rId7" cstate="print"/>
          <a:srcRect/>
          <a:stretch>
            <a:fillRect/>
          </a:stretch>
        </p:blipFill>
        <p:spPr bwMode="auto">
          <a:xfrm>
            <a:off x="1219200" y="3352800"/>
            <a:ext cx="3810000" cy="2857500"/>
          </a:xfrm>
          <a:prstGeom prst="rect">
            <a:avLst/>
          </a:prstGeom>
          <a:noFill/>
          <a:ln w="9525">
            <a:noFill/>
            <a:round/>
            <a:headEnd/>
            <a:tailEnd/>
          </a:ln>
        </p:spPr>
      </p:pic>
      <p:pic>
        <p:nvPicPr>
          <p:cNvPr id="83979" name="Picture 8">
            <a:hlinkClick r:id="rId8"/>
          </p:cNvPr>
          <p:cNvPicPr>
            <a:picLocks noChangeAspect="1" noChangeArrowheads="1"/>
          </p:cNvPicPr>
          <p:nvPr/>
        </p:nvPicPr>
        <p:blipFill>
          <a:blip r:embed="rId9" cstate="print"/>
          <a:srcRect/>
          <a:stretch>
            <a:fillRect/>
          </a:stretch>
        </p:blipFill>
        <p:spPr bwMode="auto">
          <a:xfrm>
            <a:off x="5029200" y="3352800"/>
            <a:ext cx="3810000" cy="2857500"/>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nodeType="clickEffect">
                                  <p:stCondLst>
                                    <p:cond delay="0"/>
                                  </p:stCondLst>
                                  <p:childTnLst>
                                    <p:set>
                                      <p:cBhvr additive="repl">
                                        <p:cTn id="6" dur="1" fill="hold">
                                          <p:stCondLst>
                                            <p:cond delay="0"/>
                                          </p:stCondLst>
                                        </p:cTn>
                                        <p:tgtEl>
                                          <p:spTgt spid="82947"/>
                                        </p:tgtEl>
                                        <p:attrNameLst>
                                          <p:attrName>style.visibility</p:attrName>
                                        </p:attrNameLst>
                                      </p:cBhvr>
                                      <p:to>
                                        <p:strVal val="visible"/>
                                      </p:to>
                                    </p:set>
                                    <p:anim calcmode="lin" valueType="num">
                                      <p:cBhvr additive="repl">
                                        <p:cTn id="7" dur="5000" fill="hold"/>
                                        <p:tgtEl>
                                          <p:spTgt spid="82947"/>
                                        </p:tgtEl>
                                        <p:attrNameLst>
                                          <p:attrName>ppt_x</p:attrName>
                                        </p:attrNameLst>
                                      </p:cBhvr>
                                      <p:tavLst>
                                        <p:tav tm="100000">
                                          <p:val>
                                            <p:strVal val="#ppt_x"/>
                                          </p:val>
                                        </p:tav>
                                        <p:tav>
                                          <p:val>
                                            <p:strVal val="#ppt_x"/>
                                          </p:val>
                                        </p:tav>
                                      </p:tavLst>
                                    </p:anim>
                                    <p:anim calcmode="lin" valueType="num">
                                      <p:cBhvr additive="repl">
                                        <p:cTn id="8" dur="5000" fill="hold"/>
                                        <p:tgtEl>
                                          <p:spTgt spid="82947"/>
                                        </p:tgtEl>
                                        <p:attrNameLst>
                                          <p:attrName>ppt_y</p:attrName>
                                        </p:attrNameLst>
                                      </p:cBhvr>
                                      <p:tavLst>
                                        <p:tav tm="100000">
                                          <p:val>
                                            <p:strVal val="0-#ppt_h/2"/>
                                          </p:val>
                                        </p:tav>
                                        <p:tav>
                                          <p:val>
                                            <p:strVal val="#ppt_y"/>
                                          </p:val>
                                        </p:tav>
                                      </p:tavLst>
                                    </p:anim>
                                  </p:childTnLst>
                                </p:cTn>
                              </p:par>
                            </p:childTnLst>
                          </p:cTn>
                        </p:par>
                        <p:par>
                          <p:cTn id="9" fill="hold">
                            <p:stCondLst>
                              <p:cond delay="5000"/>
                            </p:stCondLst>
                            <p:childTnLst>
                              <p:par>
                                <p:cTn id="10" presetID="9" presetClass="entr" fill="hold" nodeType="afterEffect">
                                  <p:stCondLst>
                                    <p:cond delay="0"/>
                                  </p:stCondLst>
                                  <p:childTnLst>
                                    <p:set>
                                      <p:cBhvr additive="repl">
                                        <p:cTn id="11" dur="1" fill="hold">
                                          <p:stCondLst>
                                            <p:cond delay="0"/>
                                          </p:stCondLst>
                                        </p:cTn>
                                        <p:tgtEl>
                                          <p:spTgt spid="82945"/>
                                        </p:tgtEl>
                                        <p:attrNameLst>
                                          <p:attrName>style.visibility</p:attrName>
                                        </p:attrNameLst>
                                      </p:cBhvr>
                                      <p:to>
                                        <p:strVal val="visible"/>
                                      </p:to>
                                    </p:set>
                                    <p:animEffect transition="in" filter="dissolve">
                                      <p:cBhvr additive="repl">
                                        <p:cTn id="12" dur="500"/>
                                        <p:tgtEl>
                                          <p:spTgt spid="82945"/>
                                        </p:tgtEl>
                                      </p:cBhvr>
                                    </p:animEffect>
                                  </p:childTnLst>
                                </p:cTn>
                              </p:par>
                            </p:childTnLst>
                          </p:cTn>
                        </p:par>
                        <p:par>
                          <p:cTn/>
                        </p:par>
                        <p:par>
                          <p:cTn id="14" fill="hold">
                            <p:stCondLst>
                              <p:cond delay="6500"/>
                            </p:stCondLst>
                            <p:childTnLst>
                              <p:par>
                                <p:cTn id="15" presetID="9" presetClass="entr" fill="hold" nodeType="afterEffect">
                                  <p:stCondLst>
                                    <p:cond delay="0"/>
                                  </p:stCondLst>
                                  <p:childTnLst>
                                    <p:set>
                                      <p:cBhvr additive="repl">
                                        <p:cTn id="16" dur="1" fill="hold">
                                          <p:stCondLst>
                                            <p:cond delay="0"/>
                                          </p:stCondLst>
                                        </p:cTn>
                                        <p:tgtEl>
                                          <p:spTgt spid="82948"/>
                                        </p:tgtEl>
                                        <p:attrNameLst>
                                          <p:attrName>style.visibility</p:attrName>
                                        </p:attrNameLst>
                                      </p:cBhvr>
                                      <p:to>
                                        <p:strVal val="visible"/>
                                      </p:to>
                                    </p:set>
                                    <p:animEffect transition="in" filter="dissolve">
                                      <p:cBhvr additive="repl">
                                        <p:cTn id="17" dur="500"/>
                                        <p:tgtEl>
                                          <p:spTgt spid="82948"/>
                                        </p:tgtEl>
                                      </p:cBhvr>
                                    </p:animEffect>
                                  </p:childTnLst>
                                </p:cTn>
                              </p:par>
                            </p:childTnLst>
                          </p:cTn>
                        </p:par>
                        <p:par>
                          <p:cTn/>
                        </p:par>
                        <p:par>
                          <p:cTn id="19" fill="hold">
                            <p:stCondLst>
                              <p:cond delay="13000"/>
                            </p:stCondLst>
                            <p:childTnLst>
                              <p:par>
                                <p:cTn id="20" presetID="1" presetClass="entr" fill="hold" nodeType="afterEffect">
                                  <p:stCondLst>
                                    <p:cond delay="0"/>
                                  </p:stCondLst>
                                  <p:childTnLst>
                                    <p:set>
                                      <p:cBhvr additive="repl">
                                        <p:cTn id="21" dur="1" fill="hold">
                                          <p:stCondLst>
                                            <p:cond delay="0"/>
                                          </p:stCondLst>
                                        </p:cTn>
                                        <p:tgtEl>
                                          <p:spTgt spid="82949"/>
                                        </p:tgtEl>
                                        <p:attrNameLst>
                                          <p:attrName>style.visibility</p:attrName>
                                        </p:attrNameLst>
                                      </p:cBhvr>
                                      <p:to>
                                        <p:strVal val="visible"/>
                                      </p:to>
                                    </p:set>
                                  </p:childTnLst>
                                </p:cTn>
                              </p:par>
                            </p:childTnLst>
                          </p:cTn>
                        </p:par>
                        <p:par>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pPr>
              <a:defRPr/>
            </a:pPr>
            <a:r>
              <a:rPr lang="en-GB"/>
              <a:t>DEPT MECH ENGG                              COLLEGE OF ENGG ADOOR</a:t>
            </a:r>
          </a:p>
        </p:txBody>
      </p:sp>
      <p:sp>
        <p:nvSpPr>
          <p:cNvPr id="6" name="Slide Number Placeholder 3"/>
          <p:cNvSpPr>
            <a:spLocks noGrp="1"/>
          </p:cNvSpPr>
          <p:nvPr>
            <p:ph type="sldNum" sz="quarter" idx="12"/>
          </p:nvPr>
        </p:nvSpPr>
        <p:spPr/>
        <p:txBody>
          <a:bodyPr/>
          <a:lstStyle/>
          <a:p>
            <a:pPr>
              <a:defRPr/>
            </a:pPr>
            <a:fld id="{3AE8F69E-E0DC-4BD0-A0AB-456683BF2ACA}" type="slidenum">
              <a:rPr lang="en-GB"/>
              <a:pPr>
                <a:defRPr/>
              </a:pPr>
              <a:t>79</a:t>
            </a:fld>
            <a:endParaRPr lang="en-GB"/>
          </a:p>
        </p:txBody>
      </p:sp>
      <p:pic>
        <p:nvPicPr>
          <p:cNvPr id="84996" name="Picture 1"/>
          <p:cNvPicPr>
            <a:picLocks noChangeAspect="1" noChangeArrowheads="1"/>
          </p:cNvPicPr>
          <p:nvPr/>
        </p:nvPicPr>
        <p:blipFill>
          <a:blip r:embed="rId4" cstate="print"/>
          <a:srcRect/>
          <a:stretch>
            <a:fillRect/>
          </a:stretch>
        </p:blipFill>
        <p:spPr bwMode="auto">
          <a:xfrm>
            <a:off x="0" y="2057400"/>
            <a:ext cx="9144000" cy="4043363"/>
          </a:xfrm>
          <a:prstGeom prst="rect">
            <a:avLst/>
          </a:prstGeom>
          <a:noFill/>
          <a:ln w="9525">
            <a:noFill/>
            <a:round/>
            <a:headEnd/>
            <a:tailEnd/>
          </a:ln>
        </p:spPr>
      </p:pic>
      <p:sp>
        <p:nvSpPr>
          <p:cNvPr id="84997" name="Text Box 2"/>
          <p:cNvSpPr txBox="1">
            <a:spLocks noChangeArrowheads="1"/>
          </p:cNvSpPr>
          <p:nvPr/>
        </p:nvSpPr>
        <p:spPr bwMode="auto">
          <a:xfrm>
            <a:off x="1000125" y="990600"/>
            <a:ext cx="7802563" cy="703263"/>
          </a:xfrm>
          <a:prstGeom prst="rect">
            <a:avLst/>
          </a:prstGeom>
          <a:noFill/>
          <a:ln w="9525">
            <a:noFill/>
            <a:round/>
            <a:headEnd/>
            <a:tailEnd/>
          </a:ln>
        </p:spPr>
        <p:txBody>
          <a:bodyPr wrap="none" lIns="90000" tIns="46800" rIns="90000" bIns="46800">
            <a:spAutoFit/>
          </a:bodyPr>
          <a:lstStyle/>
          <a:p>
            <a:pPr>
              <a:buClr>
                <a:srgbClr val="E3E3FF"/>
              </a:buClr>
              <a:buFont typeface="Tahoma" pitchFamily="32"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a:solidFill>
                  <a:srgbClr val="E3E3FF"/>
                </a:solidFill>
                <a:latin typeface="Tahoma" pitchFamily="32" charset="0"/>
              </a:rPr>
              <a:t>What is the purpose of the brake?</a:t>
            </a:r>
          </a:p>
        </p:txBody>
      </p:sp>
      <p:pic>
        <p:nvPicPr>
          <p:cNvPr id="84998" name="Picture 3"/>
          <p:cNvPicPr>
            <a:picLocks noChangeAspect="1" noChangeArrowheads="1"/>
          </p:cNvPicPr>
          <p:nvPr/>
        </p:nvPicPr>
        <p:blipFill>
          <a:blip r:embed="rId5" cstate="print"/>
          <a:srcRect/>
          <a:stretch>
            <a:fillRect/>
          </a:stretch>
        </p:blipFill>
        <p:spPr bwMode="auto">
          <a:xfrm>
            <a:off x="7315200" y="152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11"/>
          </p:nvPr>
        </p:nvSpPr>
        <p:spPr/>
        <p:txBody>
          <a:bodyPr/>
          <a:lstStyle/>
          <a:p>
            <a:pPr>
              <a:defRPr/>
            </a:pPr>
            <a:r>
              <a:rPr lang="en-GB"/>
              <a:t>DEPT MECH ENGG                              COLLEGE OF ENGG ADOOR</a:t>
            </a:r>
          </a:p>
        </p:txBody>
      </p:sp>
      <p:sp>
        <p:nvSpPr>
          <p:cNvPr id="7" name="Slide Number Placeholder 7"/>
          <p:cNvSpPr>
            <a:spLocks noGrp="1"/>
          </p:cNvSpPr>
          <p:nvPr>
            <p:ph type="sldNum" sz="quarter" idx="12"/>
          </p:nvPr>
        </p:nvSpPr>
        <p:spPr/>
        <p:txBody>
          <a:bodyPr/>
          <a:lstStyle/>
          <a:p>
            <a:pPr>
              <a:defRPr/>
            </a:pPr>
            <a:fld id="{1E97BF0C-7332-4033-9B9C-4243EC367804}" type="slidenum">
              <a:rPr lang="en-GB"/>
              <a:pPr>
                <a:defRPr/>
              </a:pPr>
              <a:t>8</a:t>
            </a:fld>
            <a:endParaRPr lang="en-GB"/>
          </a:p>
        </p:txBody>
      </p:sp>
      <p:sp>
        <p:nvSpPr>
          <p:cNvPr id="11265"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Jaw Clutches</a:t>
            </a:r>
          </a:p>
        </p:txBody>
      </p:sp>
      <p:sp>
        <p:nvSpPr>
          <p:cNvPr id="15365" name="Text Box 2"/>
          <p:cNvSpPr txBox="1">
            <a:spLocks noChangeArrowheads="1"/>
          </p:cNvSpPr>
          <p:nvPr/>
        </p:nvSpPr>
        <p:spPr bwMode="auto">
          <a:xfrm>
            <a:off x="457200" y="1600200"/>
            <a:ext cx="4032250" cy="4495800"/>
          </a:xfrm>
          <a:prstGeom prst="rect">
            <a:avLst/>
          </a:prstGeom>
          <a:noFill/>
          <a:ln w="9525">
            <a:noFill/>
            <a:round/>
            <a:headEnd/>
            <a:tailEnd/>
          </a:ln>
        </p:spPr>
        <p:txBody>
          <a:bodyPr lIns="90000" tIns="46800" rIns="90000" bIns="46800"/>
          <a:lstStyle/>
          <a:p>
            <a:pPr marL="339725" indent="-339725" eaLnBrk="1" hangingPunct="1">
              <a:spcBef>
                <a:spcPts val="700"/>
              </a:spcBef>
              <a:buClr>
                <a:srgbClr val="E3E3FF"/>
              </a:buCl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800">
                <a:solidFill>
                  <a:srgbClr val="FFFFFF"/>
                </a:solidFill>
              </a:rPr>
              <a:t>  </a:t>
            </a:r>
          </a:p>
        </p:txBody>
      </p:sp>
      <p:pic>
        <p:nvPicPr>
          <p:cNvPr id="15366" name="Picture 3"/>
          <p:cNvPicPr>
            <a:picLocks noChangeAspect="1" noChangeArrowheads="1"/>
          </p:cNvPicPr>
          <p:nvPr/>
        </p:nvPicPr>
        <p:blipFill>
          <a:blip r:embed="rId4" cstate="print"/>
          <a:srcRect/>
          <a:stretch>
            <a:fillRect/>
          </a:stretch>
        </p:blipFill>
        <p:spPr bwMode="auto">
          <a:xfrm>
            <a:off x="2057400" y="2209800"/>
            <a:ext cx="6032500" cy="3948113"/>
          </a:xfrm>
          <a:prstGeom prst="rect">
            <a:avLst/>
          </a:prstGeom>
          <a:noFill/>
          <a:ln w="9525">
            <a:noFill/>
            <a:round/>
            <a:headEnd/>
            <a:tailEnd/>
          </a:ln>
        </p:spPr>
      </p:pic>
      <p:pic>
        <p:nvPicPr>
          <p:cNvPr id="15367" name="Picture 4"/>
          <p:cNvPicPr>
            <a:picLocks noChangeAspect="1" noChangeArrowheads="1"/>
          </p:cNvPicPr>
          <p:nvPr/>
        </p:nvPicPr>
        <p:blipFill>
          <a:blip r:embed="rId5" cstate="print"/>
          <a:srcRect/>
          <a:stretch>
            <a:fillRect/>
          </a:stretch>
        </p:blipFill>
        <p:spPr bwMode="auto">
          <a:xfrm>
            <a:off x="73152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31D202E4-CA69-4146-977A-A4C7943A0DC8}" type="slidenum">
              <a:rPr lang="en-GB"/>
              <a:pPr>
                <a:defRPr/>
              </a:pPr>
              <a:t>80</a:t>
            </a:fld>
            <a:endParaRPr lang="en-GB"/>
          </a:p>
        </p:txBody>
      </p:sp>
      <p:sp>
        <p:nvSpPr>
          <p:cNvPr id="84993" name="Rectangle 1"/>
          <p:cNvSpPr>
            <a:spLocks noGrp="1" noChangeArrowheads="1"/>
          </p:cNvSpPr>
          <p:nvPr>
            <p:ph type="title" idx="4294967295"/>
          </p:nvPr>
        </p:nvSpPr>
        <p:spPr>
          <a:xfrm>
            <a:off x="1068388" y="336550"/>
            <a:ext cx="7389812" cy="998538"/>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BRAKES</a:t>
            </a:r>
          </a:p>
        </p:txBody>
      </p:sp>
      <p:sp>
        <p:nvSpPr>
          <p:cNvPr id="86021" name="Rectangle 2"/>
          <p:cNvSpPr>
            <a:spLocks noGrp="1" noChangeArrowheads="1"/>
          </p:cNvSpPr>
          <p:nvPr>
            <p:ph type="body" idx="4294967295"/>
          </p:nvPr>
        </p:nvSpPr>
        <p:spPr>
          <a:xfrm>
            <a:off x="457200" y="1600200"/>
            <a:ext cx="7862888"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600" smtClean="0"/>
              <a:t>A brake is a device by means of which artificial resistance is applied on to a moving machine member in order to retard or stop the motion of the member or machine </a:t>
            </a:r>
          </a:p>
          <a:p>
            <a:pPr eaLnBrk="1" hangingPunct="1">
              <a:spcBef>
                <a:spcPts val="9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3600" smtClean="0"/>
          </a:p>
        </p:txBody>
      </p:sp>
      <p:grpSp>
        <p:nvGrpSpPr>
          <p:cNvPr id="86022" name="Group 3"/>
          <p:cNvGrpSpPr>
            <a:grpSpLocks/>
          </p:cNvGrpSpPr>
          <p:nvPr/>
        </p:nvGrpSpPr>
        <p:grpSpPr bwMode="auto">
          <a:xfrm>
            <a:off x="7391400" y="533400"/>
            <a:ext cx="1065213" cy="998538"/>
            <a:chOff x="4656" y="336"/>
            <a:chExt cx="671" cy="629"/>
          </a:xfrm>
        </p:grpSpPr>
        <p:pic>
          <p:nvPicPr>
            <p:cNvPr id="86023" name="Picture 4"/>
            <p:cNvPicPr>
              <a:picLocks noChangeAspect="1" noChangeArrowheads="1"/>
            </p:cNvPicPr>
            <p:nvPr/>
          </p:nvPicPr>
          <p:blipFill>
            <a:blip r:embed="rId4" cstate="print"/>
            <a:srcRect/>
            <a:stretch>
              <a:fillRect/>
            </a:stretch>
          </p:blipFill>
          <p:spPr bwMode="auto">
            <a:xfrm>
              <a:off x="4656" y="336"/>
              <a:ext cx="672" cy="630"/>
            </a:xfrm>
            <a:prstGeom prst="rect">
              <a:avLst/>
            </a:prstGeom>
            <a:noFill/>
            <a:ln w="9525">
              <a:noFill/>
              <a:round/>
              <a:headEnd/>
              <a:tailEnd/>
            </a:ln>
          </p:spPr>
        </p:pic>
        <p:sp>
          <p:nvSpPr>
            <p:cNvPr id="86024" name="Text Box 5"/>
            <p:cNvSpPr txBox="1">
              <a:spLocks noChangeArrowheads="1"/>
            </p:cNvSpPr>
            <p:nvPr/>
          </p:nvSpPr>
          <p:spPr bwMode="auto">
            <a:xfrm>
              <a:off x="4656" y="336"/>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1CB6BAEC-E1B9-4E49-9FF4-D7641ECD0ABE}" type="slidenum">
              <a:rPr lang="en-GB"/>
              <a:pPr>
                <a:defRPr/>
              </a:pPr>
              <a:t>81</a:t>
            </a:fld>
            <a:endParaRPr lang="en-GB"/>
          </a:p>
        </p:txBody>
      </p:sp>
      <p:pic>
        <p:nvPicPr>
          <p:cNvPr id="87044" name="Picture 1"/>
          <p:cNvPicPr>
            <a:picLocks noChangeAspect="1" noChangeArrowheads="1"/>
          </p:cNvPicPr>
          <p:nvPr/>
        </p:nvPicPr>
        <p:blipFill>
          <a:blip r:embed="rId4" cstate="print"/>
          <a:srcRect/>
          <a:stretch>
            <a:fillRect/>
          </a:stretch>
        </p:blipFill>
        <p:spPr bwMode="auto">
          <a:xfrm>
            <a:off x="6886575" y="419100"/>
            <a:ext cx="1123950" cy="779463"/>
          </a:xfrm>
          <a:prstGeom prst="rect">
            <a:avLst/>
          </a:prstGeom>
          <a:noFill/>
          <a:ln w="9525">
            <a:noFill/>
            <a:round/>
            <a:headEnd/>
            <a:tailEnd/>
          </a:ln>
        </p:spPr>
      </p:pic>
      <p:sp>
        <p:nvSpPr>
          <p:cNvPr id="87045" name="Rectangle 2"/>
          <p:cNvSpPr>
            <a:spLocks noGrp="1" noChangeArrowheads="1"/>
          </p:cNvSpPr>
          <p:nvPr>
            <p:ph type="body" idx="4294967295"/>
          </p:nvPr>
        </p:nvSpPr>
        <p:spPr>
          <a:xfrm>
            <a:off x="457200" y="1600200"/>
            <a:ext cx="8229600" cy="4495800"/>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smtClean="0">
                <a:solidFill>
                  <a:srgbClr val="E3E3FF"/>
                </a:solidFill>
              </a:rPr>
              <a:t>Types of Brakes</a:t>
            </a:r>
            <a:r>
              <a:rPr lang="en-GB" b="1" smtClean="0"/>
              <a:t> </a:t>
            </a:r>
          </a:p>
          <a:p>
            <a:pPr lvl="1" eaLnBrk="1" hangingPunct="1">
              <a:spcBef>
                <a:spcPts val="8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200" smtClean="0"/>
              <a:t>  Based on the working principle used brakes can be classified as </a:t>
            </a:r>
            <a:r>
              <a:rPr lang="en-GB" sz="3200" smtClean="0">
                <a:solidFill>
                  <a:srgbClr val="FF0000"/>
                </a:solidFill>
              </a:rPr>
              <a:t>mechanical brakes</a:t>
            </a:r>
            <a:r>
              <a:rPr lang="en-GB" sz="3200" smtClean="0"/>
              <a:t>, </a:t>
            </a:r>
            <a:r>
              <a:rPr lang="en-GB" sz="3200" smtClean="0">
                <a:solidFill>
                  <a:srgbClr val="FF0000"/>
                </a:solidFill>
              </a:rPr>
              <a:t>hydraulic brakes</a:t>
            </a:r>
            <a:r>
              <a:rPr lang="en-GB" sz="3200" smtClean="0"/>
              <a:t>, </a:t>
            </a:r>
            <a:r>
              <a:rPr lang="en-GB" sz="3200" smtClean="0">
                <a:solidFill>
                  <a:srgbClr val="FF0000"/>
                </a:solidFill>
              </a:rPr>
              <a:t>electrical (eddy current) magnetic and electro-magnetic types</a:t>
            </a:r>
            <a:r>
              <a:rPr lang="en-GB" sz="3200" smtClean="0"/>
              <a:t>.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
        <p:nvSpPr>
          <p:cNvPr id="87046" name="Rectangle 3"/>
          <p:cNvSpPr>
            <a:spLocks noChangeArrowheads="1"/>
          </p:cNvSpPr>
          <p:nvPr/>
        </p:nvSpPr>
        <p:spPr bwMode="auto">
          <a:xfrm>
            <a:off x="1219200" y="685800"/>
            <a:ext cx="2451100" cy="763588"/>
          </a:xfrm>
          <a:prstGeom prst="rect">
            <a:avLst/>
          </a:prstGeom>
          <a:noFill/>
          <a:ln w="9525">
            <a:noFill/>
            <a:round/>
            <a:headEnd/>
            <a:tailEnd/>
          </a:ln>
        </p:spPr>
        <p:txBody>
          <a:bodyPr wrap="none" lIns="90000" tIns="46800" rIns="90000" bIns="46800">
            <a:spAutoFit/>
          </a:bodyPr>
          <a:lstStyle/>
          <a:p>
            <a:pPr>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rgbClr val="E3E3FF"/>
                </a:solidFill>
              </a:rPr>
              <a:t>BRAKES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172D9040-2A19-4F2F-AD39-FF628E59BBBF}" type="slidenum">
              <a:rPr lang="en-GB"/>
              <a:pPr>
                <a:defRPr/>
              </a:pPr>
              <a:t>82</a:t>
            </a:fld>
            <a:endParaRPr lang="en-GB"/>
          </a:p>
        </p:txBody>
      </p:sp>
      <p:sp>
        <p:nvSpPr>
          <p:cNvPr id="88068" name="Rectangle 1"/>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Mechanical brakes are invariably based on the </a:t>
            </a:r>
            <a:r>
              <a:rPr lang="en-GB" smtClean="0">
                <a:solidFill>
                  <a:srgbClr val="FF0000"/>
                </a:solidFill>
              </a:rPr>
              <a:t>frictional resistance</a:t>
            </a:r>
            <a:r>
              <a:rPr lang="en-GB" smtClean="0"/>
              <a:t> principles• In mechanical brakes artificial resistances created using frictional contact between the moving member and a stationary member, to retard or stop the motion of the moving member.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pic>
        <p:nvPicPr>
          <p:cNvPr id="88069" name="Picture 2"/>
          <p:cNvPicPr>
            <a:picLocks noChangeAspect="1" noChangeArrowheads="1"/>
          </p:cNvPicPr>
          <p:nvPr/>
        </p:nvPicPr>
        <p:blipFill>
          <a:blip r:embed="rId4" cstate="print"/>
          <a:srcRect/>
          <a:stretch>
            <a:fillRect/>
          </a:stretch>
        </p:blipFill>
        <p:spPr bwMode="auto">
          <a:xfrm>
            <a:off x="7451725" y="419100"/>
            <a:ext cx="1125538" cy="779463"/>
          </a:xfrm>
          <a:prstGeom prst="rect">
            <a:avLst/>
          </a:prstGeom>
          <a:noFill/>
          <a:ln w="9525">
            <a:noFill/>
            <a:round/>
            <a:headEnd/>
            <a:tailEnd/>
          </a:ln>
        </p:spPr>
      </p:pic>
      <p:sp>
        <p:nvSpPr>
          <p:cNvPr id="88070" name="Rectangle 3"/>
          <p:cNvSpPr>
            <a:spLocks noChangeArrowheads="1"/>
          </p:cNvSpPr>
          <p:nvPr/>
        </p:nvSpPr>
        <p:spPr bwMode="auto">
          <a:xfrm>
            <a:off x="1293813" y="838200"/>
            <a:ext cx="6275387" cy="763588"/>
          </a:xfrm>
          <a:prstGeom prst="rect">
            <a:avLst/>
          </a:prstGeom>
          <a:noFill/>
          <a:ln w="9525">
            <a:noFill/>
            <a:round/>
            <a:headEnd/>
            <a:tailEnd/>
          </a:ln>
        </p:spPr>
        <p:txBody>
          <a:bodyPr wrap="none" lIns="90000" tIns="46800" rIns="90000" bIns="46800">
            <a:spAutoFit/>
          </a:bodyPr>
          <a:lstStyle/>
          <a:p>
            <a:pPr>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rgbClr val="E3E3FF"/>
                </a:solidFill>
              </a:rPr>
              <a:t>MECHANICAL BRAKES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49C94C2C-D5AA-4DAC-9BF3-CE85C37FFD92}" type="slidenum">
              <a:rPr lang="en-GB"/>
              <a:pPr>
                <a:defRPr/>
              </a:pPr>
              <a:t>83</a:t>
            </a:fld>
            <a:endParaRPr lang="en-GB"/>
          </a:p>
        </p:txBody>
      </p:sp>
      <p:pic>
        <p:nvPicPr>
          <p:cNvPr id="89092" name="Picture 1"/>
          <p:cNvPicPr>
            <a:picLocks noChangeAspect="1" noChangeArrowheads="1"/>
          </p:cNvPicPr>
          <p:nvPr/>
        </p:nvPicPr>
        <p:blipFill>
          <a:blip r:embed="rId4" cstate="print"/>
          <a:srcRect/>
          <a:stretch>
            <a:fillRect/>
          </a:stretch>
        </p:blipFill>
        <p:spPr bwMode="auto">
          <a:xfrm>
            <a:off x="6969125" y="419100"/>
            <a:ext cx="1123950" cy="779463"/>
          </a:xfrm>
          <a:prstGeom prst="rect">
            <a:avLst/>
          </a:prstGeom>
          <a:noFill/>
          <a:ln w="9525">
            <a:noFill/>
            <a:round/>
            <a:headEnd/>
            <a:tailEnd/>
          </a:ln>
        </p:spPr>
      </p:pic>
      <p:sp>
        <p:nvSpPr>
          <p:cNvPr id="89093" name="Rectangle 2"/>
          <p:cNvSpPr>
            <a:spLocks noGrp="1" noChangeArrowheads="1"/>
          </p:cNvSpPr>
          <p:nvPr>
            <p:ph type="body" idx="4294967295"/>
          </p:nvPr>
        </p:nvSpPr>
        <p:spPr>
          <a:xfrm>
            <a:off x="457200" y="1600200"/>
            <a:ext cx="8229600" cy="4495800"/>
          </a:xfrm>
        </p:spPr>
        <p:txBody>
          <a:bodyPr/>
          <a:lstStyle/>
          <a:p>
            <a:pPr marL="606425" indent="-606425" eaLnBrk="1" hangingPunct="1">
              <a:buFont typeface="Arial" charset="0"/>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mtClean="0"/>
              <a:t>According to the direction of acting force</a:t>
            </a:r>
          </a:p>
          <a:p>
            <a:pPr marL="606425" indent="-606425" eaLnBrk="1" hangingPunct="1">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mtClean="0">
                <a:solidFill>
                  <a:srgbClr val="FF0000"/>
                </a:solidFill>
              </a:rPr>
              <a:t>Radial brakes</a:t>
            </a:r>
          </a:p>
          <a:p>
            <a:pPr marL="606425" indent="-606425" eaLnBrk="1" hangingPunct="1">
              <a:buFont typeface="Arial" charset="0"/>
              <a:buAutoNum type="arabicPeriod"/>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mtClean="0">
                <a:solidFill>
                  <a:srgbClr val="FF0000"/>
                </a:solidFill>
              </a:rPr>
              <a:t>Axial brakes</a:t>
            </a:r>
          </a:p>
          <a:p>
            <a:pPr marL="606425" indent="-606425" eaLnBrk="1" hangingPunct="1">
              <a:buFont typeface="Wingdings"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mtClean="0"/>
              <a:t>    </a:t>
            </a:r>
          </a:p>
          <a:p>
            <a:pPr marL="606425" indent="-606425" eaLnBrk="1" hangingPunct="1">
              <a:buFont typeface="Wingdings"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mtClean="0"/>
              <a:t>    Axial brakes include </a:t>
            </a:r>
            <a:r>
              <a:rPr lang="en-GB" smtClean="0">
                <a:solidFill>
                  <a:srgbClr val="FF0000"/>
                </a:solidFill>
              </a:rPr>
              <a:t>disc brakes and cone brakes</a:t>
            </a:r>
          </a:p>
        </p:txBody>
      </p:sp>
      <p:sp>
        <p:nvSpPr>
          <p:cNvPr id="89094" name="Text Box 3"/>
          <p:cNvSpPr txBox="1">
            <a:spLocks noChangeArrowheads="1"/>
          </p:cNvSpPr>
          <p:nvPr/>
        </p:nvSpPr>
        <p:spPr bwMode="auto">
          <a:xfrm>
            <a:off x="1508125" y="854075"/>
            <a:ext cx="3317875"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Types of Brakes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806C2691-8BE3-48C9-9E69-22FEC3308CE0}" type="slidenum">
              <a:rPr lang="en-GB"/>
              <a:pPr>
                <a:defRPr/>
              </a:pPr>
              <a:t>84</a:t>
            </a:fld>
            <a:endParaRPr lang="en-GB"/>
          </a:p>
        </p:txBody>
      </p:sp>
      <p:pic>
        <p:nvPicPr>
          <p:cNvPr id="90116" name="Picture 1"/>
          <p:cNvPicPr>
            <a:picLocks noChangeAspect="1" noChangeArrowheads="1"/>
          </p:cNvPicPr>
          <p:nvPr/>
        </p:nvPicPr>
        <p:blipFill>
          <a:blip r:embed="rId4" cstate="print"/>
          <a:srcRect/>
          <a:stretch>
            <a:fillRect/>
          </a:stretch>
        </p:blipFill>
        <p:spPr bwMode="auto">
          <a:xfrm>
            <a:off x="6805613" y="419100"/>
            <a:ext cx="1128712" cy="779463"/>
          </a:xfrm>
          <a:prstGeom prst="rect">
            <a:avLst/>
          </a:prstGeom>
          <a:noFill/>
          <a:ln w="9525">
            <a:noFill/>
            <a:round/>
            <a:headEnd/>
            <a:tailEnd/>
          </a:ln>
        </p:spPr>
      </p:pic>
      <p:sp>
        <p:nvSpPr>
          <p:cNvPr id="90117" name="Rectangle 2"/>
          <p:cNvSpPr>
            <a:spLocks noGrp="1" noChangeArrowheads="1"/>
          </p:cNvSpPr>
          <p:nvPr>
            <p:ph type="body" idx="4294967295"/>
          </p:nvPr>
        </p:nvSpPr>
        <p:spPr>
          <a:xfrm>
            <a:off x="457200" y="1600200"/>
            <a:ext cx="8229600" cy="4495800"/>
          </a:xfrm>
        </p:spPr>
        <p:txBody>
          <a:bodyPr/>
          <a:lstStyle/>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Depending upon the shape of the friction elements, radial brakes may be named as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i. </a:t>
            </a:r>
            <a:r>
              <a:rPr lang="en-GB" smtClean="0">
                <a:solidFill>
                  <a:srgbClr val="FF0000"/>
                </a:solidFill>
              </a:rPr>
              <a:t>Drum or Shoe brakes</a:t>
            </a:r>
            <a:r>
              <a:rPr lang="en-GB" smtClean="0"/>
              <a:t>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ii. </a:t>
            </a:r>
            <a:r>
              <a:rPr lang="en-GB" smtClean="0">
                <a:solidFill>
                  <a:srgbClr val="FF0000"/>
                </a:solidFill>
              </a:rPr>
              <a:t>Band brakes</a:t>
            </a:r>
            <a:r>
              <a:rPr lang="en-GB" smtClean="0"/>
              <a:t>    </a:t>
            </a:r>
          </a:p>
          <a:p>
            <a:pPr algn="just" eaLnBrk="1" hangingPunct="1">
              <a:lnSpc>
                <a:spcPct val="90000"/>
              </a:lnSpc>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Many cars have drum brakes on the rear wheels and disc brakes on the front </a:t>
            </a:r>
          </a:p>
          <a:p>
            <a:pPr eaLnBrk="1" hangingPunct="1">
              <a:lnSpc>
                <a:spcPct val="90000"/>
              </a:lnSpc>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
        <p:nvSpPr>
          <p:cNvPr id="90118" name="Rectangle 3"/>
          <p:cNvSpPr>
            <a:spLocks noChangeArrowheads="1"/>
          </p:cNvSpPr>
          <p:nvPr/>
        </p:nvSpPr>
        <p:spPr bwMode="auto">
          <a:xfrm>
            <a:off x="1143000" y="893763"/>
            <a:ext cx="3317875"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Types of Brakes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F03EF77B-7899-4933-9C59-4A0165EE5522}" type="slidenum">
              <a:rPr lang="en-GB"/>
              <a:pPr>
                <a:defRPr/>
              </a:pPr>
              <a:t>85</a:t>
            </a:fld>
            <a:endParaRPr lang="en-GB"/>
          </a:p>
        </p:txBody>
      </p:sp>
      <p:sp>
        <p:nvSpPr>
          <p:cNvPr id="90113"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Disc brakes</a:t>
            </a:r>
          </a:p>
        </p:txBody>
      </p:sp>
      <p:pic>
        <p:nvPicPr>
          <p:cNvPr id="91141" name="Picture 2">
            <a:hlinkClick r:id="rId4"/>
          </p:cNvPr>
          <p:cNvPicPr>
            <a:picLocks noChangeAspect="1" noChangeArrowheads="1"/>
          </p:cNvPicPr>
          <p:nvPr/>
        </p:nvPicPr>
        <p:blipFill>
          <a:blip r:embed="rId5" cstate="print"/>
          <a:srcRect/>
          <a:stretch>
            <a:fillRect/>
          </a:stretch>
        </p:blipFill>
        <p:spPr bwMode="auto">
          <a:xfrm>
            <a:off x="1981200" y="1905000"/>
            <a:ext cx="5521325" cy="4141788"/>
          </a:xfrm>
          <a:prstGeom prst="rect">
            <a:avLst/>
          </a:prstGeom>
          <a:noFill/>
          <a:ln w="9525">
            <a:noFill/>
            <a:round/>
            <a:headEnd/>
            <a:tailEnd/>
          </a:ln>
        </p:spPr>
      </p:pic>
      <p:pic>
        <p:nvPicPr>
          <p:cNvPr id="91142" name="Picture 3"/>
          <p:cNvPicPr>
            <a:picLocks noChangeAspect="1" noChangeArrowheads="1"/>
          </p:cNvPicPr>
          <p:nvPr/>
        </p:nvPicPr>
        <p:blipFill>
          <a:blip r:embed="rId6" cstate="print"/>
          <a:srcRect/>
          <a:stretch>
            <a:fillRect/>
          </a:stretch>
        </p:blipFill>
        <p:spPr bwMode="auto">
          <a:xfrm>
            <a:off x="7086600" y="4572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04F46B2E-6FA8-48A4-9CAF-5CE55E2CA321}" type="slidenum">
              <a:rPr lang="en-GB"/>
              <a:pPr>
                <a:defRPr/>
              </a:pPr>
              <a:t>86</a:t>
            </a:fld>
            <a:endParaRPr lang="en-GB"/>
          </a:p>
        </p:txBody>
      </p:sp>
      <p:sp>
        <p:nvSpPr>
          <p:cNvPr id="91137"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Drum brake</a:t>
            </a:r>
          </a:p>
        </p:txBody>
      </p:sp>
      <p:pic>
        <p:nvPicPr>
          <p:cNvPr id="92165" name="Picture 2"/>
          <p:cNvPicPr>
            <a:picLocks noChangeAspect="1" noChangeArrowheads="1"/>
          </p:cNvPicPr>
          <p:nvPr/>
        </p:nvPicPr>
        <p:blipFill>
          <a:blip r:embed="rId4" cstate="print"/>
          <a:srcRect/>
          <a:stretch>
            <a:fillRect/>
          </a:stretch>
        </p:blipFill>
        <p:spPr bwMode="auto">
          <a:xfrm>
            <a:off x="2438400" y="1981200"/>
            <a:ext cx="5521325" cy="4141788"/>
          </a:xfrm>
          <a:prstGeom prst="rect">
            <a:avLst/>
          </a:prstGeom>
          <a:noFill/>
          <a:ln w="9525">
            <a:noFill/>
            <a:round/>
            <a:headEnd/>
            <a:tailEnd/>
          </a:ln>
        </p:spPr>
      </p:pic>
      <p:pic>
        <p:nvPicPr>
          <p:cNvPr id="92166" name="Picture 3"/>
          <p:cNvPicPr>
            <a:picLocks noChangeAspect="1" noChangeArrowheads="1"/>
          </p:cNvPicPr>
          <p:nvPr/>
        </p:nvPicPr>
        <p:blipFill>
          <a:blip r:embed="rId5" cstate="print"/>
          <a:srcRect/>
          <a:stretch>
            <a:fillRect/>
          </a:stretch>
        </p:blipFill>
        <p:spPr bwMode="auto">
          <a:xfrm>
            <a:off x="6858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pPr>
              <a:defRPr/>
            </a:pPr>
            <a:r>
              <a:rPr lang="en-GB"/>
              <a:t>DEPT MECH ENGG                              COLLEGE OF ENGG ADOOR</a:t>
            </a:r>
          </a:p>
        </p:txBody>
      </p:sp>
      <p:sp>
        <p:nvSpPr>
          <p:cNvPr id="4" name="Slide Number Placeholder 5"/>
          <p:cNvSpPr>
            <a:spLocks noGrp="1"/>
          </p:cNvSpPr>
          <p:nvPr>
            <p:ph type="sldNum" sz="quarter" idx="12"/>
          </p:nvPr>
        </p:nvSpPr>
        <p:spPr/>
        <p:txBody>
          <a:bodyPr/>
          <a:lstStyle/>
          <a:p>
            <a:pPr>
              <a:defRPr/>
            </a:pPr>
            <a:fld id="{FC8C4893-264A-46D2-BECB-6D162C334CB9}" type="slidenum">
              <a:rPr lang="en-GB"/>
              <a:pPr>
                <a:defRPr/>
              </a:pPr>
              <a:t>87</a:t>
            </a:fld>
            <a:endParaRPr lang="en-GB"/>
          </a:p>
        </p:txBody>
      </p:sp>
      <p:pic>
        <p:nvPicPr>
          <p:cNvPr id="93188" name="Picture 1"/>
          <p:cNvPicPr>
            <a:picLocks noChangeAspect="1" noChangeArrowheads="1"/>
          </p:cNvPicPr>
          <p:nvPr/>
        </p:nvPicPr>
        <p:blipFill>
          <a:blip r:embed="rId4" cstate="print"/>
          <a:srcRect/>
          <a:stretch>
            <a:fillRect/>
          </a:stretch>
        </p:blipFill>
        <p:spPr bwMode="auto">
          <a:xfrm>
            <a:off x="0" y="0"/>
            <a:ext cx="9013825" cy="6850063"/>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C42FB721-CF0F-41D8-9A0E-53AF5111CD64}" type="slidenum">
              <a:rPr lang="en-GB"/>
              <a:pPr>
                <a:defRPr/>
              </a:pPr>
              <a:t>88</a:t>
            </a:fld>
            <a:endParaRPr lang="en-GB"/>
          </a:p>
        </p:txBody>
      </p:sp>
      <p:pic>
        <p:nvPicPr>
          <p:cNvPr id="94212" name="Picture 1"/>
          <p:cNvPicPr>
            <a:picLocks noChangeAspect="1" noChangeArrowheads="1"/>
          </p:cNvPicPr>
          <p:nvPr/>
        </p:nvPicPr>
        <p:blipFill>
          <a:blip r:embed="rId4" cstate="print"/>
          <a:srcRect/>
          <a:stretch>
            <a:fillRect/>
          </a:stretch>
        </p:blipFill>
        <p:spPr bwMode="auto">
          <a:xfrm>
            <a:off x="6805613" y="419100"/>
            <a:ext cx="1128712" cy="779463"/>
          </a:xfrm>
          <a:prstGeom prst="rect">
            <a:avLst/>
          </a:prstGeom>
          <a:noFill/>
          <a:ln w="9525">
            <a:noFill/>
            <a:round/>
            <a:headEnd/>
            <a:tailEnd/>
          </a:ln>
        </p:spPr>
      </p:pic>
      <p:sp>
        <p:nvSpPr>
          <p:cNvPr id="94213"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Drum brakes work on the same principle as disc brakes: </a:t>
            </a:r>
            <a:r>
              <a:rPr lang="en-GB" b="1" smtClean="0">
                <a:solidFill>
                  <a:srgbClr val="FF0000"/>
                </a:solidFill>
              </a:rPr>
              <a:t>Shoes press against a spinning surface</a:t>
            </a:r>
            <a:r>
              <a:rPr lang="en-GB" smtClean="0">
                <a:solidFill>
                  <a:srgbClr val="FF0000"/>
                </a:solidFill>
              </a:rPr>
              <a:t>.</a:t>
            </a:r>
            <a:r>
              <a:rPr lang="en-GB" smtClean="0"/>
              <a:t> In this system, that surface is called a </a:t>
            </a:r>
            <a:r>
              <a:rPr lang="en-GB" smtClean="0">
                <a:solidFill>
                  <a:srgbClr val="FF0000"/>
                </a:solidFill>
              </a:rPr>
              <a:t>drum</a:t>
            </a:r>
            <a:r>
              <a:rPr lang="en-GB" smtClean="0"/>
              <a:t>.</a:t>
            </a:r>
          </a:p>
          <a:p>
            <a:pPr algn="just"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r>
            <a:br>
              <a:rPr lang="en-GB" smtClean="0"/>
            </a:br>
            <a:endParaRPr lang="en-GB" smtClean="0"/>
          </a:p>
        </p:txBody>
      </p:sp>
      <p:sp>
        <p:nvSpPr>
          <p:cNvPr id="94214" name="Text Box 3"/>
          <p:cNvSpPr txBox="1">
            <a:spLocks noChangeArrowheads="1"/>
          </p:cNvSpPr>
          <p:nvPr/>
        </p:nvSpPr>
        <p:spPr bwMode="auto">
          <a:xfrm>
            <a:off x="1143000" y="1143000"/>
            <a:ext cx="184150" cy="366713"/>
          </a:xfrm>
          <a:prstGeom prst="rect">
            <a:avLst/>
          </a:prstGeom>
          <a:noFill/>
          <a:ln w="9525">
            <a:noFill/>
            <a:round/>
            <a:headEnd/>
            <a:tailEnd/>
          </a:ln>
        </p:spPr>
        <p:txBody>
          <a:bodyPr wrap="none" anchor="ctr"/>
          <a:lstStyle/>
          <a:p>
            <a:endParaRPr lang="en-IN"/>
          </a:p>
        </p:txBody>
      </p:sp>
      <p:sp>
        <p:nvSpPr>
          <p:cNvPr id="94215" name="Text Box 4"/>
          <p:cNvSpPr txBox="1">
            <a:spLocks noChangeArrowheads="1"/>
          </p:cNvSpPr>
          <p:nvPr/>
        </p:nvSpPr>
        <p:spPr bwMode="auto">
          <a:xfrm>
            <a:off x="992188" y="914400"/>
            <a:ext cx="2709862"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Drum Brakes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4527513C-5655-4137-90B7-8B9A8A68E0FA}" type="slidenum">
              <a:rPr lang="en-GB"/>
              <a:pPr>
                <a:defRPr/>
              </a:pPr>
              <a:t>89</a:t>
            </a:fld>
            <a:endParaRPr lang="en-GB"/>
          </a:p>
        </p:txBody>
      </p:sp>
      <p:pic>
        <p:nvPicPr>
          <p:cNvPr id="95236" name="Picture 1"/>
          <p:cNvPicPr>
            <a:picLocks noChangeAspect="1" noChangeArrowheads="1"/>
          </p:cNvPicPr>
          <p:nvPr/>
        </p:nvPicPr>
        <p:blipFill>
          <a:blip r:embed="rId4" cstate="print"/>
          <a:srcRect/>
          <a:stretch>
            <a:fillRect/>
          </a:stretch>
        </p:blipFill>
        <p:spPr bwMode="auto">
          <a:xfrm>
            <a:off x="6886575" y="360363"/>
            <a:ext cx="1123950" cy="779462"/>
          </a:xfrm>
          <a:prstGeom prst="rect">
            <a:avLst/>
          </a:prstGeom>
          <a:noFill/>
          <a:ln w="9525">
            <a:noFill/>
            <a:round/>
            <a:headEnd/>
            <a:tailEnd/>
          </a:ln>
        </p:spPr>
      </p:pic>
      <p:sp>
        <p:nvSpPr>
          <p:cNvPr id="95237"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Drum Brakes are classified based on the shoe geometry. </a:t>
            </a:r>
          </a:p>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solidFill>
                  <a:srgbClr val="FF0000"/>
                </a:solidFill>
              </a:rPr>
              <a:t>Shoes are</a:t>
            </a:r>
            <a:r>
              <a:rPr lang="en-GB" smtClean="0"/>
              <a:t> classified as being either </a:t>
            </a:r>
            <a:r>
              <a:rPr lang="en-GB" smtClean="0">
                <a:solidFill>
                  <a:srgbClr val="FF0000"/>
                </a:solidFill>
              </a:rPr>
              <a:t>short or long</a:t>
            </a:r>
            <a:r>
              <a:rPr lang="en-GB" smtClean="0"/>
              <a:t>.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The shoes are either </a:t>
            </a:r>
            <a:r>
              <a:rPr lang="en-GB" smtClean="0">
                <a:solidFill>
                  <a:srgbClr val="FF0000"/>
                </a:solidFill>
              </a:rPr>
              <a:t>rigid or pivoted</a:t>
            </a:r>
            <a:r>
              <a:rPr lang="en-GB" smtClean="0"/>
              <a:t>, pivoted shoes are also some times known as hinged shoes</a:t>
            </a:r>
          </a:p>
        </p:txBody>
      </p:sp>
      <p:sp>
        <p:nvSpPr>
          <p:cNvPr id="95238" name="Rectangle 3"/>
          <p:cNvSpPr>
            <a:spLocks noChangeArrowheads="1"/>
          </p:cNvSpPr>
          <p:nvPr/>
        </p:nvSpPr>
        <p:spPr bwMode="auto">
          <a:xfrm>
            <a:off x="1219200" y="893763"/>
            <a:ext cx="2641600" cy="581025"/>
          </a:xfrm>
          <a:prstGeom prst="rect">
            <a:avLst/>
          </a:prstGeom>
          <a:noFill/>
          <a:ln w="9525">
            <a:noFill/>
            <a:round/>
            <a:headEnd/>
            <a:tailEnd/>
          </a:ln>
        </p:spPr>
        <p:txBody>
          <a:bodyPr wrap="none" lIns="90000" tIns="46800" rIns="90000" bIns="46800">
            <a:spAutoFit/>
          </a:bodyPr>
          <a:lstStyle/>
          <a:p>
            <a:pPr>
              <a:spcBef>
                <a:spcPts val="800"/>
              </a:spcBef>
              <a:buClr>
                <a:srgbClr val="808000"/>
              </a:buClr>
              <a:buSzPct val="60000"/>
              <a:buFont typeface="Wingdings"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Shoe Brakes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GB"/>
              <a:t>DEPT MECH ENGG                              COLLEGE OF ENGG ADOOR</a:t>
            </a:r>
          </a:p>
        </p:txBody>
      </p:sp>
      <p:sp>
        <p:nvSpPr>
          <p:cNvPr id="6" name="Slide Number Placeholder 6"/>
          <p:cNvSpPr>
            <a:spLocks noGrp="1"/>
          </p:cNvSpPr>
          <p:nvPr>
            <p:ph type="sldNum" sz="quarter" idx="12"/>
          </p:nvPr>
        </p:nvSpPr>
        <p:spPr/>
        <p:txBody>
          <a:bodyPr/>
          <a:lstStyle/>
          <a:p>
            <a:pPr>
              <a:defRPr/>
            </a:pPr>
            <a:fld id="{EF520F01-6DFB-4F34-AC08-86BC209F5BC7}" type="slidenum">
              <a:rPr lang="en-GB"/>
              <a:pPr>
                <a:defRPr/>
              </a:pPr>
              <a:t>9</a:t>
            </a:fld>
            <a:endParaRPr lang="en-GB"/>
          </a:p>
        </p:txBody>
      </p:sp>
      <p:sp>
        <p:nvSpPr>
          <p:cNvPr id="1228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Friction clutches</a:t>
            </a:r>
          </a:p>
        </p:txBody>
      </p:sp>
      <p:sp>
        <p:nvSpPr>
          <p:cNvPr id="16389" name="Rectangle 2"/>
          <p:cNvSpPr>
            <a:spLocks noGrp="1" noChangeArrowheads="1"/>
          </p:cNvSpPr>
          <p:nvPr>
            <p:ph type="body" idx="4294967295"/>
          </p:nvPr>
        </p:nvSpPr>
        <p:spPr>
          <a:xfrm>
            <a:off x="457200" y="1600200"/>
            <a:ext cx="7705725" cy="4373563"/>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 mechanical clutch that transmits torque through surface friction between the faces of the clutch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Friction clutches have pairs of conical , disk, or ring-shaped mating surfaces and means for pressing the surfaces together. The pressure may be created by a spring or a series of levers locked in position by the wedging action of a conical spool.</a:t>
            </a:r>
          </a:p>
        </p:txBody>
      </p:sp>
      <p:pic>
        <p:nvPicPr>
          <p:cNvPr id="16390" name="Picture 3"/>
          <p:cNvPicPr>
            <a:picLocks noChangeAspect="1" noChangeArrowheads="1"/>
          </p:cNvPicPr>
          <p:nvPr/>
        </p:nvPicPr>
        <p:blipFill>
          <a:blip r:embed="rId4" cstate="print"/>
          <a:srcRect/>
          <a:stretch>
            <a:fillRect/>
          </a:stretch>
        </p:blipFill>
        <p:spPr bwMode="auto">
          <a:xfrm>
            <a:off x="71628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GB"/>
              <a:t>DEPT MECH ENGG                              COLLEGE OF ENGG ADOOR</a:t>
            </a:r>
          </a:p>
        </p:txBody>
      </p:sp>
      <p:sp>
        <p:nvSpPr>
          <p:cNvPr id="9" name="Slide Number Placeholder 5"/>
          <p:cNvSpPr>
            <a:spLocks noGrp="1"/>
          </p:cNvSpPr>
          <p:nvPr>
            <p:ph type="sldNum" sz="quarter" idx="12"/>
          </p:nvPr>
        </p:nvSpPr>
        <p:spPr/>
        <p:txBody>
          <a:bodyPr/>
          <a:lstStyle/>
          <a:p>
            <a:pPr>
              <a:defRPr/>
            </a:pPr>
            <a:fld id="{0C3D600A-6704-4008-BCEE-5C4DE84840A9}" type="slidenum">
              <a:rPr lang="en-GB"/>
              <a:pPr>
                <a:defRPr/>
              </a:pPr>
              <a:t>90</a:t>
            </a:fld>
            <a:endParaRPr lang="en-GB"/>
          </a:p>
        </p:txBody>
      </p:sp>
      <p:pic>
        <p:nvPicPr>
          <p:cNvPr id="96260" name="Picture 1"/>
          <p:cNvPicPr>
            <a:picLocks noChangeAspect="1" noChangeArrowheads="1"/>
          </p:cNvPicPr>
          <p:nvPr/>
        </p:nvPicPr>
        <p:blipFill>
          <a:blip r:embed="rId4" cstate="print"/>
          <a:srcRect/>
          <a:stretch>
            <a:fillRect/>
          </a:stretch>
        </p:blipFill>
        <p:spPr bwMode="auto">
          <a:xfrm>
            <a:off x="7048500" y="479425"/>
            <a:ext cx="1127125" cy="781050"/>
          </a:xfrm>
          <a:prstGeom prst="rect">
            <a:avLst/>
          </a:prstGeom>
          <a:noFill/>
          <a:ln w="9525">
            <a:noFill/>
            <a:round/>
            <a:headEnd/>
            <a:tailEnd/>
          </a:ln>
        </p:spPr>
      </p:pic>
      <p:sp>
        <p:nvSpPr>
          <p:cNvPr id="96261" name="Rectangle 2"/>
          <p:cNvSpPr>
            <a:spLocks noGrp="1" noChangeArrowheads="1"/>
          </p:cNvSpPr>
          <p:nvPr>
            <p:ph type="body" idx="4294967295"/>
          </p:nvPr>
        </p:nvSpPr>
        <p:spPr>
          <a:xfrm>
            <a:off x="457200" y="1600200"/>
            <a:ext cx="8229600" cy="4495800"/>
          </a:xfrm>
        </p:spPr>
        <p:txBody>
          <a:bodyPr lIns="0" tIns="0" rIns="0" bIns="0"/>
          <a:lstStyle/>
          <a:p>
            <a:pPr eaLnBrk="1" hangingPunct="1"/>
            <a:endParaRPr lang="en-US" smtClean="0"/>
          </a:p>
        </p:txBody>
      </p:sp>
      <p:grpSp>
        <p:nvGrpSpPr>
          <p:cNvPr id="96262" name="Group 3"/>
          <p:cNvGrpSpPr>
            <a:grpSpLocks/>
          </p:cNvGrpSpPr>
          <p:nvPr/>
        </p:nvGrpSpPr>
        <p:grpSpPr bwMode="auto">
          <a:xfrm>
            <a:off x="762000" y="2128838"/>
            <a:ext cx="7769225" cy="3508375"/>
            <a:chOff x="480" y="1341"/>
            <a:chExt cx="4894" cy="2210"/>
          </a:xfrm>
        </p:grpSpPr>
        <p:pic>
          <p:nvPicPr>
            <p:cNvPr id="96264" name="Picture 4"/>
            <p:cNvPicPr>
              <a:picLocks noChangeAspect="1" noChangeArrowheads="1"/>
            </p:cNvPicPr>
            <p:nvPr/>
          </p:nvPicPr>
          <p:blipFill>
            <a:blip r:embed="rId5" cstate="print"/>
            <a:srcRect/>
            <a:stretch>
              <a:fillRect/>
            </a:stretch>
          </p:blipFill>
          <p:spPr bwMode="auto">
            <a:xfrm>
              <a:off x="480" y="1341"/>
              <a:ext cx="4895" cy="2211"/>
            </a:xfrm>
            <a:prstGeom prst="rect">
              <a:avLst/>
            </a:prstGeom>
            <a:noFill/>
            <a:ln w="9525">
              <a:noFill/>
              <a:round/>
              <a:headEnd/>
              <a:tailEnd/>
            </a:ln>
          </p:spPr>
        </p:pic>
        <p:sp>
          <p:nvSpPr>
            <p:cNvPr id="96265" name="Text Box 5"/>
            <p:cNvSpPr txBox="1">
              <a:spLocks noChangeArrowheads="1"/>
            </p:cNvSpPr>
            <p:nvPr/>
          </p:nvSpPr>
          <p:spPr bwMode="auto">
            <a:xfrm>
              <a:off x="480" y="1341"/>
              <a:ext cx="4895" cy="2211"/>
            </a:xfrm>
            <a:prstGeom prst="rect">
              <a:avLst/>
            </a:prstGeom>
            <a:noFill/>
            <a:ln w="9525">
              <a:noFill/>
              <a:round/>
              <a:headEnd/>
              <a:tailEnd/>
            </a:ln>
          </p:spPr>
          <p:txBody>
            <a:bodyPr wrap="none" anchor="ctr"/>
            <a:lstStyle/>
            <a:p>
              <a:endParaRPr lang="en-IN"/>
            </a:p>
          </p:txBody>
        </p:sp>
      </p:grpSp>
      <p:sp>
        <p:nvSpPr>
          <p:cNvPr id="96263" name="Rectangle 6"/>
          <p:cNvSpPr>
            <a:spLocks noChangeArrowheads="1"/>
          </p:cNvSpPr>
          <p:nvPr/>
        </p:nvSpPr>
        <p:spPr bwMode="auto">
          <a:xfrm>
            <a:off x="1143000" y="893763"/>
            <a:ext cx="2754313"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Shoe Brakes</a:t>
            </a:r>
            <a:r>
              <a:rPr lang="en-GB" sz="3200">
                <a:solidFill>
                  <a:srgbClr val="FFFFFF"/>
                </a:solidFill>
              </a:rPr>
              <a:t> </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DBCD889A-97E7-4717-ABB9-79B70AF861F3}" type="slidenum">
              <a:rPr lang="en-GB"/>
              <a:pPr>
                <a:defRPr/>
              </a:pPr>
              <a:t>91</a:t>
            </a:fld>
            <a:endParaRPr lang="en-GB"/>
          </a:p>
        </p:txBody>
      </p:sp>
      <p:pic>
        <p:nvPicPr>
          <p:cNvPr id="97284" name="Picture 1"/>
          <p:cNvPicPr>
            <a:picLocks noChangeAspect="1" noChangeArrowheads="1"/>
          </p:cNvPicPr>
          <p:nvPr/>
        </p:nvPicPr>
        <p:blipFill>
          <a:blip r:embed="rId4" cstate="print"/>
          <a:srcRect/>
          <a:stretch>
            <a:fillRect/>
          </a:stretch>
        </p:blipFill>
        <p:spPr bwMode="auto">
          <a:xfrm>
            <a:off x="7048500" y="419100"/>
            <a:ext cx="1127125" cy="779463"/>
          </a:xfrm>
          <a:prstGeom prst="rect">
            <a:avLst/>
          </a:prstGeom>
          <a:noFill/>
          <a:ln w="9525">
            <a:noFill/>
            <a:round/>
            <a:headEnd/>
            <a:tailEnd/>
          </a:ln>
        </p:spPr>
      </p:pic>
      <p:sp>
        <p:nvSpPr>
          <p:cNvPr id="97285" name="Rectangle 2"/>
          <p:cNvSpPr>
            <a:spLocks noGrp="1" noChangeArrowheads="1"/>
          </p:cNvSpPr>
          <p:nvPr>
            <p:ph type="body" idx="4294967295"/>
          </p:nvPr>
        </p:nvSpPr>
        <p:spPr>
          <a:xfrm>
            <a:off x="457200" y="1600200"/>
            <a:ext cx="8229600" cy="4495800"/>
          </a:xfrm>
        </p:spPr>
        <p:txBody>
          <a:bodyPr/>
          <a:lstStyle/>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To design, select or analyze the performance of these devices knowledge on the following are required. </a:t>
            </a:r>
          </a:p>
          <a:p>
            <a:pPr lvl="1"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i="1" smtClean="0"/>
              <a:t>The braking torque </a:t>
            </a:r>
          </a:p>
          <a:p>
            <a:pPr lvl="1"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i="1" smtClean="0"/>
              <a:t>The actuating force needed </a:t>
            </a:r>
          </a:p>
          <a:p>
            <a:pPr lvl="1"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i="1" smtClean="0"/>
              <a:t>The energy loss and temperature rise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i="1" smtClean="0"/>
          </a:p>
        </p:txBody>
      </p:sp>
      <p:sp>
        <p:nvSpPr>
          <p:cNvPr id="97286" name="Rectangle 3"/>
          <p:cNvSpPr>
            <a:spLocks noChangeArrowheads="1"/>
          </p:cNvSpPr>
          <p:nvPr/>
        </p:nvSpPr>
        <p:spPr bwMode="auto">
          <a:xfrm>
            <a:off x="1066800" y="1066800"/>
            <a:ext cx="5791200" cy="581025"/>
          </a:xfrm>
          <a:prstGeom prst="rect">
            <a:avLst/>
          </a:prstGeom>
          <a:noFill/>
          <a:ln w="9525">
            <a:noFill/>
            <a:round/>
            <a:headEnd/>
            <a:tailEnd/>
          </a:ln>
        </p:spPr>
        <p:txBody>
          <a:bodyPr lIns="90000" tIns="46800" rIns="90000" bIns="46800">
            <a:spAutoFit/>
          </a:bodyPr>
          <a:lstStyle/>
          <a:p>
            <a:pPr>
              <a:buClr>
                <a:srgbClr val="E3E3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E3E3FF"/>
                </a:solidFill>
              </a:rPr>
              <a:t>Design and Analysis</a:t>
            </a:r>
            <a:r>
              <a:rPr lang="en-GB">
                <a:solidFill>
                  <a:srgbClr val="FFFFFF"/>
                </a:solidFill>
              </a:rPr>
              <a:t> </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GB"/>
              <a:t>DEPT MECH ENGG                              COLLEGE OF ENGG ADOOR</a:t>
            </a:r>
          </a:p>
        </p:txBody>
      </p:sp>
      <p:sp>
        <p:nvSpPr>
          <p:cNvPr id="7" name="Slide Number Placeholder 5"/>
          <p:cNvSpPr>
            <a:spLocks noGrp="1"/>
          </p:cNvSpPr>
          <p:nvPr>
            <p:ph type="sldNum" sz="quarter" idx="12"/>
          </p:nvPr>
        </p:nvSpPr>
        <p:spPr/>
        <p:txBody>
          <a:bodyPr/>
          <a:lstStyle/>
          <a:p>
            <a:pPr>
              <a:defRPr/>
            </a:pPr>
            <a:fld id="{B7C56720-C808-402F-A305-05C5DE8393E3}" type="slidenum">
              <a:rPr lang="en-GB"/>
              <a:pPr>
                <a:defRPr/>
              </a:pPr>
              <a:t>92</a:t>
            </a:fld>
            <a:endParaRPr lang="en-GB"/>
          </a:p>
        </p:txBody>
      </p:sp>
      <p:sp>
        <p:nvSpPr>
          <p:cNvPr id="97281"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mtClean="0"/>
              <a:t>Short-Shoe Drum Brakes</a:t>
            </a:r>
          </a:p>
        </p:txBody>
      </p:sp>
      <p:pic>
        <p:nvPicPr>
          <p:cNvPr id="98309" name="Picture 2"/>
          <p:cNvPicPr>
            <a:picLocks noChangeAspect="1" noChangeArrowheads="1"/>
          </p:cNvPicPr>
          <p:nvPr/>
        </p:nvPicPr>
        <p:blipFill>
          <a:blip r:embed="rId4" cstate="print"/>
          <a:srcRect/>
          <a:stretch>
            <a:fillRect/>
          </a:stretch>
        </p:blipFill>
        <p:spPr bwMode="auto">
          <a:xfrm>
            <a:off x="457200" y="1981200"/>
            <a:ext cx="4800600" cy="4189413"/>
          </a:xfrm>
          <a:prstGeom prst="rect">
            <a:avLst/>
          </a:prstGeom>
          <a:noFill/>
          <a:ln w="9525">
            <a:noFill/>
            <a:round/>
            <a:headEnd/>
            <a:tailEnd/>
          </a:ln>
        </p:spPr>
      </p:pic>
      <p:sp>
        <p:nvSpPr>
          <p:cNvPr id="98310" name="Text Box 3"/>
          <p:cNvSpPr txBox="1">
            <a:spLocks noChangeArrowheads="1"/>
          </p:cNvSpPr>
          <p:nvPr/>
        </p:nvSpPr>
        <p:spPr bwMode="auto">
          <a:xfrm>
            <a:off x="5562600" y="2057400"/>
            <a:ext cx="3352800" cy="3933825"/>
          </a:xfrm>
          <a:prstGeom prst="rect">
            <a:avLst/>
          </a:prstGeom>
          <a:noFill/>
          <a:ln w="9525">
            <a:noFill/>
            <a:round/>
            <a:headEnd/>
            <a:tailEnd/>
          </a:ln>
        </p:spPr>
        <p:txBody>
          <a:bodyPr lIns="90000" tIns="46800" rIns="90000" bIns="46800">
            <a:spAutoFit/>
          </a:bodyPr>
          <a:lstStyle/>
          <a:p>
            <a:pPr>
              <a:spcBef>
                <a:spcPts val="1750"/>
              </a:spcBef>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FFFFFF"/>
                </a:solidFill>
                <a:latin typeface="Times New Roman" pitchFamily="16" charset="0"/>
              </a:rPr>
              <a:t>If the shoe is short (less than 45</a:t>
            </a:r>
            <a:r>
              <a:rPr lang="en-GB" sz="2800" baseline="30000">
                <a:solidFill>
                  <a:srgbClr val="FFFFFF"/>
                </a:solidFill>
                <a:latin typeface="Times New Roman" pitchFamily="16" charset="0"/>
              </a:rPr>
              <a:t>o</a:t>
            </a:r>
            <a:r>
              <a:rPr lang="en-GB" sz="2800">
                <a:solidFill>
                  <a:srgbClr val="FFFFFF"/>
                </a:solidFill>
                <a:latin typeface="Times New Roman" pitchFamily="16" charset="0"/>
              </a:rPr>
              <a:t> contact angle), a uniform pressure distribution may be assumed which simplifies the analysis in comparison to long-shoe brakes.</a:t>
            </a:r>
          </a:p>
        </p:txBody>
      </p:sp>
      <p:pic>
        <p:nvPicPr>
          <p:cNvPr id="98311" name="Picture 4"/>
          <p:cNvPicPr>
            <a:picLocks noChangeAspect="1" noChangeArrowheads="1"/>
          </p:cNvPicPr>
          <p:nvPr/>
        </p:nvPicPr>
        <p:blipFill>
          <a:blip r:embed="rId5" cstate="print"/>
          <a:srcRect/>
          <a:stretch>
            <a:fillRect/>
          </a:stretch>
        </p:blipFill>
        <p:spPr bwMode="auto">
          <a:xfrm>
            <a:off x="7620000" y="3810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C982B571-5305-4EFC-BF27-11969F7B5DF8}" type="slidenum">
              <a:rPr lang="en-GB"/>
              <a:pPr>
                <a:defRPr/>
              </a:pPr>
              <a:t>93</a:t>
            </a:fld>
            <a:endParaRPr lang="en-GB"/>
          </a:p>
        </p:txBody>
      </p:sp>
      <p:pic>
        <p:nvPicPr>
          <p:cNvPr id="99332" name="Picture 1"/>
          <p:cNvPicPr>
            <a:picLocks noChangeAspect="1" noChangeArrowheads="1"/>
          </p:cNvPicPr>
          <p:nvPr/>
        </p:nvPicPr>
        <p:blipFill>
          <a:blip r:embed="rId4" cstate="print"/>
          <a:srcRect/>
          <a:stretch>
            <a:fillRect/>
          </a:stretch>
        </p:blipFill>
        <p:spPr bwMode="auto">
          <a:xfrm>
            <a:off x="6969125" y="479425"/>
            <a:ext cx="1123950" cy="781050"/>
          </a:xfrm>
          <a:prstGeom prst="rect">
            <a:avLst/>
          </a:prstGeom>
          <a:noFill/>
          <a:ln w="9525">
            <a:noFill/>
            <a:round/>
            <a:headEnd/>
            <a:tailEnd/>
          </a:ln>
        </p:spPr>
      </p:pic>
      <p:sp>
        <p:nvSpPr>
          <p:cNvPr id="99333" name="Rectangle 2"/>
          <p:cNvSpPr>
            <a:spLocks noGrp="1" noChangeArrowheads="1"/>
          </p:cNvSpPr>
          <p:nvPr>
            <p:ph type="body" idx="4294967295"/>
          </p:nvPr>
        </p:nvSpPr>
        <p:spPr>
          <a:xfrm>
            <a:off x="457200" y="1600200"/>
            <a:ext cx="8229600" cy="4495800"/>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On the application of an actuating force F</a:t>
            </a:r>
            <a:r>
              <a:rPr lang="en-GB" b="1" baseline="-25000" smtClean="0"/>
              <a:t>a</a:t>
            </a:r>
            <a:r>
              <a:rPr lang="en-GB" smtClean="0"/>
              <a:t>, a normal force F</a:t>
            </a:r>
            <a:r>
              <a:rPr lang="en-GB" baseline="-25000" smtClean="0"/>
              <a:t>n</a:t>
            </a:r>
            <a:r>
              <a:rPr lang="en-GB" smtClean="0"/>
              <a:t> is created when the shoe contacts the rotating drum. And a frictional force F</a:t>
            </a:r>
            <a:r>
              <a:rPr lang="en-GB" baseline="-25000" smtClean="0"/>
              <a:t>f</a:t>
            </a:r>
            <a:r>
              <a:rPr lang="en-GB" smtClean="0"/>
              <a:t> of magnitude f.F</a:t>
            </a:r>
            <a:r>
              <a:rPr lang="en-GB" baseline="-25000" smtClean="0"/>
              <a:t>n </a:t>
            </a:r>
            <a:r>
              <a:rPr lang="en-GB" smtClean="0"/>
              <a:t>, f being the coefficient of friction, develops between the shoe and the drum.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mtClean="0"/>
          </a:p>
        </p:txBody>
      </p:sp>
      <p:sp>
        <p:nvSpPr>
          <p:cNvPr id="99334" name="Rectangle 3"/>
          <p:cNvSpPr>
            <a:spLocks noChangeArrowheads="1"/>
          </p:cNvSpPr>
          <p:nvPr/>
        </p:nvSpPr>
        <p:spPr bwMode="auto">
          <a:xfrm>
            <a:off x="1143000" y="893763"/>
            <a:ext cx="4424363"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Shoe Brakes Analysis</a:t>
            </a:r>
          </a:p>
        </p:txBody>
      </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GB"/>
              <a:t>DEPT MECH ENGG                              COLLEGE OF ENGG ADOOR</a:t>
            </a:r>
          </a:p>
        </p:txBody>
      </p:sp>
      <p:sp>
        <p:nvSpPr>
          <p:cNvPr id="9" name="Slide Number Placeholder 5"/>
          <p:cNvSpPr>
            <a:spLocks noGrp="1"/>
          </p:cNvSpPr>
          <p:nvPr>
            <p:ph type="sldNum" sz="quarter" idx="12"/>
          </p:nvPr>
        </p:nvSpPr>
        <p:spPr/>
        <p:txBody>
          <a:bodyPr/>
          <a:lstStyle/>
          <a:p>
            <a:pPr>
              <a:defRPr/>
            </a:pPr>
            <a:fld id="{F7E9AB5A-3286-4301-880E-25869F3FDC48}" type="slidenum">
              <a:rPr lang="en-GB"/>
              <a:pPr>
                <a:defRPr/>
              </a:pPr>
              <a:t>94</a:t>
            </a:fld>
            <a:endParaRPr lang="en-GB"/>
          </a:p>
        </p:txBody>
      </p:sp>
      <p:pic>
        <p:nvPicPr>
          <p:cNvPr id="100356" name="Picture 1"/>
          <p:cNvPicPr>
            <a:picLocks noChangeAspect="1" noChangeArrowheads="1"/>
          </p:cNvPicPr>
          <p:nvPr/>
        </p:nvPicPr>
        <p:blipFill>
          <a:blip r:embed="rId4" cstate="print"/>
          <a:srcRect/>
          <a:stretch>
            <a:fillRect/>
          </a:stretch>
        </p:blipFill>
        <p:spPr bwMode="auto">
          <a:xfrm>
            <a:off x="6969125" y="419100"/>
            <a:ext cx="1123950" cy="779463"/>
          </a:xfrm>
          <a:prstGeom prst="rect">
            <a:avLst/>
          </a:prstGeom>
          <a:noFill/>
          <a:ln w="9525">
            <a:noFill/>
            <a:round/>
            <a:headEnd/>
            <a:tailEnd/>
          </a:ln>
        </p:spPr>
      </p:pic>
      <p:sp>
        <p:nvSpPr>
          <p:cNvPr id="100357" name="Rectangle 2"/>
          <p:cNvSpPr>
            <a:spLocks noGrp="1" noChangeArrowheads="1"/>
          </p:cNvSpPr>
          <p:nvPr>
            <p:ph type="body" idx="4294967295"/>
          </p:nvPr>
        </p:nvSpPr>
        <p:spPr>
          <a:xfrm>
            <a:off x="457200" y="1600200"/>
            <a:ext cx="8229600" cy="4495800"/>
          </a:xfrm>
        </p:spPr>
        <p:txBody>
          <a:bodyPr lIns="0" tIns="0" rIns="0" bIns="0"/>
          <a:lstStyle/>
          <a:p>
            <a:pPr eaLnBrk="1" hangingPunct="1"/>
            <a:endParaRPr lang="en-US" smtClean="0"/>
          </a:p>
        </p:txBody>
      </p:sp>
      <p:sp>
        <p:nvSpPr>
          <p:cNvPr id="100358" name="Rectangle 3"/>
          <p:cNvSpPr>
            <a:spLocks noChangeArrowheads="1"/>
          </p:cNvSpPr>
          <p:nvPr/>
        </p:nvSpPr>
        <p:spPr bwMode="auto">
          <a:xfrm>
            <a:off x="1143000" y="762000"/>
            <a:ext cx="2641600" cy="1068388"/>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Shoe Brakes</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Analysis</a:t>
            </a:r>
            <a:r>
              <a:rPr lang="en-GB">
                <a:solidFill>
                  <a:srgbClr val="FFFFFF"/>
                </a:solidFill>
              </a:rPr>
              <a:t> </a:t>
            </a:r>
          </a:p>
        </p:txBody>
      </p:sp>
      <p:grpSp>
        <p:nvGrpSpPr>
          <p:cNvPr id="100359" name="Group 4"/>
          <p:cNvGrpSpPr>
            <a:grpSpLocks/>
          </p:cNvGrpSpPr>
          <p:nvPr/>
        </p:nvGrpSpPr>
        <p:grpSpPr bwMode="auto">
          <a:xfrm>
            <a:off x="1219200" y="2057400"/>
            <a:ext cx="6902450" cy="4113213"/>
            <a:chOff x="768" y="1296"/>
            <a:chExt cx="4348" cy="2591"/>
          </a:xfrm>
        </p:grpSpPr>
        <p:pic>
          <p:nvPicPr>
            <p:cNvPr id="100360" name="Picture 5"/>
            <p:cNvPicPr>
              <a:picLocks noChangeAspect="1" noChangeArrowheads="1"/>
            </p:cNvPicPr>
            <p:nvPr/>
          </p:nvPicPr>
          <p:blipFill>
            <a:blip r:embed="rId5" cstate="print"/>
            <a:srcRect/>
            <a:stretch>
              <a:fillRect/>
            </a:stretch>
          </p:blipFill>
          <p:spPr bwMode="auto">
            <a:xfrm>
              <a:off x="768" y="1296"/>
              <a:ext cx="4349" cy="2592"/>
            </a:xfrm>
            <a:prstGeom prst="rect">
              <a:avLst/>
            </a:prstGeom>
            <a:noFill/>
            <a:ln w="9525">
              <a:noFill/>
              <a:round/>
              <a:headEnd/>
              <a:tailEnd/>
            </a:ln>
          </p:spPr>
        </p:pic>
        <p:sp>
          <p:nvSpPr>
            <p:cNvPr id="100361" name="Text Box 6"/>
            <p:cNvSpPr txBox="1">
              <a:spLocks noChangeArrowheads="1"/>
            </p:cNvSpPr>
            <p:nvPr/>
          </p:nvSpPr>
          <p:spPr bwMode="auto">
            <a:xfrm>
              <a:off x="768" y="1296"/>
              <a:ext cx="4349" cy="2592"/>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33445966-7E8E-4161-82E6-B8390CDA5A1F}" type="slidenum">
              <a:rPr lang="en-GB"/>
              <a:pPr>
                <a:defRPr/>
              </a:pPr>
              <a:t>95</a:t>
            </a:fld>
            <a:endParaRPr lang="en-GB"/>
          </a:p>
        </p:txBody>
      </p:sp>
      <p:pic>
        <p:nvPicPr>
          <p:cNvPr id="101380" name="Picture 1"/>
          <p:cNvPicPr>
            <a:picLocks noChangeAspect="1" noChangeArrowheads="1"/>
          </p:cNvPicPr>
          <p:nvPr/>
        </p:nvPicPr>
        <p:blipFill>
          <a:blip r:embed="rId4" cstate="print"/>
          <a:srcRect/>
          <a:stretch>
            <a:fillRect/>
          </a:stretch>
        </p:blipFill>
        <p:spPr bwMode="auto">
          <a:xfrm>
            <a:off x="7048500" y="479425"/>
            <a:ext cx="1127125" cy="781050"/>
          </a:xfrm>
          <a:prstGeom prst="rect">
            <a:avLst/>
          </a:prstGeom>
          <a:noFill/>
          <a:ln w="9525">
            <a:noFill/>
            <a:round/>
            <a:headEnd/>
            <a:tailEnd/>
          </a:ln>
        </p:spPr>
      </p:pic>
      <p:sp>
        <p:nvSpPr>
          <p:cNvPr id="101381" name="Rectangle 2"/>
          <p:cNvSpPr>
            <a:spLocks noGrp="1" noChangeArrowheads="1"/>
          </p:cNvSpPr>
          <p:nvPr>
            <p:ph type="body" idx="4294967295"/>
          </p:nvPr>
        </p:nvSpPr>
        <p:spPr>
          <a:xfrm>
            <a:off x="457200" y="1600200"/>
            <a:ext cx="8229600" cy="4373563"/>
          </a:xfrm>
        </p:spPr>
        <p:txBody>
          <a:bodyPr/>
          <a:lstStyle/>
          <a:p>
            <a:pPr algn="just" eaLnBrk="1" hangingPunct="1">
              <a:spcBef>
                <a:spcPct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Moment of this frictional force about the drum center constitutes the braking torque.</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The torque on the brake drum is then, </a:t>
            </a:r>
          </a:p>
          <a:p>
            <a:pPr eaLnBrk="1" hangingPunct="1">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mtClean="0"/>
              <a:t>       </a:t>
            </a:r>
            <a:r>
              <a:rPr lang="en-GB" b="1" smtClean="0">
                <a:solidFill>
                  <a:srgbClr val="FF0000"/>
                </a:solidFill>
              </a:rPr>
              <a:t>T = f F</a:t>
            </a:r>
            <a:r>
              <a:rPr lang="en-GB" b="1" baseline="-25000" smtClean="0">
                <a:solidFill>
                  <a:srgbClr val="FF0000"/>
                </a:solidFill>
              </a:rPr>
              <a:t>n</a:t>
            </a:r>
            <a:r>
              <a:rPr lang="en-GB" b="1" smtClean="0">
                <a:solidFill>
                  <a:srgbClr val="FF0000"/>
                </a:solidFill>
              </a:rPr>
              <a:t>. r = f.p.A.r </a:t>
            </a:r>
          </a:p>
          <a:p>
            <a:pPr algn="ctr" eaLnBrk="1" hangingPunct="1">
              <a:spcBef>
                <a:spcPct val="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1" smtClean="0">
              <a:solidFill>
                <a:srgbClr val="FF0000"/>
              </a:solidFill>
            </a:endParaRPr>
          </a:p>
        </p:txBody>
      </p:sp>
      <p:sp>
        <p:nvSpPr>
          <p:cNvPr id="101382" name="Text Box 3"/>
          <p:cNvSpPr txBox="1">
            <a:spLocks noChangeArrowheads="1"/>
          </p:cNvSpPr>
          <p:nvPr/>
        </p:nvSpPr>
        <p:spPr bwMode="auto">
          <a:xfrm>
            <a:off x="1277938" y="930275"/>
            <a:ext cx="4017962" cy="58102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b="1">
                <a:solidFill>
                  <a:srgbClr val="FFFFFF"/>
                </a:solidFill>
              </a:rPr>
              <a:t>Short shoe analysis</a:t>
            </a:r>
          </a:p>
        </p:txBody>
      </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GB"/>
              <a:t>DEPT MECH ENGG                              COLLEGE OF ENGG ADOOR</a:t>
            </a:r>
          </a:p>
        </p:txBody>
      </p:sp>
      <p:sp>
        <p:nvSpPr>
          <p:cNvPr id="8" name="Slide Number Placeholder 7"/>
          <p:cNvSpPr>
            <a:spLocks noGrp="1"/>
          </p:cNvSpPr>
          <p:nvPr>
            <p:ph type="sldNum" sz="quarter" idx="12"/>
          </p:nvPr>
        </p:nvSpPr>
        <p:spPr/>
        <p:txBody>
          <a:bodyPr/>
          <a:lstStyle/>
          <a:p>
            <a:pPr>
              <a:defRPr/>
            </a:pPr>
            <a:fld id="{67BAE0DE-5E4D-4776-A369-B0A19F5AF866}" type="slidenum">
              <a:rPr lang="en-GB"/>
              <a:pPr>
                <a:defRPr/>
              </a:pPr>
              <a:t>96</a:t>
            </a:fld>
            <a:endParaRPr lang="en-GB"/>
          </a:p>
        </p:txBody>
      </p:sp>
      <p:sp>
        <p:nvSpPr>
          <p:cNvPr id="101377"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Short shoe analysis</a:t>
            </a:r>
          </a:p>
        </p:txBody>
      </p:sp>
      <p:sp>
        <p:nvSpPr>
          <p:cNvPr id="102405" name="Rectangle 2"/>
          <p:cNvSpPr>
            <a:spLocks noGrp="1" noChangeArrowheads="1"/>
          </p:cNvSpPr>
          <p:nvPr>
            <p:ph type="body" idx="4294967295"/>
          </p:nvPr>
        </p:nvSpPr>
        <p:spPr>
          <a:xfrm>
            <a:off x="457200" y="1600200"/>
            <a:ext cx="7461250" cy="4495800"/>
          </a:xfrm>
        </p:spPr>
        <p:txBody>
          <a:bodyPr/>
          <a:lstStyle/>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Applying the equilibrium condition by taking moment about the pivot ‘O’ we can write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Substituting for F</a:t>
            </a:r>
            <a:r>
              <a:rPr lang="en-GB" sz="2800" baseline="-25000" smtClean="0"/>
              <a:t>n</a:t>
            </a:r>
            <a:r>
              <a:rPr lang="en-GB" sz="2800" smtClean="0"/>
              <a:t> and solving for the actuating force, we get, </a:t>
            </a:r>
          </a:p>
          <a:p>
            <a:pPr eaLnBrk="1" hangingPunct="1">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p:txBody>
      </p:sp>
      <p:pic>
        <p:nvPicPr>
          <p:cNvPr id="102406" name="Picture 3"/>
          <p:cNvPicPr>
            <a:picLocks noChangeAspect="1" noChangeArrowheads="1"/>
          </p:cNvPicPr>
          <p:nvPr/>
        </p:nvPicPr>
        <p:blipFill>
          <a:blip r:embed="rId4" cstate="print"/>
          <a:srcRect/>
          <a:stretch>
            <a:fillRect/>
          </a:stretch>
        </p:blipFill>
        <p:spPr bwMode="auto">
          <a:xfrm>
            <a:off x="2270125" y="3059113"/>
            <a:ext cx="4492625" cy="698500"/>
          </a:xfrm>
          <a:prstGeom prst="rect">
            <a:avLst/>
          </a:prstGeom>
          <a:noFill/>
          <a:ln w="9525">
            <a:noFill/>
            <a:round/>
            <a:headEnd/>
            <a:tailEnd/>
          </a:ln>
        </p:spPr>
      </p:pic>
      <p:pic>
        <p:nvPicPr>
          <p:cNvPr id="102407" name="Picture 4"/>
          <p:cNvPicPr>
            <a:picLocks noChangeAspect="1" noChangeArrowheads="1"/>
          </p:cNvPicPr>
          <p:nvPr/>
        </p:nvPicPr>
        <p:blipFill>
          <a:blip r:embed="rId5" cstate="print"/>
          <a:srcRect/>
          <a:stretch>
            <a:fillRect/>
          </a:stretch>
        </p:blipFill>
        <p:spPr bwMode="auto">
          <a:xfrm>
            <a:off x="2351088" y="4805363"/>
            <a:ext cx="3679825" cy="820737"/>
          </a:xfrm>
          <a:prstGeom prst="rect">
            <a:avLst/>
          </a:prstGeom>
          <a:noFill/>
          <a:ln w="9525">
            <a:noFill/>
            <a:round/>
            <a:headEnd/>
            <a:tailEnd/>
          </a:ln>
        </p:spPr>
      </p:pic>
      <p:pic>
        <p:nvPicPr>
          <p:cNvPr id="102408" name="Picture 5"/>
          <p:cNvPicPr>
            <a:picLocks noChangeAspect="1" noChangeArrowheads="1"/>
          </p:cNvPicPr>
          <p:nvPr/>
        </p:nvPicPr>
        <p:blipFill>
          <a:blip r:embed="rId6" cstate="print"/>
          <a:srcRect/>
          <a:stretch>
            <a:fillRect/>
          </a:stretch>
        </p:blipFill>
        <p:spPr bwMode="auto">
          <a:xfrm>
            <a:off x="7391400" y="5334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a:t>DEPT MECH ENGG                              COLLEGE OF ENGG ADOOR</a:t>
            </a:r>
          </a:p>
        </p:txBody>
      </p:sp>
      <p:sp>
        <p:nvSpPr>
          <p:cNvPr id="6" name="Slide Number Placeholder 5"/>
          <p:cNvSpPr>
            <a:spLocks noGrp="1"/>
          </p:cNvSpPr>
          <p:nvPr>
            <p:ph type="sldNum" sz="quarter" idx="12"/>
          </p:nvPr>
        </p:nvSpPr>
        <p:spPr/>
        <p:txBody>
          <a:bodyPr/>
          <a:lstStyle/>
          <a:p>
            <a:pPr>
              <a:defRPr/>
            </a:pPr>
            <a:fld id="{7FBB215D-E40F-4DBF-B1AB-F8C1C62588CA}" type="slidenum">
              <a:rPr lang="en-GB"/>
              <a:pPr>
                <a:defRPr/>
              </a:pPr>
              <a:t>97</a:t>
            </a:fld>
            <a:endParaRPr lang="en-GB"/>
          </a:p>
        </p:txBody>
      </p:sp>
      <p:sp>
        <p:nvSpPr>
          <p:cNvPr id="102401" name="Rectangle 1"/>
          <p:cNvSpPr>
            <a:spLocks noGrp="1" noChangeArrowheads="1"/>
          </p:cNvSpPr>
          <p:nvPr>
            <p:ph type="title" idx="4294967295"/>
          </p:nvPr>
        </p:nvSpPr>
        <p:spPr>
          <a:xfrm>
            <a:off x="457200" y="228600"/>
            <a:ext cx="8229600" cy="1143000"/>
          </a:xfrm>
        </p:spPr>
        <p:txBody>
          <a:bodyPr/>
          <a:lstStyle/>
          <a:p>
            <a:pPr eaLnBrk="1" hangingPunct="1">
              <a:buClr>
                <a:srgbClr val="FFFFFF"/>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smtClean="0">
                <a:solidFill>
                  <a:srgbClr val="FFFFFF"/>
                </a:solidFill>
              </a:rPr>
              <a:t>Short shoe analysis</a:t>
            </a:r>
          </a:p>
        </p:txBody>
      </p:sp>
      <p:pic>
        <p:nvPicPr>
          <p:cNvPr id="103429" name="Picture 2"/>
          <p:cNvPicPr>
            <a:picLocks noChangeAspect="1" noChangeArrowheads="1"/>
          </p:cNvPicPr>
          <p:nvPr/>
        </p:nvPicPr>
        <p:blipFill>
          <a:blip r:embed="rId4" cstate="print"/>
          <a:srcRect/>
          <a:stretch>
            <a:fillRect/>
          </a:stretch>
        </p:blipFill>
        <p:spPr bwMode="auto">
          <a:xfrm>
            <a:off x="611188" y="2433638"/>
            <a:ext cx="8069262" cy="2749550"/>
          </a:xfrm>
          <a:prstGeom prst="rect">
            <a:avLst/>
          </a:prstGeom>
          <a:noFill/>
          <a:ln w="9525">
            <a:noFill/>
            <a:round/>
            <a:headEnd/>
            <a:tailEnd/>
          </a:ln>
        </p:spPr>
      </p:pic>
      <p:pic>
        <p:nvPicPr>
          <p:cNvPr id="103430" name="Picture 3"/>
          <p:cNvPicPr>
            <a:picLocks noChangeAspect="1" noChangeArrowheads="1"/>
          </p:cNvPicPr>
          <p:nvPr/>
        </p:nvPicPr>
        <p:blipFill>
          <a:blip r:embed="rId5" cstate="print"/>
          <a:srcRect/>
          <a:stretch>
            <a:fillRect/>
          </a:stretch>
        </p:blipFill>
        <p:spPr bwMode="auto">
          <a:xfrm>
            <a:off x="7620000" y="304800"/>
            <a:ext cx="1066800" cy="1000125"/>
          </a:xfrm>
          <a:prstGeom prst="rect">
            <a:avLst/>
          </a:prstGeom>
          <a:noFill/>
          <a:ln w="9525">
            <a:noFill/>
            <a:round/>
            <a:headEnd/>
            <a:tailEnd/>
          </a:ln>
        </p:spPr>
      </p:pic>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F8B47CAE-C7C8-440F-A88F-2039D74A3EAF}" type="slidenum">
              <a:rPr lang="en-GB"/>
              <a:pPr>
                <a:defRPr/>
              </a:pPr>
              <a:t>98</a:t>
            </a:fld>
            <a:endParaRPr lang="en-GB"/>
          </a:p>
        </p:txBody>
      </p:sp>
      <p:pic>
        <p:nvPicPr>
          <p:cNvPr id="104452" name="Picture 1"/>
          <p:cNvPicPr>
            <a:picLocks noChangeAspect="1" noChangeArrowheads="1"/>
          </p:cNvPicPr>
          <p:nvPr/>
        </p:nvPicPr>
        <p:blipFill>
          <a:blip r:embed="rId4" cstate="print"/>
          <a:srcRect/>
          <a:stretch>
            <a:fillRect/>
          </a:stretch>
        </p:blipFill>
        <p:spPr bwMode="auto">
          <a:xfrm>
            <a:off x="528638" y="538163"/>
            <a:ext cx="4625975" cy="777875"/>
          </a:xfrm>
          <a:prstGeom prst="rect">
            <a:avLst/>
          </a:prstGeom>
          <a:noFill/>
          <a:ln w="9525">
            <a:noFill/>
            <a:round/>
            <a:headEnd/>
            <a:tailEnd/>
          </a:ln>
        </p:spPr>
      </p:pic>
      <p:sp>
        <p:nvSpPr>
          <p:cNvPr id="104453" name="Rectangle 2"/>
          <p:cNvSpPr>
            <a:spLocks noGrp="1" noChangeArrowheads="1"/>
          </p:cNvSpPr>
          <p:nvPr>
            <p:ph type="body" idx="4294967295"/>
          </p:nvPr>
        </p:nvSpPr>
        <p:spPr>
          <a:xfrm>
            <a:off x="457200" y="1600200"/>
            <a:ext cx="8229600" cy="4495800"/>
          </a:xfrm>
        </p:spPr>
        <p:txBody>
          <a:bodyPr/>
          <a:lstStyle/>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p>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With the shown direction of the drum rotation (CCW), the moment of the frictional force f. F</a:t>
            </a:r>
            <a:r>
              <a:rPr lang="en-GB" sz="2800" baseline="-25000" smtClean="0"/>
              <a:t>n </a:t>
            </a:r>
            <a:r>
              <a:rPr lang="en-GB" sz="2800" smtClean="0"/>
              <a:t>c adds to the moment of the actuating force, F</a:t>
            </a:r>
            <a:r>
              <a:rPr lang="en-GB" sz="2800" baseline="-25000" smtClean="0"/>
              <a:t>a</a:t>
            </a:r>
          </a:p>
          <a:p>
            <a:pPr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As a consequence, the required actuation force needed to create a known contact pressure p is much smaller than that if this effect is not present. This phenomenon of </a:t>
            </a:r>
            <a:r>
              <a:rPr lang="en-GB" sz="2800" smtClean="0">
                <a:solidFill>
                  <a:srgbClr val="FF0000"/>
                </a:solidFill>
              </a:rPr>
              <a:t>frictional force aiding the brake actuation is referred to as</a:t>
            </a:r>
            <a:r>
              <a:rPr lang="en-GB" sz="2800" smtClean="0"/>
              <a:t> </a:t>
            </a:r>
            <a:r>
              <a:rPr lang="en-GB" sz="2800" i="1" smtClean="0">
                <a:solidFill>
                  <a:srgbClr val="FF0000"/>
                </a:solidFill>
              </a:rPr>
              <a:t>self-energization</a:t>
            </a:r>
            <a:r>
              <a:rPr lang="en-GB" sz="2800" smtClean="0">
                <a:solidFill>
                  <a:srgbClr val="FF0000"/>
                </a:solidFill>
              </a:rPr>
              <a:t>. </a:t>
            </a:r>
          </a:p>
          <a:p>
            <a:pPr eaLnBrk="1" hangingPunct="1">
              <a:lnSpc>
                <a:spcPct val="8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p:txBody>
      </p:sp>
      <p:grpSp>
        <p:nvGrpSpPr>
          <p:cNvPr id="104454" name="Group 3"/>
          <p:cNvGrpSpPr>
            <a:grpSpLocks/>
          </p:cNvGrpSpPr>
          <p:nvPr/>
        </p:nvGrpSpPr>
        <p:grpSpPr bwMode="auto">
          <a:xfrm>
            <a:off x="7315200" y="609600"/>
            <a:ext cx="1065213" cy="998538"/>
            <a:chOff x="4608" y="384"/>
            <a:chExt cx="671" cy="629"/>
          </a:xfrm>
        </p:grpSpPr>
        <p:pic>
          <p:nvPicPr>
            <p:cNvPr id="104455" name="Picture 4"/>
            <p:cNvPicPr>
              <a:picLocks noChangeAspect="1" noChangeArrowheads="1"/>
            </p:cNvPicPr>
            <p:nvPr/>
          </p:nvPicPr>
          <p:blipFill>
            <a:blip r:embed="rId5" cstate="print"/>
            <a:srcRect/>
            <a:stretch>
              <a:fillRect/>
            </a:stretch>
          </p:blipFill>
          <p:spPr bwMode="auto">
            <a:xfrm>
              <a:off x="4608" y="384"/>
              <a:ext cx="672" cy="630"/>
            </a:xfrm>
            <a:prstGeom prst="rect">
              <a:avLst/>
            </a:prstGeom>
            <a:noFill/>
            <a:ln w="9525">
              <a:noFill/>
              <a:round/>
              <a:headEnd/>
              <a:tailEnd/>
            </a:ln>
          </p:spPr>
        </p:pic>
        <p:sp>
          <p:nvSpPr>
            <p:cNvPr id="104456" name="Text Box 5"/>
            <p:cNvSpPr txBox="1">
              <a:spLocks noChangeArrowheads="1"/>
            </p:cNvSpPr>
            <p:nvPr/>
          </p:nvSpPr>
          <p:spPr bwMode="auto">
            <a:xfrm>
              <a:off x="4608" y="384"/>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GB"/>
              <a:t>DEPT MECH ENGG                              COLLEGE OF ENGG ADOOR</a:t>
            </a:r>
          </a:p>
        </p:txBody>
      </p:sp>
      <p:sp>
        <p:nvSpPr>
          <p:cNvPr id="8" name="Slide Number Placeholder 5"/>
          <p:cNvSpPr>
            <a:spLocks noGrp="1"/>
          </p:cNvSpPr>
          <p:nvPr>
            <p:ph type="sldNum" sz="quarter" idx="12"/>
          </p:nvPr>
        </p:nvSpPr>
        <p:spPr/>
        <p:txBody>
          <a:bodyPr/>
          <a:lstStyle/>
          <a:p>
            <a:pPr>
              <a:defRPr/>
            </a:pPr>
            <a:fld id="{F88FE630-DD7A-482E-A01A-BFAF3E9BB0D8}" type="slidenum">
              <a:rPr lang="en-GB"/>
              <a:pPr>
                <a:defRPr/>
              </a:pPr>
              <a:t>99</a:t>
            </a:fld>
            <a:endParaRPr lang="en-GB"/>
          </a:p>
        </p:txBody>
      </p:sp>
      <p:sp>
        <p:nvSpPr>
          <p:cNvPr id="104449" name="Rectangle 1"/>
          <p:cNvSpPr>
            <a:spLocks noGrp="1" noChangeArrowheads="1"/>
          </p:cNvSpPr>
          <p:nvPr>
            <p:ph type="title" idx="4294967295"/>
          </p:nvPr>
        </p:nvSpPr>
        <p:spPr>
          <a:xfrm>
            <a:off x="457200" y="228600"/>
            <a:ext cx="82296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200" b="1" smtClean="0"/>
              <a:t>Leading and trailing shoe </a:t>
            </a:r>
            <a:br>
              <a:rPr lang="en-GB" sz="3200" b="1" smtClean="0"/>
            </a:br>
            <a:endParaRPr lang="en-GB" sz="3200" b="1" smtClean="0"/>
          </a:p>
        </p:txBody>
      </p:sp>
      <p:sp>
        <p:nvSpPr>
          <p:cNvPr id="105477" name="Rectangle 2"/>
          <p:cNvSpPr>
            <a:spLocks noGrp="1" noChangeArrowheads="1"/>
          </p:cNvSpPr>
          <p:nvPr>
            <p:ph type="body" idx="4294967295"/>
          </p:nvPr>
        </p:nvSpPr>
        <p:spPr>
          <a:xfrm>
            <a:off x="457200" y="1600200"/>
            <a:ext cx="8229600" cy="4495800"/>
          </a:xfrm>
        </p:spPr>
        <p:txBody>
          <a:bodyPr/>
          <a:lstStyle/>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 For a given direction of rotation the </a:t>
            </a:r>
            <a:r>
              <a:rPr lang="en-GB" sz="2800" smtClean="0">
                <a:solidFill>
                  <a:srgbClr val="FF0000"/>
                </a:solidFill>
              </a:rPr>
              <a:t>shoe in</a:t>
            </a:r>
            <a:r>
              <a:rPr lang="en-GB" sz="2800" smtClean="0"/>
              <a:t> </a:t>
            </a:r>
            <a:r>
              <a:rPr lang="en-GB" sz="2800" smtClean="0">
                <a:solidFill>
                  <a:srgbClr val="FF0000"/>
                </a:solidFill>
              </a:rPr>
              <a:t>which</a:t>
            </a:r>
            <a:r>
              <a:rPr lang="en-GB" sz="2800" smtClean="0"/>
              <a:t> </a:t>
            </a:r>
            <a:r>
              <a:rPr lang="en-GB" sz="2800" smtClean="0">
                <a:solidFill>
                  <a:srgbClr val="FF0000"/>
                </a:solidFill>
              </a:rPr>
              <a:t>self energization is present is known as the leading shoe </a:t>
            </a:r>
          </a:p>
          <a:p>
            <a:pPr eaLnBrk="1" hangingPunct="1">
              <a:lnSpc>
                <a:spcPct val="9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smtClean="0"/>
              <a:t>When the direction of rotation is changed, the moment of frictional force now will be opposing the actuation force and hence greater magnitude of force is needed to create the same contact pressure. </a:t>
            </a:r>
            <a:r>
              <a:rPr lang="en-GB" sz="2800" smtClean="0">
                <a:solidFill>
                  <a:srgbClr val="FF0000"/>
                </a:solidFill>
              </a:rPr>
              <a:t>The shoe on which</a:t>
            </a:r>
            <a:r>
              <a:rPr lang="en-GB" sz="2800" smtClean="0"/>
              <a:t> </a:t>
            </a:r>
            <a:r>
              <a:rPr lang="en-GB" sz="2800" smtClean="0">
                <a:solidFill>
                  <a:srgbClr val="FF0000"/>
                </a:solidFill>
              </a:rPr>
              <a:t>self energization is not present is known as a trailing shoe </a:t>
            </a:r>
          </a:p>
          <a:p>
            <a:pPr eaLnBrk="1" hangingPunct="1">
              <a:lnSpc>
                <a:spcPct val="90000"/>
              </a:lnSpc>
              <a:spcBef>
                <a:spcPts val="7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800" smtClean="0">
              <a:solidFill>
                <a:srgbClr val="FF0000"/>
              </a:solidFill>
            </a:endParaRPr>
          </a:p>
        </p:txBody>
      </p:sp>
      <p:grpSp>
        <p:nvGrpSpPr>
          <p:cNvPr id="105478" name="Group 3"/>
          <p:cNvGrpSpPr>
            <a:grpSpLocks/>
          </p:cNvGrpSpPr>
          <p:nvPr/>
        </p:nvGrpSpPr>
        <p:grpSpPr bwMode="auto">
          <a:xfrm>
            <a:off x="7239000" y="457200"/>
            <a:ext cx="1065213" cy="998538"/>
            <a:chOff x="4560" y="288"/>
            <a:chExt cx="671" cy="629"/>
          </a:xfrm>
        </p:grpSpPr>
        <p:pic>
          <p:nvPicPr>
            <p:cNvPr id="105479" name="Picture 4"/>
            <p:cNvPicPr>
              <a:picLocks noChangeAspect="1" noChangeArrowheads="1"/>
            </p:cNvPicPr>
            <p:nvPr/>
          </p:nvPicPr>
          <p:blipFill>
            <a:blip r:embed="rId4" cstate="print"/>
            <a:srcRect/>
            <a:stretch>
              <a:fillRect/>
            </a:stretch>
          </p:blipFill>
          <p:spPr bwMode="auto">
            <a:xfrm>
              <a:off x="4560" y="288"/>
              <a:ext cx="672" cy="630"/>
            </a:xfrm>
            <a:prstGeom prst="rect">
              <a:avLst/>
            </a:prstGeom>
            <a:noFill/>
            <a:ln w="9525">
              <a:noFill/>
              <a:round/>
              <a:headEnd/>
              <a:tailEnd/>
            </a:ln>
          </p:spPr>
        </p:pic>
        <p:sp>
          <p:nvSpPr>
            <p:cNvPr id="105480" name="Text Box 5"/>
            <p:cNvSpPr txBox="1">
              <a:spLocks noChangeArrowheads="1"/>
            </p:cNvSpPr>
            <p:nvPr/>
          </p:nvSpPr>
          <p:spPr bwMode="auto">
            <a:xfrm>
              <a:off x="4560" y="288"/>
              <a:ext cx="672" cy="630"/>
            </a:xfrm>
            <a:prstGeom prst="rect">
              <a:avLst/>
            </a:prstGeom>
            <a:noFill/>
            <a:ln w="9525">
              <a:noFill/>
              <a:round/>
              <a:headEnd/>
              <a:tailEnd/>
            </a:ln>
          </p:spPr>
          <p:txBody>
            <a:bodyPr wrap="none" anchor="ctr"/>
            <a:lstStyle/>
            <a:p>
              <a:endParaRPr lang="en-IN"/>
            </a:p>
          </p:txBody>
        </p:sp>
      </p:grpSp>
    </p:spTree>
  </p:cSld>
  <p:clrMapOvr>
    <a:masterClrMapping/>
  </p:clrMapOvr>
  <p:transition spd="med">
    <p:blinds dir="vert"/>
    <p:sndAc>
      <p:stSnd>
        <p:snd r:embed="rId3" name="type.wav"/>
      </p:stSnd>
    </p:sndAc>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FFFFFF"/>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FFFFFF"/>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FFFFFF"/>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FFFFFF"/>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12131</Words>
  <Application>Microsoft Office PowerPoint</Application>
  <PresentationFormat>On-screen Show (4:3)</PresentationFormat>
  <Paragraphs>1941</Paragraphs>
  <Slides>289</Slides>
  <Notes>289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0</vt:i4>
      </vt:variant>
      <vt:variant>
        <vt:lpstr>Slide Titles</vt:lpstr>
      </vt:variant>
      <vt:variant>
        <vt:i4>289</vt:i4>
      </vt:variant>
    </vt:vector>
  </HeadingPairs>
  <TitlesOfParts>
    <vt:vector size="299" baseType="lpstr">
      <vt:lpstr>Arial</vt:lpstr>
      <vt:lpstr>Times New Roman</vt:lpstr>
      <vt:lpstr>Wingdings</vt:lpstr>
      <vt:lpstr>Tahoma</vt:lpstr>
      <vt:lpstr>굴림</vt:lpstr>
      <vt:lpstr>Symbol</vt:lpstr>
      <vt:lpstr>Georgia</vt:lpstr>
      <vt:lpstr>Verdana</vt:lpstr>
      <vt:lpstr>Default Design</vt:lpstr>
      <vt:lpstr>1_Default Design</vt:lpstr>
      <vt:lpstr>MACHINE DESIGN</vt:lpstr>
      <vt:lpstr>Clutches</vt:lpstr>
      <vt:lpstr>Slide 3</vt:lpstr>
      <vt:lpstr>Purpose of the Clutch</vt:lpstr>
      <vt:lpstr>Clutch classification</vt:lpstr>
      <vt:lpstr>Jaw Clutches</vt:lpstr>
      <vt:lpstr>Jaw Clutches</vt:lpstr>
      <vt:lpstr>Jaw Clutches</vt:lpstr>
      <vt:lpstr>Friction clutches</vt:lpstr>
      <vt:lpstr>Friction clutches</vt:lpstr>
      <vt:lpstr>  Friction clutches -Wet and dry clutches</vt:lpstr>
      <vt:lpstr>Clutch  construction</vt:lpstr>
      <vt:lpstr>Clutch  construction</vt:lpstr>
      <vt:lpstr>Clutch  construction</vt:lpstr>
      <vt:lpstr>Clutch  construction</vt:lpstr>
      <vt:lpstr>Clutch  construction</vt:lpstr>
      <vt:lpstr>Clutch operation</vt:lpstr>
      <vt:lpstr>Slide 18</vt:lpstr>
      <vt:lpstr>Slide 19</vt:lpstr>
      <vt:lpstr>Slide 20</vt:lpstr>
      <vt:lpstr>Slide 21</vt:lpstr>
      <vt:lpstr>Slide 22</vt:lpstr>
      <vt:lpstr>Flywheel</vt:lpstr>
      <vt:lpstr>Flywheel</vt:lpstr>
      <vt:lpstr>Slide 25</vt:lpstr>
      <vt:lpstr>Dual mass flywheel</vt:lpstr>
      <vt:lpstr>Slide 27</vt:lpstr>
      <vt:lpstr>Slide 28</vt:lpstr>
      <vt:lpstr>Clutch disc</vt:lpstr>
      <vt:lpstr>Friction lining  materials</vt:lpstr>
      <vt:lpstr>Slide 31</vt:lpstr>
      <vt:lpstr>Slide 32</vt:lpstr>
      <vt:lpstr>Pressure plate</vt:lpstr>
      <vt:lpstr>Pressure plate</vt:lpstr>
      <vt:lpstr>Release/ throw out bearing</vt:lpstr>
      <vt:lpstr>Release/ throw out bearing</vt:lpstr>
      <vt:lpstr>Pilot bearing / bushing</vt:lpstr>
      <vt:lpstr>Pilot bearing / bushing</vt:lpstr>
      <vt:lpstr>Clutch linkage</vt:lpstr>
      <vt:lpstr>Multiple plate clutch </vt:lpstr>
      <vt:lpstr>Multiple plate clutch </vt:lpstr>
      <vt:lpstr>Slide 42</vt:lpstr>
      <vt:lpstr>Slide 43</vt:lpstr>
      <vt:lpstr>Multiple plate  wet clutch</vt:lpstr>
      <vt:lpstr>Design Analysis of  Friction clutches</vt:lpstr>
      <vt:lpstr>Method of Analysis</vt:lpstr>
      <vt:lpstr>Method of Analysis</vt:lpstr>
      <vt:lpstr>  Method of Analysis</vt:lpstr>
      <vt:lpstr>  Method of Analysis</vt:lpstr>
      <vt:lpstr>Uniform pressure condition</vt:lpstr>
      <vt:lpstr>Uniform pressure condition</vt:lpstr>
      <vt:lpstr>Uniform pressure condition</vt:lpstr>
      <vt:lpstr>Uniform pressure condition</vt:lpstr>
      <vt:lpstr>Uniform wear condition</vt:lpstr>
      <vt:lpstr>Uniform wear condition</vt:lpstr>
      <vt:lpstr>Uniform wear condition</vt:lpstr>
      <vt:lpstr>Uniform wear condition</vt:lpstr>
      <vt:lpstr>Uniform wear condition</vt:lpstr>
      <vt:lpstr>Design Torque</vt:lpstr>
      <vt:lpstr>Power transmitted</vt:lpstr>
      <vt:lpstr>Cone clutch </vt:lpstr>
      <vt:lpstr>Cone clutch </vt:lpstr>
      <vt:lpstr>Slide 63</vt:lpstr>
      <vt:lpstr>Cone-clutch </vt:lpstr>
      <vt:lpstr>Cone-clutch </vt:lpstr>
      <vt:lpstr>Cone-clutch </vt:lpstr>
      <vt:lpstr>Design of cone clutches</vt:lpstr>
      <vt:lpstr>Centrifugal clutch</vt:lpstr>
      <vt:lpstr>Centrifugal clutch</vt:lpstr>
      <vt:lpstr>Slide 70</vt:lpstr>
      <vt:lpstr>Slide 71</vt:lpstr>
      <vt:lpstr>Centrifugal clutch</vt:lpstr>
      <vt:lpstr>Centrifugal clutch</vt:lpstr>
      <vt:lpstr>Centrifugal clutch</vt:lpstr>
      <vt:lpstr>Centrifugal clutch </vt:lpstr>
      <vt:lpstr>Hydraulic clutches</vt:lpstr>
      <vt:lpstr>Hydraulic clutches</vt:lpstr>
      <vt:lpstr>Brakes</vt:lpstr>
      <vt:lpstr>Slide 79</vt:lpstr>
      <vt:lpstr>BRAKES</vt:lpstr>
      <vt:lpstr>Slide 81</vt:lpstr>
      <vt:lpstr>Slide 82</vt:lpstr>
      <vt:lpstr>Slide 83</vt:lpstr>
      <vt:lpstr>Slide 84</vt:lpstr>
      <vt:lpstr>Disc brakes</vt:lpstr>
      <vt:lpstr>Drum brake</vt:lpstr>
      <vt:lpstr>Slide 87</vt:lpstr>
      <vt:lpstr>Slide 88</vt:lpstr>
      <vt:lpstr>Slide 89</vt:lpstr>
      <vt:lpstr>Slide 90</vt:lpstr>
      <vt:lpstr>Slide 91</vt:lpstr>
      <vt:lpstr>Short-Shoe Drum Brakes</vt:lpstr>
      <vt:lpstr>Slide 93</vt:lpstr>
      <vt:lpstr>Slide 94</vt:lpstr>
      <vt:lpstr>Slide 95</vt:lpstr>
      <vt:lpstr>Short shoe analysis</vt:lpstr>
      <vt:lpstr>Short shoe analysis</vt:lpstr>
      <vt:lpstr>Slide 98</vt:lpstr>
      <vt:lpstr>Leading and trailing shoe  </vt:lpstr>
      <vt:lpstr>Self Locking  </vt:lpstr>
      <vt:lpstr>Self-Energizing &amp;  Self-Locking Brakes</vt:lpstr>
      <vt:lpstr>Self-Energizing &amp;  Self-Locking Brakes</vt:lpstr>
      <vt:lpstr>Brake with a pivoted  long shoe</vt:lpstr>
      <vt:lpstr>Slide 104</vt:lpstr>
      <vt:lpstr>Pivoted-shoe brake</vt:lpstr>
      <vt:lpstr>DOUBLE BRAKE  PIVOTED SHOE</vt:lpstr>
      <vt:lpstr>Slide 107</vt:lpstr>
      <vt:lpstr>Slide 108</vt:lpstr>
      <vt:lpstr>DRUM BRAKES</vt:lpstr>
      <vt:lpstr>     Internal expanding Shoe  </vt:lpstr>
      <vt:lpstr>Internal expanding Shoe</vt:lpstr>
      <vt:lpstr>Internal Long-Shoe  Drum Brakes</vt:lpstr>
      <vt:lpstr>Internal Long-Shoe  Drum Brakes</vt:lpstr>
      <vt:lpstr>Long-Shoe Drum Brakes</vt:lpstr>
      <vt:lpstr>Slide 115</vt:lpstr>
      <vt:lpstr>Slide 116</vt:lpstr>
      <vt:lpstr>LONG RIGID SHOE ANALYSIS</vt:lpstr>
      <vt:lpstr>LONG RIGID SHOE ANALYSIS</vt:lpstr>
      <vt:lpstr>LONG RIGID SHOE ANALYSIS</vt:lpstr>
      <vt:lpstr>LONG RIGID SHOE ANALYSIS</vt:lpstr>
      <vt:lpstr>LONG RIGID SHOE ANALYSIS</vt:lpstr>
      <vt:lpstr>Double Shoe Brakes</vt:lpstr>
      <vt:lpstr>Double Shoe Brakes</vt:lpstr>
      <vt:lpstr>Double Shoe Brakes</vt:lpstr>
      <vt:lpstr>Double Shoe Brakes- one leading &amp;one trailing</vt:lpstr>
      <vt:lpstr>Double Shoe Brakes- one leading &amp;one trailing</vt:lpstr>
      <vt:lpstr>Double Shoe Brakes- one leading &amp;one trailing</vt:lpstr>
      <vt:lpstr>Slide 128</vt:lpstr>
      <vt:lpstr>External Contracting  Rigid Shoes</vt:lpstr>
      <vt:lpstr>External Contracting  Rigid Shoes</vt:lpstr>
      <vt:lpstr>External Contracting  Rigid Shoes</vt:lpstr>
      <vt:lpstr>External Contracting  Rigid Shoes</vt:lpstr>
      <vt:lpstr>Band Brakes</vt:lpstr>
      <vt:lpstr>Slide 134</vt:lpstr>
      <vt:lpstr>Simple Band Brake</vt:lpstr>
      <vt:lpstr>Simple Band Brake</vt:lpstr>
      <vt:lpstr>Simple Band Brake</vt:lpstr>
      <vt:lpstr>Simple Band Brake</vt:lpstr>
      <vt:lpstr>Simple Band Brake</vt:lpstr>
      <vt:lpstr>Differential Band Brake</vt:lpstr>
      <vt:lpstr>Differential Band Brake</vt:lpstr>
      <vt:lpstr>Differential Band Brake</vt:lpstr>
      <vt:lpstr>Belt Drives</vt:lpstr>
      <vt:lpstr>Slide 144</vt:lpstr>
      <vt:lpstr>Slide 145</vt:lpstr>
      <vt:lpstr>Cross Belt drive</vt:lpstr>
      <vt:lpstr>Slide 147</vt:lpstr>
      <vt:lpstr>Relationship between  belt tensions</vt:lpstr>
      <vt:lpstr>Belt types</vt:lpstr>
      <vt:lpstr>Belt types</vt:lpstr>
      <vt:lpstr>Belt types</vt:lpstr>
      <vt:lpstr>Belt types</vt:lpstr>
      <vt:lpstr>Belt types</vt:lpstr>
      <vt:lpstr>Timing Belts</vt:lpstr>
      <vt:lpstr>Timing Belts</vt:lpstr>
      <vt:lpstr>Flat, Round, and V Belts</vt:lpstr>
      <vt:lpstr>V Belt &amp; Sheave  Cross Section</vt:lpstr>
      <vt:lpstr>V Belt Cross Sections (U.S.)‏</vt:lpstr>
      <vt:lpstr>Flat Belts vs. V Belts</vt:lpstr>
      <vt:lpstr>Flat Belt Drives</vt:lpstr>
      <vt:lpstr>Belt Materials</vt:lpstr>
      <vt:lpstr>Typical Belt Drive Specifications</vt:lpstr>
      <vt:lpstr>Design Factors</vt:lpstr>
      <vt:lpstr>Design Factors</vt:lpstr>
      <vt:lpstr>Design Factors</vt:lpstr>
      <vt:lpstr>Selection of Flat Belt</vt:lpstr>
      <vt:lpstr>Nomenclature of V-Belts</vt:lpstr>
      <vt:lpstr>Standard V-Belt Sections</vt:lpstr>
      <vt:lpstr>Belt Section Selection</vt:lpstr>
      <vt:lpstr>V-Belt Designation</vt:lpstr>
      <vt:lpstr>V-Belt Equation</vt:lpstr>
      <vt:lpstr>V-Belt power rating</vt:lpstr>
      <vt:lpstr>V-Belt design factors</vt:lpstr>
      <vt:lpstr>V-Belt design factors</vt:lpstr>
      <vt:lpstr>Modified Power Rating</vt:lpstr>
      <vt:lpstr>Selection of V-Belt</vt:lpstr>
      <vt:lpstr>Selection of V-Belt</vt:lpstr>
      <vt:lpstr>Chains</vt:lpstr>
      <vt:lpstr>Types of chain drives</vt:lpstr>
      <vt:lpstr>Types of chain drives</vt:lpstr>
      <vt:lpstr>Roller chain</vt:lpstr>
      <vt:lpstr>Chain Nomenclature</vt:lpstr>
      <vt:lpstr>Chain Nomenclature</vt:lpstr>
      <vt:lpstr>View with side plates omitted</vt:lpstr>
      <vt:lpstr>Typical arrangement</vt:lpstr>
      <vt:lpstr>Chain Types</vt:lpstr>
      <vt:lpstr>Selection of Roller Chain</vt:lpstr>
      <vt:lpstr>Selection of Roller Chain</vt:lpstr>
      <vt:lpstr>Selection of Roller Chain</vt:lpstr>
      <vt:lpstr>Selection of Roller Chain</vt:lpstr>
      <vt:lpstr>Selection of Roller Chain</vt:lpstr>
      <vt:lpstr>Selection of Roller Chain</vt:lpstr>
      <vt:lpstr>Actual Factor of Safety</vt:lpstr>
      <vt:lpstr>Check for wear</vt:lpstr>
      <vt:lpstr>Module II</vt:lpstr>
      <vt:lpstr> GEARS               </vt:lpstr>
      <vt:lpstr>        GEAR CLASSIFICATION      </vt:lpstr>
      <vt:lpstr> GEARS FOR CONNECTING  PARALLEL SHAFTS </vt:lpstr>
      <vt:lpstr> GEARS FOR CONNECTING INTERSECTING SHAFTS </vt:lpstr>
      <vt:lpstr> NEITHER PARALLEL NOR INTERSECTING SHAFTS </vt:lpstr>
      <vt:lpstr>SPUR GEAR PAIR</vt:lpstr>
      <vt:lpstr>SPUR RACK AND PINION</vt:lpstr>
      <vt:lpstr>HELICAL GEAR PAIR</vt:lpstr>
      <vt:lpstr>HELICAL GEARS</vt:lpstr>
      <vt:lpstr>HELICAL RACK AND PINION</vt:lpstr>
      <vt:lpstr>ECCENTRIC SPUR GEAR PAIR </vt:lpstr>
      <vt:lpstr>HERRINGBONE GEAR PAIR </vt:lpstr>
      <vt:lpstr> DOUBLE HELICAL  GEAR PAIR </vt:lpstr>
      <vt:lpstr>SINGLE PLANETORY  GEAR SET </vt:lpstr>
      <vt:lpstr>INTERMITTENT  SPUR GEAR PAIR</vt:lpstr>
      <vt:lpstr>RIGHT ANGLE STRAIGHT  BEVEL PAIR</vt:lpstr>
      <vt:lpstr> RIGHT ANGLE STRAIGHT  BEVEL PAIR </vt:lpstr>
      <vt:lpstr> NON-RIGHT ANGLE  STRAIGHT BEVEL PAIR </vt:lpstr>
      <vt:lpstr> NON-RIGHT ANGLE  STRAIGHT BEVEL PAIR </vt:lpstr>
      <vt:lpstr> </vt:lpstr>
      <vt:lpstr>MITER GEAR</vt:lpstr>
      <vt:lpstr>SPIRAL BEVEL GEAR PAIR </vt:lpstr>
      <vt:lpstr>HYPOID BEVEL GEAR PAIR</vt:lpstr>
      <vt:lpstr>RIGHT ANGLE  WORM GEAR PAIR </vt:lpstr>
      <vt:lpstr>NON-RIGHT ANGLE  WORM GEAR PAIR</vt:lpstr>
      <vt:lpstr> </vt:lpstr>
      <vt:lpstr>INTERNAL GEAR</vt:lpstr>
      <vt:lpstr>Internal Spur Gear System </vt:lpstr>
      <vt:lpstr>Slide 224</vt:lpstr>
      <vt:lpstr>Slide 225</vt:lpstr>
      <vt:lpstr>TERMINOLOGY </vt:lpstr>
      <vt:lpstr>TERMINOLOGY </vt:lpstr>
      <vt:lpstr>TERMINOLOGY </vt:lpstr>
      <vt:lpstr>TERMINOLOGY </vt:lpstr>
      <vt:lpstr>LAW OF GEARING</vt:lpstr>
      <vt:lpstr>LAW OF GEARING </vt:lpstr>
      <vt:lpstr>CONJUGATE ACTION </vt:lpstr>
      <vt:lpstr>TOOTH PROFILES  </vt:lpstr>
      <vt:lpstr>TOOTH PROFILES </vt:lpstr>
      <vt:lpstr>TOOTH PROFILES</vt:lpstr>
      <vt:lpstr>INVOLUTE PROFILES</vt:lpstr>
      <vt:lpstr>INVOLUTE PROFILES </vt:lpstr>
      <vt:lpstr>INVOLUTE PROFILES</vt:lpstr>
      <vt:lpstr>INVOLUTE PROFILES</vt:lpstr>
      <vt:lpstr>INVOLUTE PROFILES</vt:lpstr>
      <vt:lpstr>CYCLOIDAL PROFILE</vt:lpstr>
      <vt:lpstr>CYCLOIDAL PROFILES </vt:lpstr>
      <vt:lpstr>EPICYCLOIDAL PROFILES</vt:lpstr>
      <vt:lpstr>HYPOCYCLOIDAL PROFILES</vt:lpstr>
      <vt:lpstr>ADVANTAGES OF INVOLUTE PROFILE</vt:lpstr>
      <vt:lpstr> </vt:lpstr>
      <vt:lpstr> </vt:lpstr>
      <vt:lpstr>GEAR TOOTH GENERATOR </vt:lpstr>
      <vt:lpstr>ADVANTAGES OF CYCLOIDAL PROFILES</vt:lpstr>
      <vt:lpstr>ADVANTAGES OF  CYCLOIDAL PROFILES</vt:lpstr>
      <vt:lpstr> </vt:lpstr>
      <vt:lpstr>SYSTEMS OF GEAR TEETH</vt:lpstr>
      <vt:lpstr>SYSTEMS OF GEAR TEETH</vt:lpstr>
      <vt:lpstr>SYSTEMS OF GEAR TEETH </vt:lpstr>
      <vt:lpstr>Backlash</vt:lpstr>
      <vt:lpstr>UNDERCUT </vt:lpstr>
      <vt:lpstr>INTERFERNCE </vt:lpstr>
      <vt:lpstr> MODULE AND  DIAMETRAL PITCH </vt:lpstr>
      <vt:lpstr>GEAR PROPORTIONS</vt:lpstr>
      <vt:lpstr>SPUR GEAR DESIGN</vt:lpstr>
      <vt:lpstr>Slide 261</vt:lpstr>
      <vt:lpstr>Slide 262</vt:lpstr>
      <vt:lpstr>GEAR MATERIALS</vt:lpstr>
      <vt:lpstr>GEAR MATERIALS </vt:lpstr>
      <vt:lpstr>Slide 265</vt:lpstr>
      <vt:lpstr>Transmitted Load</vt:lpstr>
      <vt:lpstr>FORCES ON SPUR GEAR TEETH </vt:lpstr>
      <vt:lpstr>FORCES ON SPUR GEAR TEETH</vt:lpstr>
      <vt:lpstr>SURFACE SPEED </vt:lpstr>
      <vt:lpstr>POWER TRANSMITTED </vt:lpstr>
      <vt:lpstr>Slide 271</vt:lpstr>
      <vt:lpstr>SPUR GEAR STRENGTH</vt:lpstr>
      <vt:lpstr>SPUR GEAR STRENGTH </vt:lpstr>
      <vt:lpstr>Lewis form factor</vt:lpstr>
      <vt:lpstr>VELOCITY FACTOR </vt:lpstr>
      <vt:lpstr>Design considerations</vt:lpstr>
      <vt:lpstr>Design considerations</vt:lpstr>
      <vt:lpstr>Design considerations</vt:lpstr>
      <vt:lpstr> STRESS CONCENTRATION FACTOR </vt:lpstr>
      <vt:lpstr>SERVICE FACTOR or  OVERLOAD FACTOR</vt:lpstr>
      <vt:lpstr>Beam strength</vt:lpstr>
      <vt:lpstr>Dynamic loading</vt:lpstr>
      <vt:lpstr>  </vt:lpstr>
      <vt:lpstr>          BUCKINGHAM’S EQUATION  FOR DYNAMIC LOAD     </vt:lpstr>
      <vt:lpstr>Design considerations</vt:lpstr>
      <vt:lpstr>DYNAMIC STRENGTH </vt:lpstr>
      <vt:lpstr>WEAR STRENGTH</vt:lpstr>
      <vt:lpstr>Design Considerations</vt:lpstr>
      <vt:lpstr>Design of Helical Gears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DESIGN-II</dc:title>
  <dc:creator>VENKITARAJ K P</dc:creator>
  <cp:lastModifiedBy>JSWSTEEL</cp:lastModifiedBy>
  <cp:revision>4</cp:revision>
  <dcterms:modified xsi:type="dcterms:W3CDTF">2014-03-24T06:58:50Z</dcterms:modified>
</cp:coreProperties>
</file>